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23"/>
  </p:handoutMasterIdLst>
  <p:sldIdLst>
    <p:sldId id="555" r:id="rId3"/>
    <p:sldId id="556" r:id="rId4"/>
    <p:sldId id="557" r:id="rId6"/>
    <p:sldId id="558" r:id="rId7"/>
    <p:sldId id="560" r:id="rId8"/>
    <p:sldId id="561" r:id="rId9"/>
    <p:sldId id="562" r:id="rId10"/>
    <p:sldId id="563" r:id="rId11"/>
    <p:sldId id="565" r:id="rId12"/>
    <p:sldId id="566" r:id="rId13"/>
    <p:sldId id="568" r:id="rId14"/>
    <p:sldId id="569" r:id="rId15"/>
    <p:sldId id="570" r:id="rId16"/>
    <p:sldId id="571" r:id="rId17"/>
    <p:sldId id="574" r:id="rId18"/>
    <p:sldId id="575" r:id="rId19"/>
    <p:sldId id="576" r:id="rId20"/>
    <p:sldId id="577" r:id="rId21"/>
    <p:sldId id="578" r:id="rId22"/>
    <p:sldId id="579" r:id="rId23"/>
    <p:sldId id="580" r:id="rId24"/>
    <p:sldId id="581" r:id="rId25"/>
    <p:sldId id="582" r:id="rId26"/>
    <p:sldId id="583" r:id="rId27"/>
    <p:sldId id="584" r:id="rId28"/>
    <p:sldId id="585" r:id="rId29"/>
    <p:sldId id="586" r:id="rId30"/>
    <p:sldId id="587" r:id="rId31"/>
    <p:sldId id="590" r:id="rId32"/>
    <p:sldId id="591" r:id="rId33"/>
    <p:sldId id="589" r:id="rId34"/>
    <p:sldId id="588" r:id="rId35"/>
    <p:sldId id="592" r:id="rId36"/>
    <p:sldId id="593" r:id="rId37"/>
    <p:sldId id="594" r:id="rId38"/>
    <p:sldId id="595" r:id="rId39"/>
    <p:sldId id="596" r:id="rId40"/>
    <p:sldId id="597" r:id="rId41"/>
    <p:sldId id="598" r:id="rId42"/>
    <p:sldId id="599" r:id="rId43"/>
    <p:sldId id="600" r:id="rId44"/>
    <p:sldId id="601" r:id="rId45"/>
    <p:sldId id="602" r:id="rId46"/>
    <p:sldId id="603" r:id="rId47"/>
    <p:sldId id="604" r:id="rId48"/>
    <p:sldId id="605" r:id="rId49"/>
    <p:sldId id="573" r:id="rId50"/>
    <p:sldId id="606" r:id="rId51"/>
    <p:sldId id="608" r:id="rId52"/>
    <p:sldId id="609" r:id="rId53"/>
    <p:sldId id="610" r:id="rId54"/>
    <p:sldId id="611" r:id="rId55"/>
    <p:sldId id="612" r:id="rId56"/>
    <p:sldId id="607" r:id="rId57"/>
    <p:sldId id="613" r:id="rId58"/>
    <p:sldId id="614" r:id="rId59"/>
    <p:sldId id="615" r:id="rId60"/>
    <p:sldId id="617" r:id="rId61"/>
    <p:sldId id="619" r:id="rId62"/>
    <p:sldId id="620" r:id="rId63"/>
    <p:sldId id="621" r:id="rId64"/>
    <p:sldId id="622" r:id="rId65"/>
    <p:sldId id="624" r:id="rId66"/>
    <p:sldId id="726" r:id="rId67"/>
    <p:sldId id="628" r:id="rId68"/>
    <p:sldId id="629" r:id="rId69"/>
    <p:sldId id="630" r:id="rId70"/>
    <p:sldId id="631" r:id="rId71"/>
    <p:sldId id="632" r:id="rId72"/>
    <p:sldId id="633" r:id="rId73"/>
    <p:sldId id="634" r:id="rId74"/>
    <p:sldId id="635" r:id="rId75"/>
    <p:sldId id="636" r:id="rId76"/>
    <p:sldId id="637" r:id="rId77"/>
    <p:sldId id="638" r:id="rId78"/>
    <p:sldId id="639" r:id="rId79"/>
    <p:sldId id="683" r:id="rId80"/>
    <p:sldId id="640" r:id="rId81"/>
    <p:sldId id="641" r:id="rId82"/>
    <p:sldId id="642" r:id="rId83"/>
    <p:sldId id="643" r:id="rId84"/>
    <p:sldId id="644" r:id="rId85"/>
    <p:sldId id="645" r:id="rId86"/>
    <p:sldId id="646" r:id="rId87"/>
    <p:sldId id="647" r:id="rId88"/>
    <p:sldId id="648" r:id="rId89"/>
    <p:sldId id="649" r:id="rId90"/>
    <p:sldId id="650" r:id="rId91"/>
    <p:sldId id="651" r:id="rId92"/>
    <p:sldId id="653" r:id="rId93"/>
    <p:sldId id="654" r:id="rId94"/>
    <p:sldId id="625" r:id="rId95"/>
    <p:sldId id="655" r:id="rId96"/>
    <p:sldId id="656" r:id="rId97"/>
    <p:sldId id="657" r:id="rId98"/>
    <p:sldId id="658" r:id="rId99"/>
    <p:sldId id="659" r:id="rId100"/>
    <p:sldId id="660" r:id="rId101"/>
    <p:sldId id="661" r:id="rId102"/>
    <p:sldId id="662" r:id="rId103"/>
    <p:sldId id="663" r:id="rId104"/>
    <p:sldId id="664" r:id="rId105"/>
    <p:sldId id="665" r:id="rId106"/>
    <p:sldId id="666" r:id="rId107"/>
    <p:sldId id="667" r:id="rId108"/>
    <p:sldId id="668" r:id="rId109"/>
    <p:sldId id="669" r:id="rId110"/>
    <p:sldId id="670" r:id="rId111"/>
    <p:sldId id="671" r:id="rId112"/>
    <p:sldId id="672" r:id="rId113"/>
    <p:sldId id="673" r:id="rId114"/>
    <p:sldId id="674" r:id="rId115"/>
    <p:sldId id="675" r:id="rId116"/>
    <p:sldId id="676" r:id="rId117"/>
    <p:sldId id="677" r:id="rId118"/>
    <p:sldId id="678" r:id="rId119"/>
    <p:sldId id="679" r:id="rId120"/>
    <p:sldId id="680" r:id="rId121"/>
    <p:sldId id="681" r:id="rId122"/>
  </p:sldIdLst>
  <p:sldSz cx="9144000" cy="6858000" type="screen4x3"/>
  <p:notesSz cx="6858000" cy="9144000"/>
  <p:custDataLst>
    <p:tags r:id="rId127"/>
  </p:custDataLst>
  <p:defaultTextStyle>
    <a:defPPr>
      <a:defRPr lang="zh-CN"/>
    </a:defPPr>
    <a:lvl1pPr algn="l" rtl="0" fontAlgn="base">
      <a:spcBef>
        <a:spcPct val="0"/>
      </a:spcBef>
      <a:spcAft>
        <a:spcPct val="0"/>
      </a:spcAft>
      <a:defRPr sz="2000" b="1" kern="1200">
        <a:solidFill>
          <a:schemeClr val="accent2"/>
        </a:solidFill>
        <a:latin typeface="Arial" panose="020B0604020202020204" pitchFamily="34" charset="0"/>
        <a:ea typeface="楷体_GB2312" pitchFamily="49" charset="-122"/>
        <a:cs typeface="+mn-cs"/>
      </a:defRPr>
    </a:lvl1pPr>
    <a:lvl2pPr marL="457200" algn="l" rtl="0" fontAlgn="base">
      <a:spcBef>
        <a:spcPct val="0"/>
      </a:spcBef>
      <a:spcAft>
        <a:spcPct val="0"/>
      </a:spcAft>
      <a:defRPr sz="2000" b="1" kern="1200">
        <a:solidFill>
          <a:schemeClr val="accent2"/>
        </a:solidFill>
        <a:latin typeface="Arial" panose="020B0604020202020204" pitchFamily="34" charset="0"/>
        <a:ea typeface="楷体_GB2312" pitchFamily="49" charset="-122"/>
        <a:cs typeface="+mn-cs"/>
      </a:defRPr>
    </a:lvl2pPr>
    <a:lvl3pPr marL="914400" algn="l" rtl="0" fontAlgn="base">
      <a:spcBef>
        <a:spcPct val="0"/>
      </a:spcBef>
      <a:spcAft>
        <a:spcPct val="0"/>
      </a:spcAft>
      <a:defRPr sz="2000" b="1" kern="1200">
        <a:solidFill>
          <a:schemeClr val="accent2"/>
        </a:solidFill>
        <a:latin typeface="Arial" panose="020B0604020202020204" pitchFamily="34" charset="0"/>
        <a:ea typeface="楷体_GB2312" pitchFamily="49" charset="-122"/>
        <a:cs typeface="+mn-cs"/>
      </a:defRPr>
    </a:lvl3pPr>
    <a:lvl4pPr marL="1371600" algn="l" rtl="0" fontAlgn="base">
      <a:spcBef>
        <a:spcPct val="0"/>
      </a:spcBef>
      <a:spcAft>
        <a:spcPct val="0"/>
      </a:spcAft>
      <a:defRPr sz="2000" b="1" kern="1200">
        <a:solidFill>
          <a:schemeClr val="accent2"/>
        </a:solidFill>
        <a:latin typeface="Arial" panose="020B0604020202020204" pitchFamily="34" charset="0"/>
        <a:ea typeface="楷体_GB2312" pitchFamily="49" charset="-122"/>
        <a:cs typeface="+mn-cs"/>
      </a:defRPr>
    </a:lvl4pPr>
    <a:lvl5pPr marL="1828800" algn="l" rtl="0" fontAlgn="base">
      <a:spcBef>
        <a:spcPct val="0"/>
      </a:spcBef>
      <a:spcAft>
        <a:spcPct val="0"/>
      </a:spcAft>
      <a:defRPr sz="2000" b="1" kern="1200">
        <a:solidFill>
          <a:schemeClr val="accent2"/>
        </a:solidFill>
        <a:latin typeface="Arial" panose="020B0604020202020204" pitchFamily="34" charset="0"/>
        <a:ea typeface="楷体_GB2312" pitchFamily="49" charset="-122"/>
        <a:cs typeface="+mn-cs"/>
      </a:defRPr>
    </a:lvl5pPr>
    <a:lvl6pPr marL="2286000" algn="l" defTabSz="914400" rtl="0" eaLnBrk="1" latinLnBrk="0" hangingPunct="1">
      <a:defRPr sz="2000" b="1" kern="1200">
        <a:solidFill>
          <a:schemeClr val="accent2"/>
        </a:solidFill>
        <a:latin typeface="Arial" panose="020B0604020202020204" pitchFamily="34" charset="0"/>
        <a:ea typeface="楷体_GB2312" pitchFamily="49" charset="-122"/>
        <a:cs typeface="+mn-cs"/>
      </a:defRPr>
    </a:lvl6pPr>
    <a:lvl7pPr marL="2743200" algn="l" defTabSz="914400" rtl="0" eaLnBrk="1" latinLnBrk="0" hangingPunct="1">
      <a:defRPr sz="2000" b="1" kern="1200">
        <a:solidFill>
          <a:schemeClr val="accent2"/>
        </a:solidFill>
        <a:latin typeface="Arial" panose="020B0604020202020204" pitchFamily="34" charset="0"/>
        <a:ea typeface="楷体_GB2312" pitchFamily="49" charset="-122"/>
        <a:cs typeface="+mn-cs"/>
      </a:defRPr>
    </a:lvl7pPr>
    <a:lvl8pPr marL="3200400" algn="l" defTabSz="914400" rtl="0" eaLnBrk="1" latinLnBrk="0" hangingPunct="1">
      <a:defRPr sz="2000" b="1" kern="1200">
        <a:solidFill>
          <a:schemeClr val="accent2"/>
        </a:solidFill>
        <a:latin typeface="Arial" panose="020B0604020202020204" pitchFamily="34" charset="0"/>
        <a:ea typeface="楷体_GB2312" pitchFamily="49" charset="-122"/>
        <a:cs typeface="+mn-cs"/>
      </a:defRPr>
    </a:lvl8pPr>
    <a:lvl9pPr marL="3657600" algn="l" defTabSz="914400" rtl="0" eaLnBrk="1" latinLnBrk="0" hangingPunct="1">
      <a:defRPr sz="2000" b="1" kern="1200">
        <a:solidFill>
          <a:schemeClr val="accent2"/>
        </a:solidFill>
        <a:latin typeface="Arial" panose="020B0604020202020204" pitchFamily="34" charset="0"/>
        <a:ea typeface="楷体_GB2312"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6404" autoAdjust="0"/>
    <p:restoredTop sz="93501" autoAdjust="0"/>
  </p:normalViewPr>
  <p:slideViewPr>
    <p:cSldViewPr showGuides="1">
      <p:cViewPr>
        <p:scale>
          <a:sx n="75" d="100"/>
          <a:sy n="75" d="100"/>
        </p:scale>
        <p:origin x="-1419" y="-3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9216"/>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7" Type="http://schemas.openxmlformats.org/officeDocument/2006/relationships/tags" Target="tags/tag3.xml"/><Relationship Id="rId126" Type="http://schemas.openxmlformats.org/officeDocument/2006/relationships/tableStyles" Target="tableStyles.xml"/><Relationship Id="rId125" Type="http://schemas.openxmlformats.org/officeDocument/2006/relationships/viewProps" Target="viewProps.xml"/><Relationship Id="rId124" Type="http://schemas.openxmlformats.org/officeDocument/2006/relationships/presProps" Target="presProps.xml"/><Relationship Id="rId123" Type="http://schemas.openxmlformats.org/officeDocument/2006/relationships/handoutMaster" Target="handoutMasters/handoutMaster1.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5.vml.rels><?xml version="1.0" encoding="UTF-8" standalone="yes"?>
<Relationships xmlns="http://schemas.openxmlformats.org/package/2006/relationships"><Relationship Id="rId5" Type="http://schemas.openxmlformats.org/officeDocument/2006/relationships/image" Target="../media/image36.wmf"/><Relationship Id="rId4" Type="http://schemas.openxmlformats.org/officeDocument/2006/relationships/image" Target="../media/image35.wmf"/><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18.vml.rels><?xml version="1.0" encoding="UTF-8" standalone="yes"?>
<Relationships xmlns="http://schemas.openxmlformats.org/package/2006/relationships"><Relationship Id="rId4" Type="http://schemas.openxmlformats.org/officeDocument/2006/relationships/image" Target="../media/image45.wmf"/><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image" Target="../media/image48.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image" Target="../media/image68.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image" Target="../media/image77.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image" Target="../media/image84.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image" Target="../media/image8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34.vml.rels><?xml version="1.0" encoding="UTF-8" standalone="yes"?>
<Relationships xmlns="http://schemas.openxmlformats.org/package/2006/relationships"><Relationship Id="rId5" Type="http://schemas.openxmlformats.org/officeDocument/2006/relationships/image" Target="../media/image94.wmf"/><Relationship Id="rId4" Type="http://schemas.openxmlformats.org/officeDocument/2006/relationships/image" Target="../media/image93.wmf"/><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5" Type="http://schemas.openxmlformats.org/officeDocument/2006/relationships/image" Target="../media/image16.wmf"/><Relationship Id="rId4" Type="http://schemas.openxmlformats.org/officeDocument/2006/relationships/image" Target="../media/image15.wmf"/><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5" Type="http://schemas.openxmlformats.org/officeDocument/2006/relationships/image" Target="../media/image22.wmf"/><Relationship Id="rId4" Type="http://schemas.openxmlformats.org/officeDocument/2006/relationships/image" Target="../media/image21.wmf"/><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5E21723-0433-44D6-8FAE-6DFEDB0D76A9}"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1D4045B-88B4-45A2-B36A-D29687903CF2}"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D17E59FA-B665-4811-B549-0AFFD483AE44}" type="datetimeFigureOut">
              <a:rPr lang="zh-CN" altLang="en-US"/>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BDA0993F-43D4-4754-A52A-5305DF8FC85A}" type="slidenum">
              <a:rPr lang="zh-CN" altLang="en-US"/>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DA0993F-43D4-4754-A52A-5305DF8FC85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2A80B9ED-B7D4-4EA6-B05F-7D89F1D3C8AF}" type="slidenum">
              <a:rPr lang="zh-CN" altLang="en-US"/>
            </a:fld>
            <a:endParaRPr lang="en-US" altLang="zh-CN"/>
          </a:p>
        </p:txBody>
      </p:sp>
      <p:sp>
        <p:nvSpPr>
          <p:cNvPr id="86019"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ln>
        </p:spPr>
      </p:sp>
      <p:sp>
        <p:nvSpPr>
          <p:cNvPr id="86020" name="Rectangle 3"/>
          <p:cNvSpPr>
            <a:spLocks noGrp="1" noChangeArrowheads="1"/>
          </p:cNvSpPr>
          <p:nvPr>
            <p:ph type="body" idx="1"/>
          </p:nvPr>
        </p:nvSpPr>
        <p:spPr bwMode="auto">
          <a:xfrm>
            <a:off x="914400" y="4343400"/>
            <a:ext cx="5029200" cy="4114800"/>
          </a:xfrm>
          <a:noFill/>
        </p:spPr>
        <p:txBody>
          <a:bodyPr wrap="square" numCol="1" anchor="t" anchorCtr="0" compatLnSpc="1"/>
          <a:lstStyle/>
          <a:p>
            <a:pPr>
              <a:spcBef>
                <a:spcPct val="0"/>
              </a:spcBef>
            </a:pP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2A80B9ED-B7D4-4EA6-B05F-7D89F1D3C8AF}" type="slidenum">
              <a:rPr lang="zh-CN" altLang="en-US"/>
            </a:fld>
            <a:endParaRPr lang="en-US" altLang="zh-CN"/>
          </a:p>
        </p:txBody>
      </p:sp>
      <p:sp>
        <p:nvSpPr>
          <p:cNvPr id="86019"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ln>
        </p:spPr>
      </p:sp>
      <p:sp>
        <p:nvSpPr>
          <p:cNvPr id="86020" name="Rectangle 3"/>
          <p:cNvSpPr>
            <a:spLocks noGrp="1" noChangeArrowheads="1"/>
          </p:cNvSpPr>
          <p:nvPr>
            <p:ph type="body" idx="1"/>
          </p:nvPr>
        </p:nvSpPr>
        <p:spPr bwMode="auto">
          <a:xfrm>
            <a:off x="914400" y="4343400"/>
            <a:ext cx="5029200" cy="4114800"/>
          </a:xfrm>
          <a:noFill/>
        </p:spPr>
        <p:txBody>
          <a:bodyPr wrap="square" numCol="1" anchor="t" anchorCtr="0" compatLnSpc="1"/>
          <a:lstStyle/>
          <a:p>
            <a:pPr>
              <a:spcBef>
                <a:spcPct val="0"/>
              </a:spcBef>
            </a:pP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8C09BD9D-5D8B-42BA-B270-3129BFB46348}" type="slidenum">
              <a:rPr lang="zh-CN" altLang="en-US"/>
            </a:fld>
            <a:endParaRPr lang="en-US" altLang="zh-CN"/>
          </a:p>
        </p:txBody>
      </p:sp>
      <p:sp>
        <p:nvSpPr>
          <p:cNvPr id="87043"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ln>
        </p:spPr>
      </p:sp>
      <p:sp>
        <p:nvSpPr>
          <p:cNvPr id="87044" name="Rectangle 3"/>
          <p:cNvSpPr>
            <a:spLocks noGrp="1" noChangeArrowheads="1"/>
          </p:cNvSpPr>
          <p:nvPr>
            <p:ph type="body" idx="1"/>
          </p:nvPr>
        </p:nvSpPr>
        <p:spPr bwMode="auto">
          <a:xfrm>
            <a:off x="914400" y="4343400"/>
            <a:ext cx="5029200" cy="4114800"/>
          </a:xfrm>
          <a:noFill/>
        </p:spPr>
        <p:txBody>
          <a:bodyPr wrap="square" numCol="1" anchor="t" anchorCtr="0" compatLnSpc="1"/>
          <a:lstStyle/>
          <a:p>
            <a:pPr>
              <a:spcBef>
                <a:spcPct val="0"/>
              </a:spcBef>
            </a:pP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ln>
        </p:spPr>
      </p:sp>
      <p:sp>
        <p:nvSpPr>
          <p:cNvPr id="89091" name="备注占位符 2"/>
          <p:cNvSpPr>
            <a:spLocks noGrp="1"/>
          </p:cNvSpPr>
          <p:nvPr>
            <p:ph type="body" idx="1"/>
          </p:nvPr>
        </p:nvSpPr>
        <p:spPr bwMode="auto">
          <a:noFill/>
        </p:spPr>
        <p:txBody>
          <a:bodyPr wrap="square" numCol="1" anchor="t" anchorCtr="0" compatLnSpc="1"/>
          <a:lstStyle/>
          <a:p>
            <a:pPr>
              <a:spcBef>
                <a:spcPct val="0"/>
              </a:spcBef>
            </a:pPr>
            <a:r>
              <a:rPr lang="zh-CN" altLang="en-US">
                <a:latin typeface="方正大黑简体" pitchFamily="2" charset="-122"/>
              </a:rPr>
              <a:t>该模型不仅考虑了直接路径，还考虑了发射机和接收机的地面反射路径</a:t>
            </a:r>
            <a:endParaRPr lang="en-US" altLang="zh-CN">
              <a:latin typeface="方正大黑简体" pitchFamily="2" charset="-122"/>
            </a:endParaRPr>
          </a:p>
          <a:p>
            <a:pPr>
              <a:spcBef>
                <a:spcPct val="0"/>
              </a:spcBef>
            </a:pPr>
            <a:r>
              <a:rPr lang="en-US" altLang="zh-CN">
                <a:latin typeface="方正大黑简体" pitchFamily="2" charset="-122"/>
              </a:rPr>
              <a:t>R=-1</a:t>
            </a:r>
            <a:r>
              <a:rPr lang="zh-CN" altLang="en-US">
                <a:latin typeface="方正大黑简体" pitchFamily="2" charset="-122"/>
              </a:rPr>
              <a:t>表示何意？反射波与直射波相差</a:t>
            </a:r>
            <a:r>
              <a:rPr lang="en-US" altLang="zh-CN">
                <a:latin typeface="方正大黑简体" pitchFamily="2" charset="-122"/>
              </a:rPr>
              <a:t>180</a:t>
            </a:r>
            <a:endParaRPr lang="zh-CN" altLang="en-US"/>
          </a:p>
        </p:txBody>
      </p:sp>
      <p:sp>
        <p:nvSpPr>
          <p:cNvPr id="89092"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A463485-0F21-4DEC-B202-B661CC919DFD}" type="slidenum">
              <a:rPr lang="zh-CN" altLang="en-US"/>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bwMode="auto">
          <a:noFill/>
          <a:ln>
            <a:solidFill>
              <a:srgbClr val="000000"/>
            </a:solidFill>
            <a:miter lim="800000"/>
          </a:ln>
        </p:spPr>
      </p:sp>
      <p:sp>
        <p:nvSpPr>
          <p:cNvPr id="90115" name="备注占位符 2"/>
          <p:cNvSpPr>
            <a:spLocks noGrp="1"/>
          </p:cNvSpPr>
          <p:nvPr>
            <p:ph type="body" idx="1"/>
          </p:nvPr>
        </p:nvSpPr>
        <p:spPr bwMode="auto">
          <a:noFill/>
        </p:spPr>
        <p:txBody>
          <a:bodyPr wrap="square" numCol="1" anchor="t" anchorCtr="0" compatLnSpc="1"/>
          <a:lstStyle/>
          <a:p>
            <a:pPr>
              <a:spcBef>
                <a:spcPct val="0"/>
              </a:spcBef>
            </a:pPr>
            <a:r>
              <a:rPr lang="zh-CN" altLang="en-US"/>
              <a:t>推导的意义在于展示物理过程</a:t>
            </a:r>
            <a:endParaRPr lang="en-US" altLang="zh-CN"/>
          </a:p>
          <a:p>
            <a:pPr>
              <a:spcBef>
                <a:spcPct val="0"/>
              </a:spcBef>
            </a:pPr>
            <a:r>
              <a:rPr lang="en-US" altLang="zh-CN"/>
              <a:t>cosA-cosB=-2sin((A-B)/2)sin((A+B)/2)</a:t>
            </a:r>
            <a:endParaRPr lang="zh-CN" altLang="en-US"/>
          </a:p>
        </p:txBody>
      </p:sp>
      <p:sp>
        <p:nvSpPr>
          <p:cNvPr id="90116"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3D5CF863-294F-41E5-878E-4DCEED8921B8}" type="slidenum">
              <a:rPr lang="zh-CN" altLang="en-US"/>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ln>
        </p:spPr>
      </p:sp>
      <p:sp>
        <p:nvSpPr>
          <p:cNvPr id="91139" name="备注占位符 2"/>
          <p:cNvSpPr>
            <a:spLocks noGrp="1"/>
          </p:cNvSpPr>
          <p:nvPr>
            <p:ph type="body" idx="1"/>
          </p:nvPr>
        </p:nvSpPr>
        <p:spPr bwMode="auto">
          <a:noFill/>
        </p:spPr>
        <p:txBody>
          <a:bodyPr wrap="square" numCol="1" anchor="t" anchorCtr="0" compatLnSpc="1"/>
          <a:lstStyle/>
          <a:p>
            <a:pPr>
              <a:spcBef>
                <a:spcPct val="0"/>
              </a:spcBef>
            </a:pPr>
            <a:r>
              <a:rPr lang="zh-CN" altLang="en-US"/>
              <a:t>可见：</a:t>
            </a:r>
            <a:r>
              <a:rPr lang="en-US" altLang="zh-CN"/>
              <a:t>1</a:t>
            </a:r>
            <a:r>
              <a:rPr lang="zh-CN" altLang="en-US"/>
              <a:t>）合成场强随相位差的变化而变化，有时会相加，有时会抵消，造成衰落现象；</a:t>
            </a:r>
            <a:r>
              <a:rPr lang="en-US" altLang="zh-CN"/>
              <a:t>2</a:t>
            </a:r>
            <a:r>
              <a:rPr lang="zh-CN" altLang="en-US"/>
              <a:t>）接收场强幅度近似随距离的</a:t>
            </a:r>
            <a:r>
              <a:rPr lang="en-US" altLang="en-US"/>
              <a:t>2</a:t>
            </a:r>
            <a:r>
              <a:rPr lang="zh-CN" altLang="en-US"/>
              <a:t>次方衰减，自由空间是</a:t>
            </a:r>
            <a:r>
              <a:rPr lang="en-US" altLang="en-US"/>
              <a:t>1</a:t>
            </a:r>
            <a:r>
              <a:rPr lang="zh-CN" altLang="en-US"/>
              <a:t>次方衰减（接收功率正比于电场的平方）</a:t>
            </a:r>
            <a:endParaRPr lang="zh-CN" altLang="en-US"/>
          </a:p>
        </p:txBody>
      </p:sp>
      <p:sp>
        <p:nvSpPr>
          <p:cNvPr id="91140"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B697F5D1-A268-484D-9B8E-1F5F41F96066}" type="slidenum">
              <a:rPr lang="zh-CN" altLang="en-US"/>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ln>
        </p:spPr>
      </p:sp>
      <p:sp>
        <p:nvSpPr>
          <p:cNvPr id="92163" name="备注占位符 2"/>
          <p:cNvSpPr>
            <a:spLocks noGrp="1"/>
          </p:cNvSpPr>
          <p:nvPr>
            <p:ph type="body" idx="1"/>
          </p:nvPr>
        </p:nvSpPr>
        <p:spPr bwMode="auto">
          <a:noFill/>
        </p:spPr>
        <p:txBody>
          <a:bodyPr wrap="square" numCol="1" anchor="t" anchorCtr="0" compatLnSpc="1"/>
          <a:lstStyle/>
          <a:p>
            <a:pPr>
              <a:spcBef>
                <a:spcPct val="0"/>
              </a:spcBef>
            </a:pPr>
            <a:r>
              <a:rPr lang="zh-CN" altLang="en-US"/>
              <a:t>可见：</a:t>
            </a:r>
            <a:r>
              <a:rPr lang="en-US" altLang="zh-CN"/>
              <a:t>1</a:t>
            </a:r>
            <a:r>
              <a:rPr lang="zh-CN" altLang="en-US"/>
              <a:t>）合成场强随相位差的变化而变化，有时会相加，有时会抵消，造成衰落现象；</a:t>
            </a:r>
            <a:r>
              <a:rPr lang="en-US" altLang="zh-CN"/>
              <a:t>2</a:t>
            </a:r>
            <a:r>
              <a:rPr lang="zh-CN" altLang="en-US"/>
              <a:t>）接收功率近似随距离的</a:t>
            </a:r>
            <a:r>
              <a:rPr lang="en-US" altLang="zh-CN"/>
              <a:t>4</a:t>
            </a:r>
            <a:r>
              <a:rPr lang="zh-CN" altLang="en-US"/>
              <a:t>次方衰减，其大小与频率无关，与前的类似推导可得，对应的传播损耗：与频率无关！随着距离的增加，损耗明显增大。</a:t>
            </a:r>
            <a:endParaRPr lang="zh-CN" altLang="en-US"/>
          </a:p>
        </p:txBody>
      </p:sp>
      <p:sp>
        <p:nvSpPr>
          <p:cNvPr id="92164"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FC4D9338-0AFE-4758-81C9-26DD322826F5}" type="slidenum">
              <a:rPr lang="zh-CN" altLang="en-US"/>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FF88F35A-1A2F-4CD0-BBB6-8F3AA873E23C}" type="slidenum">
              <a:rPr lang="en-US" altLang="zh-CN"/>
            </a:fld>
            <a:endParaRPr lang="en-US" altLang="zh-CN"/>
          </a:p>
        </p:txBody>
      </p:sp>
      <p:sp>
        <p:nvSpPr>
          <p:cNvPr id="94211" name="Rectangle 2"/>
          <p:cNvSpPr>
            <a:spLocks noGrp="1" noRot="1" noChangeAspect="1" noChangeArrowheads="1" noTextEdit="1"/>
          </p:cNvSpPr>
          <p:nvPr>
            <p:ph type="sldImg"/>
          </p:nvPr>
        </p:nvSpPr>
        <p:spPr bwMode="auto">
          <a:solidFill>
            <a:srgbClr val="FFFFFF"/>
          </a:solidFill>
          <a:ln>
            <a:solidFill>
              <a:srgbClr val="000000"/>
            </a:solidFill>
            <a:miter lim="800000"/>
          </a:ln>
        </p:spPr>
      </p:sp>
      <p:sp>
        <p:nvSpPr>
          <p:cNvPr id="94212"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ln>
        </p:spPr>
        <p:txBody>
          <a:bodyPr wrap="square" numCol="1" anchor="t" anchorCtr="0" compatLnSpc="1"/>
          <a:lstStyle/>
          <a:p>
            <a:pPr>
              <a:spcBef>
                <a:spcPct val="0"/>
              </a:spcBef>
            </a:pPr>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3449A43A-3A86-42E7-AD69-08B053FD3F66}" type="slidenum">
              <a:rPr lang="en-US" altLang="zh-CN"/>
            </a:fld>
            <a:endParaRPr lang="en-US" altLang="zh-CN"/>
          </a:p>
        </p:txBody>
      </p:sp>
      <p:sp>
        <p:nvSpPr>
          <p:cNvPr id="95235" name="Rectangle 2"/>
          <p:cNvSpPr>
            <a:spLocks noGrp="1" noRot="1" noChangeAspect="1" noChangeArrowheads="1" noTextEdit="1"/>
          </p:cNvSpPr>
          <p:nvPr>
            <p:ph type="sldImg"/>
          </p:nvPr>
        </p:nvSpPr>
        <p:spPr bwMode="auto">
          <a:solidFill>
            <a:srgbClr val="FFFFFF"/>
          </a:solidFill>
          <a:ln>
            <a:solidFill>
              <a:srgbClr val="000000"/>
            </a:solidFill>
            <a:miter lim="800000"/>
          </a:ln>
        </p:spPr>
      </p:sp>
      <p:sp>
        <p:nvSpPr>
          <p:cNvPr id="95236"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ln>
        </p:spPr>
        <p:txBody>
          <a:bodyPr wrap="square" numCol="1" anchor="t" anchorCtr="0" compatLnSpc="1"/>
          <a:lstStyle/>
          <a:p>
            <a:pPr>
              <a:spcBef>
                <a:spcPct val="0"/>
              </a:spcBef>
            </a:pPr>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p:sp>
      <p:sp>
        <p:nvSpPr>
          <p:cNvPr id="69635" name="备注占位符 2"/>
          <p:cNvSpPr>
            <a:spLocks noGrp="1"/>
          </p:cNvSpPr>
          <p:nvPr>
            <p:ph type="body" idx="1"/>
          </p:nvPr>
        </p:nvSpPr>
        <p:spPr>
          <a:noFill/>
        </p:spPr>
        <p:txBody>
          <a:bodyPr/>
          <a:lstStyle/>
          <a:p>
            <a:pPr algn="just">
              <a:lnSpc>
                <a:spcPct val="90000"/>
              </a:lnSpc>
              <a:spcBef>
                <a:spcPct val="50000"/>
              </a:spcBef>
            </a:pPr>
            <a:endParaRPr lang="zh-CN" altLang="en-US" dirty="0"/>
          </a:p>
        </p:txBody>
      </p:sp>
      <p:sp>
        <p:nvSpPr>
          <p:cNvPr id="69636" name="灯片编号占位符 3"/>
          <p:cNvSpPr>
            <a:spLocks noGrp="1"/>
          </p:cNvSpPr>
          <p:nvPr>
            <p:ph type="sldNum" sz="quarter" idx="5"/>
          </p:nvPr>
        </p:nvSpPr>
        <p:spPr>
          <a:noFill/>
        </p:spPr>
        <p:txBody>
          <a:bodyPr/>
          <a:lstStyle/>
          <a:p>
            <a:fld id="{0796F55B-7D7E-4E17-9381-D06DAC63A45F}" type="slidenum">
              <a:rPr lang="en-US" altLang="zh-CN" smtClean="0"/>
            </a:fld>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ln>
        </p:spPr>
      </p:sp>
      <p:sp>
        <p:nvSpPr>
          <p:cNvPr id="77827" name="备注占位符 2"/>
          <p:cNvSpPr>
            <a:spLocks noGrp="1"/>
          </p:cNvSpPr>
          <p:nvPr>
            <p:ph type="body" idx="1"/>
          </p:nvPr>
        </p:nvSpPr>
        <p:spPr bwMode="auto">
          <a:noFill/>
        </p:spPr>
        <p:txBody>
          <a:bodyPr wrap="square" numCol="1" anchor="t" anchorCtr="0" compatLnSpc="1"/>
          <a:lstStyle/>
          <a:p>
            <a:pPr>
              <a:spcBef>
                <a:spcPct val="0"/>
              </a:spcBef>
            </a:pPr>
            <a:r>
              <a:rPr lang="zh-CN" altLang="en-US"/>
              <a:t>接收天线获取的功率等于该点的功率密度乘以接收天线的有效面积</a:t>
            </a:r>
            <a:endParaRPr lang="zh-CN" altLang="en-US"/>
          </a:p>
        </p:txBody>
      </p:sp>
      <p:sp>
        <p:nvSpPr>
          <p:cNvPr id="77828"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E54D401E-39ED-46C8-9533-6BA7322F9253}" type="slidenum">
              <a:rPr lang="zh-CN" altLang="en-US"/>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defRPr/>
            </a:pPr>
            <a:r>
              <a:rPr lang="zh-CN" altLang="en-US" dirty="0"/>
              <a:t>在高楼林立的市区，由于移动天线的高度比周围建筑物矮很多，因而不存在从移动台到基站的视距传播，这就导致了衰落的产生。</a:t>
            </a:r>
            <a:endParaRPr lang="en-US" altLang="zh-CN" dirty="0"/>
          </a:p>
          <a:p>
            <a:pPr>
              <a:defRPr/>
            </a:pPr>
            <a:r>
              <a:rPr lang="zh-CN" altLang="en-US" dirty="0"/>
              <a:t>即使有这样一条视距传播路径存在，由于地面与周围建筑物的反射，多径传输仍会发生。</a:t>
            </a:r>
            <a:endParaRPr lang="en-US" altLang="zh-CN" dirty="0"/>
          </a:p>
          <a:p>
            <a:pPr>
              <a:defRPr/>
            </a:pPr>
            <a:r>
              <a:rPr lang="zh-CN" altLang="en-US" dirty="0"/>
              <a:t>入射电波以不同的传授方向到达，具有不同的传播时延。</a:t>
            </a:r>
            <a:endParaRPr lang="en-US" altLang="zh-CN" dirty="0"/>
          </a:p>
          <a:p>
            <a:pPr>
              <a:defRPr/>
            </a:pPr>
            <a:r>
              <a:rPr lang="zh-CN" altLang="en-US" dirty="0"/>
              <a:t>空间任一点的移动台所收到的信号都由许多平面波组成，它们具有随机分布的幅度、相位和入射角度。</a:t>
            </a:r>
            <a:endParaRPr lang="en-US" altLang="zh-CN" dirty="0"/>
          </a:p>
          <a:p>
            <a:pPr>
              <a:defRPr/>
            </a:pPr>
            <a:r>
              <a:rPr lang="zh-CN" altLang="en-US" dirty="0"/>
              <a:t>这些多径成分被接收机天线按向量合并，从而使接收信号产生衰落失真。</a:t>
            </a:r>
            <a:endParaRPr lang="en-US" altLang="zh-CN" dirty="0"/>
          </a:p>
          <a:p>
            <a:pPr>
              <a:defRPr/>
            </a:pPr>
            <a:r>
              <a:rPr lang="zh-CN" altLang="en-US" dirty="0"/>
              <a:t>即使移动接收机处于静止状态，接收信号也会由于无线信道所处环境中的物体的运动而产生衰落。</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F615411-F354-41A7-B6AF-AD07054BD649}" type="slidenum">
              <a:rPr lang="zh-CN" altLang="en-US" smtClean="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839E5554-F469-4B32-9EBE-63DAE19BC6BC}" type="slidenum">
              <a:rPr lang="en-US" altLang="zh-CN" smtClean="0"/>
            </a:fld>
            <a:endParaRPr lang="en-US" altLang="zh-CN" dirty="0"/>
          </a:p>
        </p:txBody>
      </p:sp>
      <p:sp>
        <p:nvSpPr>
          <p:cNvPr id="71683" name="Rectangle 2"/>
          <p:cNvSpPr>
            <a:spLocks noGrp="1" noRot="1" noChangeAspect="1" noChangeArrowheads="1" noTextEdit="1"/>
          </p:cNvSpPr>
          <p:nvPr>
            <p:ph type="sldImg"/>
          </p:nvPr>
        </p:nvSpPr>
        <p:spPr/>
      </p:sp>
      <p:sp>
        <p:nvSpPr>
          <p:cNvPr id="71684" name="Rectangle 3"/>
          <p:cNvSpPr>
            <a:spLocks noGrp="1" noChangeArrowheads="1"/>
          </p:cNvSpPr>
          <p:nvPr>
            <p:ph type="body" idx="1"/>
          </p:nvPr>
        </p:nvSpPr>
        <p:spPr>
          <a:xfrm>
            <a:off x="914400" y="4343400"/>
            <a:ext cx="5029200" cy="4114800"/>
          </a:xfrm>
          <a:noFill/>
        </p:spPr>
        <p:txBody>
          <a:bodyPr/>
          <a:lstStyle/>
          <a:p>
            <a:endParaRPr lang="zh-CN"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839E5554-F469-4B32-9EBE-63DAE19BC6BC}" type="slidenum">
              <a:rPr lang="en-US" altLang="zh-CN" smtClean="0"/>
            </a:fld>
            <a:endParaRPr lang="en-US" altLang="zh-CN" dirty="0"/>
          </a:p>
        </p:txBody>
      </p:sp>
      <p:sp>
        <p:nvSpPr>
          <p:cNvPr id="71683" name="Rectangle 2"/>
          <p:cNvSpPr>
            <a:spLocks noGrp="1" noRot="1" noChangeAspect="1" noChangeArrowheads="1" noTextEdit="1"/>
          </p:cNvSpPr>
          <p:nvPr>
            <p:ph type="sldImg"/>
          </p:nvPr>
        </p:nvSpPr>
        <p:spPr/>
      </p:sp>
      <p:sp>
        <p:nvSpPr>
          <p:cNvPr id="71684" name="Rectangle 3"/>
          <p:cNvSpPr>
            <a:spLocks noGrp="1" noChangeArrowheads="1"/>
          </p:cNvSpPr>
          <p:nvPr>
            <p:ph type="body" idx="1"/>
          </p:nvPr>
        </p:nvSpPr>
        <p:spPr>
          <a:xfrm>
            <a:off x="914400" y="4343400"/>
            <a:ext cx="5029200" cy="4114800"/>
          </a:xfrm>
          <a:noFill/>
        </p:spPr>
        <p:txBody>
          <a:bodyPr/>
          <a:lstStyle/>
          <a:p>
            <a:endParaRPr lang="zh-CN"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D00CDDB7-E71A-4AC2-A183-B919BF1B739F}" type="slidenum">
              <a:rPr lang="en-US" altLang="zh-CN" smtClean="0"/>
            </a:fld>
            <a:endParaRPr lang="en-US" altLang="zh-CN" dirty="0"/>
          </a:p>
        </p:txBody>
      </p:sp>
      <p:sp>
        <p:nvSpPr>
          <p:cNvPr id="77827" name="Rectangle 2"/>
          <p:cNvSpPr>
            <a:spLocks noGrp="1" noRot="1" noChangeAspect="1" noChangeArrowheads="1" noTextEdit="1"/>
          </p:cNvSpPr>
          <p:nvPr>
            <p:ph type="sldImg"/>
          </p:nvPr>
        </p:nvSpPr>
        <p:spPr/>
      </p:sp>
      <p:sp>
        <p:nvSpPr>
          <p:cNvPr id="77828" name="Rectangle 3"/>
          <p:cNvSpPr>
            <a:spLocks noGrp="1" noChangeArrowheads="1"/>
          </p:cNvSpPr>
          <p:nvPr>
            <p:ph type="body" idx="1"/>
          </p:nvPr>
        </p:nvSpPr>
        <p:spPr>
          <a:noFill/>
        </p:spPr>
        <p:txBody>
          <a:bodyPr/>
          <a:lstStyle/>
          <a:p>
            <a:pPr marL="457200" marR="0" lvl="1" indent="0" algn="l" defTabSz="914400" rtl="0" eaLnBrk="1" fontAlgn="auto" latinLnBrk="0" hangingPunct="1">
              <a:lnSpc>
                <a:spcPct val="100000"/>
              </a:lnSpc>
              <a:spcBef>
                <a:spcPts val="0"/>
              </a:spcBef>
              <a:spcAft>
                <a:spcPts val="0"/>
              </a:spcAft>
              <a:buClrTx/>
              <a:buSzTx/>
              <a:buFontTx/>
              <a:buNone/>
              <a:defRPr/>
            </a:pPr>
            <a:r>
              <a:rPr lang="zh-CN" altLang="en-US" sz="1400" dirty="0" smtClean="0">
                <a:latin typeface="方正大黑简体" pitchFamily="2" charset="-122"/>
              </a:rPr>
              <a:t>相干带宽是指信道特性基本不变的最小信道带宽。当信号带宽大于信道相干带宽会产生频率选择性衰落。相干时间是指信道特性基本不变的最小时间间隔。当信号周期大于信道相干时间时会会产生快衰落。</a:t>
            </a:r>
            <a:endParaRPr lang="zh-CN" altLang="zh-CN" sz="1400" dirty="0">
              <a:latin typeface="方正大黑简体"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0F04AD3B-111D-4972-AC35-F1B1017257F1}" type="slidenum">
              <a:rPr lang="en-US" altLang="zh-CN" smtClean="0"/>
            </a:fld>
            <a:endParaRPr lang="en-US" altLang="zh-CN" dirty="0"/>
          </a:p>
        </p:txBody>
      </p:sp>
      <p:sp>
        <p:nvSpPr>
          <p:cNvPr id="80899" name="Rectangle 2"/>
          <p:cNvSpPr>
            <a:spLocks noGrp="1" noRot="1" noChangeAspect="1" noChangeArrowheads="1" noTextEdit="1"/>
          </p:cNvSpPr>
          <p:nvPr>
            <p:ph type="sldImg"/>
          </p:nvPr>
        </p:nvSpPr>
        <p:spPr>
          <a:solidFill>
            <a:srgbClr val="FFFFFF"/>
          </a:solidFill>
        </p:spPr>
      </p:sp>
      <p:sp>
        <p:nvSpPr>
          <p:cNvPr id="809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33770937-F2A7-46A9-8536-0BCD2D90DE22}" type="slidenum">
              <a:rPr lang="en-US" altLang="zh-CN" smtClean="0"/>
            </a:fld>
            <a:endParaRPr lang="en-US" altLang="zh-CN"/>
          </a:p>
        </p:txBody>
      </p:sp>
      <p:sp>
        <p:nvSpPr>
          <p:cNvPr id="86019" name="Rectangle 2"/>
          <p:cNvSpPr>
            <a:spLocks noGrp="1" noRot="1" noChangeAspect="1" noChangeArrowheads="1" noTextEdit="1"/>
          </p:cNvSpPr>
          <p:nvPr>
            <p:ph type="sldImg"/>
          </p:nvPr>
        </p:nvSpPr>
        <p:spPr>
          <a:solidFill>
            <a:srgbClr val="FFFFFF"/>
          </a:solidFill>
        </p:spPr>
      </p:sp>
      <p:sp>
        <p:nvSpPr>
          <p:cNvPr id="860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33770937-F2A7-46A9-8536-0BCD2D90DE22}" type="slidenum">
              <a:rPr lang="en-US" altLang="zh-CN" smtClean="0"/>
            </a:fld>
            <a:endParaRPr lang="en-US" altLang="zh-CN"/>
          </a:p>
        </p:txBody>
      </p:sp>
      <p:sp>
        <p:nvSpPr>
          <p:cNvPr id="86019" name="Rectangle 2"/>
          <p:cNvSpPr>
            <a:spLocks noGrp="1" noRot="1" noChangeAspect="1" noChangeArrowheads="1" noTextEdit="1"/>
          </p:cNvSpPr>
          <p:nvPr>
            <p:ph type="sldImg"/>
          </p:nvPr>
        </p:nvSpPr>
        <p:spPr>
          <a:solidFill>
            <a:srgbClr val="FFFFFF"/>
          </a:solidFill>
        </p:spPr>
      </p:sp>
      <p:sp>
        <p:nvSpPr>
          <p:cNvPr id="860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442D964F-ECC7-4CF9-800D-82CBF50DD68B}" type="slidenum">
              <a:rPr lang="en-US" altLang="zh-CN" smtClean="0"/>
            </a:fld>
            <a:endParaRPr lang="en-US" altLang="zh-CN"/>
          </a:p>
        </p:txBody>
      </p:sp>
      <p:sp>
        <p:nvSpPr>
          <p:cNvPr id="88067" name="Rectangle 2"/>
          <p:cNvSpPr>
            <a:spLocks noGrp="1" noRot="1" noChangeAspect="1" noChangeArrowheads="1" noTextEdit="1"/>
          </p:cNvSpPr>
          <p:nvPr>
            <p:ph type="sldImg"/>
          </p:nvPr>
        </p:nvSpPr>
        <p:spPr/>
      </p:sp>
      <p:sp>
        <p:nvSpPr>
          <p:cNvPr id="88068" name="Rectangle 3"/>
          <p:cNvSpPr>
            <a:spLocks noGrp="1" noChangeArrowheads="1"/>
          </p:cNvSpPr>
          <p:nvPr>
            <p:ph type="body" idx="1"/>
          </p:nvPr>
        </p:nvSpPr>
        <p:spPr>
          <a:noFill/>
        </p:spPr>
        <p:txBody>
          <a:bodyPr/>
          <a:lstStyle/>
          <a:p>
            <a:pPr lvl="1" eaLnBrk="1" hangingPunct="1"/>
            <a:endParaRPr lang="zh-CN" altLang="zh-CN" sz="1400">
              <a:latin typeface="楷体_GB2312" pitchFamily="49" charset="-122"/>
              <a:ea typeface="楷体_GB2312" pitchFamily="49"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442D964F-ECC7-4CF9-800D-82CBF50DD68B}" type="slidenum">
              <a:rPr lang="en-US" altLang="zh-CN" smtClean="0"/>
            </a:fld>
            <a:endParaRPr lang="en-US" altLang="zh-CN"/>
          </a:p>
        </p:txBody>
      </p:sp>
      <p:sp>
        <p:nvSpPr>
          <p:cNvPr id="88067" name="Rectangle 2"/>
          <p:cNvSpPr>
            <a:spLocks noGrp="1" noRot="1" noChangeAspect="1" noChangeArrowheads="1" noTextEdit="1"/>
          </p:cNvSpPr>
          <p:nvPr>
            <p:ph type="sldImg"/>
          </p:nvPr>
        </p:nvSpPr>
        <p:spPr/>
      </p:sp>
      <p:sp>
        <p:nvSpPr>
          <p:cNvPr id="88068" name="Rectangle 3"/>
          <p:cNvSpPr>
            <a:spLocks noGrp="1" noChangeArrowheads="1"/>
          </p:cNvSpPr>
          <p:nvPr>
            <p:ph type="body" idx="1"/>
          </p:nvPr>
        </p:nvSpPr>
        <p:spPr>
          <a:noFill/>
        </p:spPr>
        <p:txBody>
          <a:bodyPr/>
          <a:lstStyle/>
          <a:p>
            <a:pPr lvl="1" eaLnBrk="1" hangingPunct="1"/>
            <a:endParaRPr lang="zh-CN" altLang="zh-CN" sz="1400">
              <a:latin typeface="楷体_GB2312" pitchFamily="49" charset="-122"/>
              <a:ea typeface="楷体_GB2312" pitchFamily="49"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442D964F-ECC7-4CF9-800D-82CBF50DD68B}" type="slidenum">
              <a:rPr lang="en-US" altLang="zh-CN" smtClean="0"/>
            </a:fld>
            <a:endParaRPr lang="en-US" altLang="zh-CN"/>
          </a:p>
        </p:txBody>
      </p:sp>
      <p:sp>
        <p:nvSpPr>
          <p:cNvPr id="88067" name="Rectangle 2"/>
          <p:cNvSpPr>
            <a:spLocks noGrp="1" noRot="1" noChangeAspect="1" noChangeArrowheads="1" noTextEdit="1"/>
          </p:cNvSpPr>
          <p:nvPr>
            <p:ph type="sldImg"/>
          </p:nvPr>
        </p:nvSpPr>
        <p:spPr/>
      </p:sp>
      <p:sp>
        <p:nvSpPr>
          <p:cNvPr id="88068" name="Rectangle 3"/>
          <p:cNvSpPr>
            <a:spLocks noGrp="1" noChangeArrowheads="1"/>
          </p:cNvSpPr>
          <p:nvPr>
            <p:ph type="body" idx="1"/>
          </p:nvPr>
        </p:nvSpPr>
        <p:spPr>
          <a:noFill/>
        </p:spPr>
        <p:txBody>
          <a:bodyPr/>
          <a:lstStyle/>
          <a:p>
            <a:pPr lvl="1" eaLnBrk="1" hangingPunct="1"/>
            <a:endParaRPr lang="zh-CN" altLang="zh-CN" sz="1400">
              <a:latin typeface="楷体_GB2312" pitchFamily="49" charset="-122"/>
              <a:ea typeface="楷体_GB2312" pitchFamily="49"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6495CEC5-8636-4FE4-B501-CADA7205275B}" type="slidenum">
              <a:rPr lang="en-US" altLang="zh-CN"/>
            </a:fld>
            <a:endParaRPr lang="en-US" altLang="zh-CN"/>
          </a:p>
        </p:txBody>
      </p:sp>
      <p:sp>
        <p:nvSpPr>
          <p:cNvPr id="78851" name="Rectangle 2"/>
          <p:cNvSpPr>
            <a:spLocks noGrp="1" noRot="1" noChangeAspect="1" noChangeArrowheads="1" noTextEdit="1"/>
          </p:cNvSpPr>
          <p:nvPr>
            <p:ph type="sldImg"/>
          </p:nvPr>
        </p:nvSpPr>
        <p:spPr bwMode="auto">
          <a:noFill/>
          <a:ln>
            <a:solidFill>
              <a:srgbClr val="000000"/>
            </a:solidFill>
            <a:miter lim="800000"/>
          </a:ln>
        </p:spPr>
      </p:sp>
      <p:sp>
        <p:nvSpPr>
          <p:cNvPr id="78852" name="Rectangle 3"/>
          <p:cNvSpPr>
            <a:spLocks noGrp="1" noChangeArrowheads="1"/>
          </p:cNvSpPr>
          <p:nvPr>
            <p:ph type="body" idx="1"/>
          </p:nvPr>
        </p:nvSpPr>
        <p:spPr bwMode="auto">
          <a:noFill/>
        </p:spPr>
        <p:txBody>
          <a:bodyPr wrap="square" numCol="1" anchor="t" anchorCtr="0" compatLnSpc="1"/>
          <a:lstStyle/>
          <a:p>
            <a:pPr>
              <a:spcBef>
                <a:spcPct val="0"/>
              </a:spcBef>
            </a:pPr>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F44B6739-0C74-4E3C-B9AD-6FC1D3156038}" type="slidenum">
              <a:rPr lang="en-US" altLang="zh-CN" smtClean="0"/>
            </a:fld>
            <a:endParaRPr lang="en-US" altLang="zh-CN"/>
          </a:p>
        </p:txBody>
      </p:sp>
      <p:sp>
        <p:nvSpPr>
          <p:cNvPr id="92163" name="Rectangle 2"/>
          <p:cNvSpPr>
            <a:spLocks noGrp="1" noRot="1" noChangeAspect="1" noChangeArrowheads="1" noTextEdit="1"/>
          </p:cNvSpPr>
          <p:nvPr>
            <p:ph type="sldImg"/>
          </p:nvPr>
        </p:nvSpPr>
        <p:spPr>
          <a:solidFill>
            <a:srgbClr val="FFFFFF"/>
          </a:solidFill>
        </p:spPr>
      </p:sp>
      <p:sp>
        <p:nvSpPr>
          <p:cNvPr id="9216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F44B6739-0C74-4E3C-B9AD-6FC1D3156038}" type="slidenum">
              <a:rPr lang="en-US" altLang="zh-CN" smtClean="0"/>
            </a:fld>
            <a:endParaRPr lang="en-US" altLang="zh-CN"/>
          </a:p>
        </p:txBody>
      </p:sp>
      <p:sp>
        <p:nvSpPr>
          <p:cNvPr id="92163" name="Rectangle 2"/>
          <p:cNvSpPr>
            <a:spLocks noGrp="1" noRot="1" noChangeAspect="1" noChangeArrowheads="1" noTextEdit="1"/>
          </p:cNvSpPr>
          <p:nvPr>
            <p:ph type="sldImg"/>
          </p:nvPr>
        </p:nvSpPr>
        <p:spPr>
          <a:solidFill>
            <a:srgbClr val="FFFFFF"/>
          </a:solidFill>
        </p:spPr>
      </p:sp>
      <p:sp>
        <p:nvSpPr>
          <p:cNvPr id="9216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F44B6739-0C74-4E3C-B9AD-6FC1D3156038}" type="slidenum">
              <a:rPr lang="en-US" altLang="zh-CN" smtClean="0"/>
            </a:fld>
            <a:endParaRPr lang="en-US" altLang="zh-CN"/>
          </a:p>
        </p:txBody>
      </p:sp>
      <p:sp>
        <p:nvSpPr>
          <p:cNvPr id="92163" name="Rectangle 2"/>
          <p:cNvSpPr>
            <a:spLocks noGrp="1" noRot="1" noChangeAspect="1" noChangeArrowheads="1" noTextEdit="1"/>
          </p:cNvSpPr>
          <p:nvPr>
            <p:ph type="sldImg"/>
          </p:nvPr>
        </p:nvSpPr>
        <p:spPr>
          <a:solidFill>
            <a:srgbClr val="FFFFFF"/>
          </a:solidFill>
        </p:spPr>
      </p:sp>
      <p:sp>
        <p:nvSpPr>
          <p:cNvPr id="9216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8B105C75-0D34-4DFB-B542-9FADC979DFFA}" type="slidenum">
              <a:rPr lang="en-US" altLang="zh-CN" smtClean="0"/>
            </a:fld>
            <a:endParaRPr lang="en-US" altLang="zh-CN"/>
          </a:p>
        </p:txBody>
      </p:sp>
      <p:sp>
        <p:nvSpPr>
          <p:cNvPr id="95235" name="Rectangle 2"/>
          <p:cNvSpPr>
            <a:spLocks noGrp="1" noRot="1" noChangeAspect="1" noChangeArrowheads="1" noTextEdit="1"/>
          </p:cNvSpPr>
          <p:nvPr>
            <p:ph type="sldImg"/>
          </p:nvPr>
        </p:nvSpPr>
        <p:spPr>
          <a:solidFill>
            <a:srgbClr val="FFFFFF"/>
          </a:solidFill>
        </p:spPr>
      </p:sp>
      <p:sp>
        <p:nvSpPr>
          <p:cNvPr id="952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8B105C75-0D34-4DFB-B542-9FADC979DFFA}" type="slidenum">
              <a:rPr lang="en-US" altLang="zh-CN" smtClean="0"/>
            </a:fld>
            <a:endParaRPr lang="en-US" altLang="zh-CN"/>
          </a:p>
        </p:txBody>
      </p:sp>
      <p:sp>
        <p:nvSpPr>
          <p:cNvPr id="95235" name="Rectangle 2"/>
          <p:cNvSpPr>
            <a:spLocks noGrp="1" noRot="1" noChangeAspect="1" noChangeArrowheads="1" noTextEdit="1"/>
          </p:cNvSpPr>
          <p:nvPr>
            <p:ph type="sldImg"/>
          </p:nvPr>
        </p:nvSpPr>
        <p:spPr>
          <a:solidFill>
            <a:srgbClr val="FFFFFF"/>
          </a:solidFill>
        </p:spPr>
      </p:sp>
      <p:sp>
        <p:nvSpPr>
          <p:cNvPr id="952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8B105C75-0D34-4DFB-B542-9FADC979DFFA}" type="slidenum">
              <a:rPr lang="en-US" altLang="zh-CN" smtClean="0"/>
            </a:fld>
            <a:endParaRPr lang="en-US" altLang="zh-CN"/>
          </a:p>
        </p:txBody>
      </p:sp>
      <p:sp>
        <p:nvSpPr>
          <p:cNvPr id="95235" name="Rectangle 2"/>
          <p:cNvSpPr>
            <a:spLocks noGrp="1" noRot="1" noChangeAspect="1" noChangeArrowheads="1" noTextEdit="1"/>
          </p:cNvSpPr>
          <p:nvPr>
            <p:ph type="sldImg"/>
          </p:nvPr>
        </p:nvSpPr>
        <p:spPr>
          <a:solidFill>
            <a:srgbClr val="FFFFFF"/>
          </a:solidFill>
        </p:spPr>
      </p:sp>
      <p:sp>
        <p:nvSpPr>
          <p:cNvPr id="952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F0C4A01-E8E3-43FD-A831-8DC049AE2222}" type="slidenum">
              <a:rPr lang="en-US" altLang="zh-CN" smtClean="0"/>
            </a:fld>
            <a:endParaRPr lang="en-US" altLang="zh-CN"/>
          </a:p>
        </p:txBody>
      </p:sp>
      <p:sp>
        <p:nvSpPr>
          <p:cNvPr id="98307" name="Rectangle 2"/>
          <p:cNvSpPr>
            <a:spLocks noGrp="1" noRot="1" noChangeAspect="1" noChangeArrowheads="1" noTextEdit="1"/>
          </p:cNvSpPr>
          <p:nvPr>
            <p:ph type="sldImg"/>
          </p:nvPr>
        </p:nvSpPr>
        <p:spPr>
          <a:solidFill>
            <a:srgbClr val="FFFFFF"/>
          </a:solidFill>
        </p:spPr>
      </p:sp>
      <p:sp>
        <p:nvSpPr>
          <p:cNvPr id="983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C9187A95-D989-4894-B8E0-343018B021F2}" type="slidenum">
              <a:rPr lang="en-US" altLang="zh-CN"/>
            </a:fld>
            <a:endParaRPr lang="en-US" altLang="zh-CN"/>
          </a:p>
        </p:txBody>
      </p:sp>
      <p:sp>
        <p:nvSpPr>
          <p:cNvPr id="80899" name="Rectangle 2"/>
          <p:cNvSpPr>
            <a:spLocks noGrp="1" noRot="1" noChangeAspect="1" noChangeArrowheads="1" noTextEdit="1"/>
          </p:cNvSpPr>
          <p:nvPr>
            <p:ph type="sldImg"/>
          </p:nvPr>
        </p:nvSpPr>
        <p:spPr bwMode="auto">
          <a:solidFill>
            <a:srgbClr val="FFFFFF"/>
          </a:solidFill>
          <a:ln>
            <a:solidFill>
              <a:srgbClr val="000000"/>
            </a:solidFill>
            <a:miter lim="800000"/>
          </a:ln>
        </p:spPr>
      </p:sp>
      <p:sp>
        <p:nvSpPr>
          <p:cNvPr id="80900"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ln>
        </p:spPr>
        <p:txBody>
          <a:bodyPr wrap="square" numCol="1" anchor="t" anchorCtr="0" compatLnSpc="1"/>
          <a:lstStyle/>
          <a:p>
            <a:pPr>
              <a:spcBef>
                <a:spcPct val="0"/>
              </a:spcBef>
            </a:pPr>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6E0EFEEE-8C2C-4F30-B7DE-5E5587C27D84}" type="slidenum">
              <a:rPr lang="en-US" altLang="zh-CN"/>
            </a:fld>
            <a:endParaRPr lang="en-US" altLang="zh-CN"/>
          </a:p>
        </p:txBody>
      </p:sp>
      <p:sp>
        <p:nvSpPr>
          <p:cNvPr id="81923" name="Rectangle 2"/>
          <p:cNvSpPr>
            <a:spLocks noGrp="1" noRot="1" noChangeAspect="1" noChangeArrowheads="1" noTextEdit="1"/>
          </p:cNvSpPr>
          <p:nvPr>
            <p:ph type="sldImg"/>
          </p:nvPr>
        </p:nvSpPr>
        <p:spPr bwMode="auto">
          <a:solidFill>
            <a:srgbClr val="FFFFFF"/>
          </a:solidFill>
          <a:ln>
            <a:solidFill>
              <a:srgbClr val="000000"/>
            </a:solidFill>
            <a:miter lim="800000"/>
          </a:ln>
        </p:spPr>
      </p:sp>
      <p:sp>
        <p:nvSpPr>
          <p:cNvPr id="81924"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ln>
        </p:spPr>
        <p:txBody>
          <a:bodyPr wrap="square" numCol="1" anchor="t" anchorCtr="0" compatLnSpc="1"/>
          <a:lstStyle/>
          <a:p>
            <a:pPr>
              <a:spcBef>
                <a:spcPct val="0"/>
              </a:spcBef>
            </a:pPr>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80F27729-F348-4779-9DAF-C6C8E4DE144E}" type="slidenum">
              <a:rPr lang="en-US" altLang="zh-CN"/>
            </a:fld>
            <a:endParaRPr lang="en-US" altLang="zh-CN"/>
          </a:p>
        </p:txBody>
      </p:sp>
      <p:sp>
        <p:nvSpPr>
          <p:cNvPr id="82947" name="Rectangle 2"/>
          <p:cNvSpPr>
            <a:spLocks noGrp="1" noRot="1" noChangeAspect="1" noChangeArrowheads="1" noTextEdit="1"/>
          </p:cNvSpPr>
          <p:nvPr>
            <p:ph type="sldImg"/>
          </p:nvPr>
        </p:nvSpPr>
        <p:spPr bwMode="auto">
          <a:noFill/>
          <a:ln>
            <a:solidFill>
              <a:srgbClr val="000000"/>
            </a:solidFill>
            <a:miter lim="800000"/>
          </a:ln>
        </p:spPr>
      </p:sp>
      <p:sp>
        <p:nvSpPr>
          <p:cNvPr id="82948" name="Rectangle 3"/>
          <p:cNvSpPr>
            <a:spLocks noGrp="1" noChangeArrowheads="1"/>
          </p:cNvSpPr>
          <p:nvPr>
            <p:ph type="body" idx="1"/>
          </p:nvPr>
        </p:nvSpPr>
        <p:spPr bwMode="auto">
          <a:xfrm>
            <a:off x="914400" y="4343400"/>
            <a:ext cx="5029200" cy="4114800"/>
          </a:xfrm>
          <a:noFill/>
        </p:spPr>
        <p:txBody>
          <a:bodyPr wrap="square" numCol="1" anchor="t" anchorCtr="0" compatLnSpc="1"/>
          <a:lstStyle/>
          <a:p>
            <a:pPr>
              <a:spcBef>
                <a:spcPct val="0"/>
              </a:spcBef>
            </a:pPr>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ED7814EA-2E55-4397-AB25-64841ADC12E5}" type="slidenum">
              <a:rPr lang="zh-CN" altLang="en-US"/>
            </a:fld>
            <a:endParaRPr lang="zh-CN" altLang="en-US"/>
          </a:p>
        </p:txBody>
      </p:sp>
      <p:sp>
        <p:nvSpPr>
          <p:cNvPr id="84995" name="Rectangle 2"/>
          <p:cNvSpPr>
            <a:spLocks noGrp="1" noRot="1" noChangeAspect="1" noChangeArrowheads="1" noTextEdit="1"/>
          </p:cNvSpPr>
          <p:nvPr>
            <p:ph type="sldImg"/>
          </p:nvPr>
        </p:nvSpPr>
        <p:spPr bwMode="auto">
          <a:noFill/>
          <a:ln>
            <a:solidFill>
              <a:srgbClr val="000000"/>
            </a:solidFill>
            <a:miter lim="800000"/>
          </a:ln>
        </p:spPr>
      </p:sp>
      <p:sp>
        <p:nvSpPr>
          <p:cNvPr id="84996" name="Rectangle 3"/>
          <p:cNvSpPr>
            <a:spLocks noGrp="1" noChangeArrowheads="1"/>
          </p:cNvSpPr>
          <p:nvPr>
            <p:ph type="body" idx="1"/>
          </p:nvPr>
        </p:nvSpPr>
        <p:spPr bwMode="auto">
          <a:noFill/>
        </p:spPr>
        <p:txBody>
          <a:bodyPr wrap="square" numCol="1" anchor="t" anchorCtr="0" compatLnSpc="1"/>
          <a:lstStyle/>
          <a:p>
            <a:pPr>
              <a:spcBef>
                <a:spcPct val="0"/>
              </a:spcBef>
            </a:pP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2A80B9ED-B7D4-4EA6-B05F-7D89F1D3C8AF}" type="slidenum">
              <a:rPr lang="zh-CN" altLang="en-US"/>
            </a:fld>
            <a:endParaRPr lang="en-US" altLang="zh-CN"/>
          </a:p>
        </p:txBody>
      </p:sp>
      <p:sp>
        <p:nvSpPr>
          <p:cNvPr id="86019"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ln>
        </p:spPr>
      </p:sp>
      <p:sp>
        <p:nvSpPr>
          <p:cNvPr id="86020" name="Rectangle 3"/>
          <p:cNvSpPr>
            <a:spLocks noGrp="1" noChangeArrowheads="1"/>
          </p:cNvSpPr>
          <p:nvPr>
            <p:ph type="body" idx="1"/>
          </p:nvPr>
        </p:nvSpPr>
        <p:spPr bwMode="auto">
          <a:xfrm>
            <a:off x="914400" y="4343400"/>
            <a:ext cx="5029200" cy="4114800"/>
          </a:xfrm>
          <a:noFill/>
        </p:spPr>
        <p:txBody>
          <a:bodyPr wrap="square" numCol="1" anchor="t" anchorCtr="0" compatLnSpc="1"/>
          <a:lstStyle/>
          <a:p>
            <a:pPr>
              <a:spcBef>
                <a:spcPct val="0"/>
              </a:spcBef>
            </a:pP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bwMode="auto">
          <a:noFill/>
          <a:ln>
            <a:miter lim="800000"/>
          </a:ln>
        </p:spPr>
        <p:txBody>
          <a:bodyPr wrap="square" numCol="1" anchorCtr="0" compatLnSpc="1"/>
          <a:lstStyle/>
          <a:p>
            <a:pPr fontAlgn="base">
              <a:spcBef>
                <a:spcPct val="0"/>
              </a:spcBef>
              <a:spcAft>
                <a:spcPct val="0"/>
              </a:spcAft>
            </a:pPr>
            <a:fld id="{2A80B9ED-B7D4-4EA6-B05F-7D89F1D3C8AF}" type="slidenum">
              <a:rPr lang="zh-CN" altLang="en-US"/>
            </a:fld>
            <a:endParaRPr lang="en-US" altLang="zh-CN"/>
          </a:p>
        </p:txBody>
      </p:sp>
      <p:sp>
        <p:nvSpPr>
          <p:cNvPr id="86019"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ln>
        </p:spPr>
      </p:sp>
      <p:sp>
        <p:nvSpPr>
          <p:cNvPr id="86020" name="Rectangle 3"/>
          <p:cNvSpPr>
            <a:spLocks noGrp="1" noChangeArrowheads="1"/>
          </p:cNvSpPr>
          <p:nvPr>
            <p:ph type="body" idx="1"/>
          </p:nvPr>
        </p:nvSpPr>
        <p:spPr bwMode="auto">
          <a:xfrm>
            <a:off x="914400" y="4343400"/>
            <a:ext cx="5029200" cy="4114800"/>
          </a:xfrm>
          <a:noFill/>
        </p:spPr>
        <p:txBody>
          <a:bodyPr wrap="square" numCol="1" anchor="t" anchorCtr="0" compatLnSpc="1"/>
          <a:lstStyle/>
          <a:p>
            <a:pPr>
              <a:spcBef>
                <a:spcPct val="0"/>
              </a:spcBef>
            </a:pP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E1F8AA1-CDEF-4A72-A615-58811B886878}"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F4FC240-ED0B-481B-8162-A62DBB02C318}"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9FEDBAAE-86A6-4903-9CE5-E6F2A1F07288}"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07950" y="198438"/>
            <a:ext cx="77724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85800" y="1428750"/>
            <a:ext cx="3810000" cy="49530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428750"/>
            <a:ext cx="3810000" cy="49530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21"/>
          <p:cNvSpPr>
            <a:spLocks noGrp="1" noChangeArrowheads="1"/>
          </p:cNvSpPr>
          <p:nvPr>
            <p:ph type="ftr" sz="quarter" idx="10"/>
          </p:nvPr>
        </p:nvSpPr>
        <p:spPr/>
        <p:txBody>
          <a:bodyPr/>
          <a:lstStyle>
            <a:lvl1pPr>
              <a:defRPr/>
            </a:lvl1pPr>
          </a:lstStyle>
          <a:p>
            <a:pPr>
              <a:defRPr/>
            </a:pPr>
            <a:r>
              <a:rPr lang="en-US" altLang="zh-CN"/>
              <a:t>2-</a:t>
            </a:r>
            <a:fld id="{19B06A6C-6F1F-408F-97A8-FF0470517238}"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07950" y="198438"/>
            <a:ext cx="77724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85800" y="1428750"/>
            <a:ext cx="3810000" cy="49530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428750"/>
            <a:ext cx="3810000" cy="24003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3981450"/>
            <a:ext cx="3810000" cy="24003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21"/>
          <p:cNvSpPr>
            <a:spLocks noGrp="1" noChangeArrowheads="1"/>
          </p:cNvSpPr>
          <p:nvPr>
            <p:ph type="ftr" sz="quarter" idx="10"/>
          </p:nvPr>
        </p:nvSpPr>
        <p:spPr/>
        <p:txBody>
          <a:bodyPr/>
          <a:lstStyle>
            <a:lvl1pPr>
              <a:defRPr/>
            </a:lvl1pPr>
          </a:lstStyle>
          <a:p>
            <a:pPr>
              <a:defRPr/>
            </a:pPr>
            <a:r>
              <a:rPr lang="en-US" altLang="zh-CN"/>
              <a:t>2-</a:t>
            </a:r>
            <a:fld id="{F822125F-A1AD-4840-A17E-3EA9831D81F5}"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78486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09600" y="1981200"/>
            <a:ext cx="7848600" cy="1981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09600" y="4114800"/>
            <a:ext cx="7848600" cy="1981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685800" y="6248400"/>
            <a:ext cx="1905000" cy="457200"/>
          </a:xfrm>
        </p:spPr>
        <p:txBody>
          <a:bodyPr/>
          <a:lstStyle>
            <a:lvl1pPr>
              <a:spcBef>
                <a:spcPct val="20000"/>
              </a:spcBef>
              <a:buClr>
                <a:schemeClr val="accent1"/>
              </a:buClr>
              <a:buFont typeface="Wingdings" panose="05000000000000000000" pitchFamily="2" charset="2"/>
              <a:buChar char="Ø"/>
              <a:defRPr/>
            </a:lvl1pPr>
          </a:lstStyle>
          <a:p>
            <a:pPr>
              <a:defRPr/>
            </a:pPr>
            <a:endParaRPr lang="zh-CN" altLang="en-US"/>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a:xfrm>
            <a:off x="6553200" y="6248400"/>
            <a:ext cx="1905000" cy="457200"/>
          </a:xfrm>
        </p:spPr>
        <p:txBody>
          <a:bodyPr/>
          <a:lstStyle>
            <a:lvl1pPr>
              <a:spcBef>
                <a:spcPct val="20000"/>
              </a:spcBef>
              <a:buClr>
                <a:schemeClr val="accent1"/>
              </a:buClr>
              <a:buFont typeface="Wingdings" panose="05000000000000000000" pitchFamily="2" charset="2"/>
              <a:buChar char="Ø"/>
              <a:defRPr/>
            </a:lvl1pPr>
          </a:lstStyle>
          <a:p>
            <a:pPr>
              <a:defRPr/>
            </a:pPr>
            <a:fld id="{0C3F2F32-621F-4E78-BFB1-AEABAD32BCCC}"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82688" y="230188"/>
            <a:ext cx="7812087" cy="59023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12"/>
          <p:cNvSpPr>
            <a:spLocks noGrp="1" noChangeArrowheads="1"/>
          </p:cNvSpPr>
          <p:nvPr>
            <p:ph type="ftr" sz="quarter" idx="10"/>
          </p:nvPr>
        </p:nvSpPr>
        <p:spPr/>
        <p:txBody>
          <a:bodyPr/>
          <a:lstStyle>
            <a:lvl1pPr>
              <a:defRPr/>
            </a:lvl1pPr>
          </a:lstStyle>
          <a:p>
            <a:pPr>
              <a:defRPr/>
            </a:pPr>
            <a:endParaRPr lang="en-US" altLang="zh-CN"/>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251E6EB-0105-45F0-BFDC-D5A4F33BD365}"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994E0F9C-E969-4283-A5EC-BBFA17931453}"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C36941D9-CFEC-4A55-91B3-1EB5659D9114}"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2A9E8C16-88D7-42B2-8184-E2FA984200D5}"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22B6DCCA-310D-4AC7-B339-0DF437698865}"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FF8A621C-5E03-4A89-9FFD-BEB55AB4ECA5}"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89DD0A07-1920-4B63-A49D-8FC4683D8976}"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CF93A9CC-090E-43B4-A015-66C5E41EFA1E}"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b="0">
                <a:solidFill>
                  <a:schemeClr val="tx1"/>
                </a:solidFill>
                <a:effectLst/>
                <a:ea typeface="+mn-ea"/>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b="0">
                <a:solidFill>
                  <a:schemeClr val="tx1"/>
                </a:solidFill>
                <a:effectLst/>
                <a:ea typeface="+mn-ea"/>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b="0">
                <a:solidFill>
                  <a:schemeClr val="tx1"/>
                </a:solidFill>
                <a:effectLst/>
                <a:ea typeface="+mn-ea"/>
              </a:defRPr>
            </a:lvl1pPr>
          </a:lstStyle>
          <a:p>
            <a:pPr>
              <a:defRPr/>
            </a:pPr>
            <a:fld id="{98C5C141-CE83-4FE6-9FB7-287CC5DAADEC}"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emf"/></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emf"/></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6.emf"/><Relationship Id="rId1" Type="http://schemas.openxmlformats.org/officeDocument/2006/relationships/image" Target="../media/image105.emf"/></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4.wmf"/><Relationship Id="rId1" Type="http://schemas.openxmlformats.org/officeDocument/2006/relationships/oleObject" Target="../embeddings/oleObject1.bin"/></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vmlDrawing" Target="../drawings/vmlDrawing2.vml"/><Relationship Id="rId3" Type="http://schemas.openxmlformats.org/officeDocument/2006/relationships/slideLayout" Target="../slideLayouts/slideLayout12.xml"/><Relationship Id="rId2" Type="http://schemas.openxmlformats.org/officeDocument/2006/relationships/image" Target="../media/image5.wmf"/><Relationship Id="rId1"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png"/><Relationship Id="rId7" Type="http://schemas.openxmlformats.org/officeDocument/2006/relationships/tags" Target="../tags/tag1.xml"/><Relationship Id="rId6" Type="http://schemas.openxmlformats.org/officeDocument/2006/relationships/image" Target="../media/image8.emf"/><Relationship Id="rId5" Type="http://schemas.openxmlformats.org/officeDocument/2006/relationships/oleObject" Target="../embeddings/oleObject5.bin"/><Relationship Id="rId4" Type="http://schemas.openxmlformats.org/officeDocument/2006/relationships/image" Target="../media/image7.emf"/><Relationship Id="rId3" Type="http://schemas.openxmlformats.org/officeDocument/2006/relationships/oleObject" Target="../embeddings/oleObject4.bin"/><Relationship Id="rId2" Type="http://schemas.openxmlformats.org/officeDocument/2006/relationships/image" Target="../media/image6.emf"/><Relationship Id="rId10" Type="http://schemas.openxmlformats.org/officeDocument/2006/relationships/vmlDrawing" Target="../drawings/vmlDrawing3.vml"/><Relationship Id="rId1"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tags" Target="../tags/tag2.xml"/><Relationship Id="rId2" Type="http://schemas.openxmlformats.org/officeDocument/2006/relationships/image" Target="../media/image10.wmf"/><Relationship Id="rId1"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11.wmf"/><Relationship Id="rId1" Type="http://schemas.openxmlformats.org/officeDocument/2006/relationships/oleObject" Target="../embeddings/oleObject7.bin"/></Relationships>
</file>

<file path=ppt/slides/_rels/slide17.xml.rels><?xml version="1.0" encoding="UTF-8" standalone="yes"?>
<Relationships xmlns="http://schemas.openxmlformats.org/package/2006/relationships"><Relationship Id="rId9" Type="http://schemas.openxmlformats.org/officeDocument/2006/relationships/oleObject" Target="../embeddings/oleObject12.bin"/><Relationship Id="rId8" Type="http://schemas.openxmlformats.org/officeDocument/2006/relationships/image" Target="../media/image15.wmf"/><Relationship Id="rId7" Type="http://schemas.openxmlformats.org/officeDocument/2006/relationships/oleObject" Target="../embeddings/oleObject11.bin"/><Relationship Id="rId6" Type="http://schemas.openxmlformats.org/officeDocument/2006/relationships/image" Target="../media/image14.wmf"/><Relationship Id="rId5" Type="http://schemas.openxmlformats.org/officeDocument/2006/relationships/oleObject" Target="../embeddings/oleObject10.bin"/><Relationship Id="rId4" Type="http://schemas.openxmlformats.org/officeDocument/2006/relationships/image" Target="../media/image13.wmf"/><Relationship Id="rId3" Type="http://schemas.openxmlformats.org/officeDocument/2006/relationships/oleObject" Target="../embeddings/oleObject9.bin"/><Relationship Id="rId2" Type="http://schemas.openxmlformats.org/officeDocument/2006/relationships/image" Target="../media/image12.wmf"/><Relationship Id="rId13" Type="http://schemas.openxmlformats.org/officeDocument/2006/relationships/notesSlide" Target="../notesSlides/notesSlide6.xml"/><Relationship Id="rId12" Type="http://schemas.openxmlformats.org/officeDocument/2006/relationships/vmlDrawing" Target="../drawings/vmlDrawing6.vml"/><Relationship Id="rId11" Type="http://schemas.openxmlformats.org/officeDocument/2006/relationships/slideLayout" Target="../slideLayouts/slideLayout2.xml"/><Relationship Id="rId10" Type="http://schemas.openxmlformats.org/officeDocument/2006/relationships/image" Target="../media/image16.wmf"/><Relationship Id="rId1"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13.xml"/><Relationship Id="rId2" Type="http://schemas.openxmlformats.org/officeDocument/2006/relationships/image" Target="../media/image17.wmf"/><Relationship Id="rId1" Type="http://schemas.openxmlformats.org/officeDocument/2006/relationships/oleObject" Target="../embeddings/oleObject13.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18.bin"/><Relationship Id="rId8" Type="http://schemas.openxmlformats.org/officeDocument/2006/relationships/image" Target="../media/image21.wmf"/><Relationship Id="rId7" Type="http://schemas.openxmlformats.org/officeDocument/2006/relationships/oleObject" Target="../embeddings/oleObject17.bin"/><Relationship Id="rId6" Type="http://schemas.openxmlformats.org/officeDocument/2006/relationships/image" Target="../media/image20.wmf"/><Relationship Id="rId5" Type="http://schemas.openxmlformats.org/officeDocument/2006/relationships/oleObject" Target="../embeddings/oleObject16.bin"/><Relationship Id="rId4" Type="http://schemas.openxmlformats.org/officeDocument/2006/relationships/image" Target="../media/image19.wmf"/><Relationship Id="rId3" Type="http://schemas.openxmlformats.org/officeDocument/2006/relationships/oleObject" Target="../embeddings/oleObject15.bin"/><Relationship Id="rId2" Type="http://schemas.openxmlformats.org/officeDocument/2006/relationships/image" Target="../media/image18.wmf"/><Relationship Id="rId13" Type="http://schemas.openxmlformats.org/officeDocument/2006/relationships/vmlDrawing" Target="../drawings/vmlDrawing8.vml"/><Relationship Id="rId12" Type="http://schemas.openxmlformats.org/officeDocument/2006/relationships/slideLayout" Target="../slideLayouts/slideLayout2.xml"/><Relationship Id="rId11" Type="http://schemas.openxmlformats.org/officeDocument/2006/relationships/image" Target="../media/image23.png"/><Relationship Id="rId10" Type="http://schemas.openxmlformats.org/officeDocument/2006/relationships/image" Target="../media/image22.wmf"/><Relationship Id="rId1" Type="http://schemas.openxmlformats.org/officeDocument/2006/relationships/oleObject" Target="../embeddings/oleObject14.bin"/></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4.emf"/></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12.xml"/><Relationship Id="rId2" Type="http://schemas.openxmlformats.org/officeDocument/2006/relationships/image" Target="../media/image26.emf"/><Relationship Id="rId1" Type="http://schemas.openxmlformats.org/officeDocument/2006/relationships/oleObject" Target="../embeddings/oleObject19.bin"/></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12.xml"/><Relationship Id="rId2" Type="http://schemas.openxmlformats.org/officeDocument/2006/relationships/image" Target="../media/image26.emf"/><Relationship Id="rId1" Type="http://schemas.openxmlformats.org/officeDocument/2006/relationships/oleObject" Target="../embeddings/oleObject20.bin"/></Relationships>
</file>

<file path=ppt/slides/_rels/slide25.xml.rels><?xml version="1.0" encoding="UTF-8" standalone="yes"?>
<Relationships xmlns="http://schemas.openxmlformats.org/package/2006/relationships"><Relationship Id="rId6" Type="http://schemas.openxmlformats.org/officeDocument/2006/relationships/vmlDrawing" Target="../drawings/vmlDrawing11.vml"/><Relationship Id="rId5" Type="http://schemas.openxmlformats.org/officeDocument/2006/relationships/slideLayout" Target="../slideLayouts/slideLayout12.xml"/><Relationship Id="rId4" Type="http://schemas.openxmlformats.org/officeDocument/2006/relationships/image" Target="../media/image27.wmf"/><Relationship Id="rId3" Type="http://schemas.openxmlformats.org/officeDocument/2006/relationships/oleObject" Target="../embeddings/oleObject22.bin"/><Relationship Id="rId2" Type="http://schemas.openxmlformats.org/officeDocument/2006/relationships/image" Target="../media/image26.emf"/><Relationship Id="rId1" Type="http://schemas.openxmlformats.org/officeDocument/2006/relationships/oleObject" Target="../embeddings/oleObject21.bin"/></Relationships>
</file>

<file path=ppt/slides/_rels/slide26.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12.xml"/><Relationship Id="rId2" Type="http://schemas.openxmlformats.org/officeDocument/2006/relationships/image" Target="../media/image28.emf"/><Relationship Id="rId1" Type="http://schemas.openxmlformats.org/officeDocument/2006/relationships/oleObject" Target="../embeddings/oleObject23.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image" Target="../media/image29.jpe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vmlDrawing" Target="../drawings/vmlDrawing13.vml"/><Relationship Id="rId3" Type="http://schemas.openxmlformats.org/officeDocument/2006/relationships/slideLayout" Target="../slideLayouts/slideLayout15.xml"/><Relationship Id="rId2" Type="http://schemas.openxmlformats.org/officeDocument/2006/relationships/image" Target="../media/image26.emf"/><Relationship Id="rId1" Type="http://schemas.openxmlformats.org/officeDocument/2006/relationships/oleObject" Target="../embeddings/oleObject24.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vmlDrawing" Target="../drawings/vmlDrawing14.vml"/><Relationship Id="rId3" Type="http://schemas.openxmlformats.org/officeDocument/2006/relationships/slideLayout" Target="../slideLayouts/slideLayout15.xml"/><Relationship Id="rId2" Type="http://schemas.openxmlformats.org/officeDocument/2006/relationships/image" Target="../media/image26.emf"/><Relationship Id="rId1" Type="http://schemas.openxmlformats.org/officeDocument/2006/relationships/oleObject" Target="../embeddings/oleObject25.bin"/></Relationships>
</file>

<file path=ppt/slides/_rels/slide32.xml.rels><?xml version="1.0" encoding="UTF-8" standalone="yes"?>
<Relationships xmlns="http://schemas.openxmlformats.org/package/2006/relationships"><Relationship Id="rId9" Type="http://schemas.openxmlformats.org/officeDocument/2006/relationships/oleObject" Target="../embeddings/oleObject30.bin"/><Relationship Id="rId8" Type="http://schemas.openxmlformats.org/officeDocument/2006/relationships/image" Target="../media/image35.wmf"/><Relationship Id="rId7" Type="http://schemas.openxmlformats.org/officeDocument/2006/relationships/oleObject" Target="../embeddings/oleObject29.bin"/><Relationship Id="rId6" Type="http://schemas.openxmlformats.org/officeDocument/2006/relationships/image" Target="../media/image34.wmf"/><Relationship Id="rId5" Type="http://schemas.openxmlformats.org/officeDocument/2006/relationships/oleObject" Target="../embeddings/oleObject28.bin"/><Relationship Id="rId4" Type="http://schemas.openxmlformats.org/officeDocument/2006/relationships/image" Target="../media/image33.wmf"/><Relationship Id="rId3" Type="http://schemas.openxmlformats.org/officeDocument/2006/relationships/oleObject" Target="../embeddings/oleObject27.bin"/><Relationship Id="rId2" Type="http://schemas.openxmlformats.org/officeDocument/2006/relationships/image" Target="../media/image32.wmf"/><Relationship Id="rId13" Type="http://schemas.openxmlformats.org/officeDocument/2006/relationships/notesSlide" Target="../notesSlides/notesSlide12.xml"/><Relationship Id="rId12" Type="http://schemas.openxmlformats.org/officeDocument/2006/relationships/vmlDrawing" Target="../drawings/vmlDrawing15.vml"/><Relationship Id="rId11" Type="http://schemas.openxmlformats.org/officeDocument/2006/relationships/slideLayout" Target="../slideLayouts/slideLayout4.xml"/><Relationship Id="rId10" Type="http://schemas.openxmlformats.org/officeDocument/2006/relationships/image" Target="../media/image36.wmf"/><Relationship Id="rId1" Type="http://schemas.openxmlformats.org/officeDocument/2006/relationships/oleObject" Target="../embeddings/oleObject26.bin"/></Relationships>
</file>

<file path=ppt/slides/_rels/slide33.xml.rels><?xml version="1.0" encoding="UTF-8" standalone="yes"?>
<Relationships xmlns="http://schemas.openxmlformats.org/package/2006/relationships"><Relationship Id="rId8" Type="http://schemas.openxmlformats.org/officeDocument/2006/relationships/vmlDrawing" Target="../drawings/vmlDrawing16.vml"/><Relationship Id="rId7" Type="http://schemas.openxmlformats.org/officeDocument/2006/relationships/slideLayout" Target="../slideLayouts/slideLayout12.xml"/><Relationship Id="rId6" Type="http://schemas.openxmlformats.org/officeDocument/2006/relationships/image" Target="../media/image39.wmf"/><Relationship Id="rId5" Type="http://schemas.openxmlformats.org/officeDocument/2006/relationships/oleObject" Target="../embeddings/oleObject33.bin"/><Relationship Id="rId4" Type="http://schemas.openxmlformats.org/officeDocument/2006/relationships/image" Target="../media/image38.wmf"/><Relationship Id="rId3" Type="http://schemas.openxmlformats.org/officeDocument/2006/relationships/oleObject" Target="../embeddings/oleObject32.bin"/><Relationship Id="rId2" Type="http://schemas.openxmlformats.org/officeDocument/2006/relationships/image" Target="../media/image37.emf"/><Relationship Id="rId1" Type="http://schemas.openxmlformats.org/officeDocument/2006/relationships/oleObject" Target="../embeddings/oleObject31.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vmlDrawing" Target="../drawings/vmlDrawing17.vml"/><Relationship Id="rId5" Type="http://schemas.openxmlformats.org/officeDocument/2006/relationships/slideLayout" Target="../slideLayouts/slideLayout12.xml"/><Relationship Id="rId4" Type="http://schemas.openxmlformats.org/officeDocument/2006/relationships/image" Target="../media/image41.wmf"/><Relationship Id="rId3" Type="http://schemas.openxmlformats.org/officeDocument/2006/relationships/oleObject" Target="../embeddings/oleObject35.bin"/><Relationship Id="rId2" Type="http://schemas.openxmlformats.org/officeDocument/2006/relationships/image" Target="../media/image40.wmf"/><Relationship Id="rId1" Type="http://schemas.openxmlformats.org/officeDocument/2006/relationships/oleObject" Target="../embeddings/oleObject34.bin"/></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5.wmf"/><Relationship Id="rId7" Type="http://schemas.openxmlformats.org/officeDocument/2006/relationships/oleObject" Target="../embeddings/oleObject39.bin"/><Relationship Id="rId6" Type="http://schemas.openxmlformats.org/officeDocument/2006/relationships/image" Target="../media/image44.wmf"/><Relationship Id="rId5" Type="http://schemas.openxmlformats.org/officeDocument/2006/relationships/oleObject" Target="../embeddings/oleObject38.bin"/><Relationship Id="rId4" Type="http://schemas.openxmlformats.org/officeDocument/2006/relationships/image" Target="../media/image43.wmf"/><Relationship Id="rId3" Type="http://schemas.openxmlformats.org/officeDocument/2006/relationships/oleObject" Target="../embeddings/oleObject37.bin"/><Relationship Id="rId2" Type="http://schemas.openxmlformats.org/officeDocument/2006/relationships/image" Target="../media/image42.wmf"/><Relationship Id="rId10" Type="http://schemas.openxmlformats.org/officeDocument/2006/relationships/vmlDrawing" Target="../drawings/vmlDrawing18.vml"/><Relationship Id="rId1" Type="http://schemas.openxmlformats.org/officeDocument/2006/relationships/oleObject" Target="../embeddings/oleObject36.bin"/></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vmlDrawing" Target="../drawings/vmlDrawing19.vml"/><Relationship Id="rId5" Type="http://schemas.openxmlformats.org/officeDocument/2006/relationships/slideLayout" Target="../slideLayouts/slideLayout2.xml"/><Relationship Id="rId4" Type="http://schemas.openxmlformats.org/officeDocument/2006/relationships/image" Target="../media/image47.wmf"/><Relationship Id="rId3" Type="http://schemas.openxmlformats.org/officeDocument/2006/relationships/oleObject" Target="../embeddings/oleObject41.bin"/><Relationship Id="rId2" Type="http://schemas.openxmlformats.org/officeDocument/2006/relationships/image" Target="../media/image46.wmf"/><Relationship Id="rId1" Type="http://schemas.openxmlformats.org/officeDocument/2006/relationships/oleObject" Target="../embeddings/oleObject40.bin"/></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vmlDrawing" Target="../drawings/vmlDrawing20.vml"/><Relationship Id="rId5" Type="http://schemas.openxmlformats.org/officeDocument/2006/relationships/slideLayout" Target="../slideLayouts/slideLayout2.xml"/><Relationship Id="rId4" Type="http://schemas.openxmlformats.org/officeDocument/2006/relationships/image" Target="../media/image49.emf"/><Relationship Id="rId3" Type="http://schemas.openxmlformats.org/officeDocument/2006/relationships/oleObject" Target="../embeddings/oleObject43.bin"/><Relationship Id="rId2" Type="http://schemas.openxmlformats.org/officeDocument/2006/relationships/image" Target="../media/image48.wmf"/><Relationship Id="rId1" Type="http://schemas.openxmlformats.org/officeDocument/2006/relationships/oleObject" Target="../embeddings/oleObject42.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6" Type="http://schemas.openxmlformats.org/officeDocument/2006/relationships/vmlDrawing" Target="../drawings/vmlDrawing21.vml"/><Relationship Id="rId5" Type="http://schemas.openxmlformats.org/officeDocument/2006/relationships/slideLayout" Target="../slideLayouts/slideLayout7.xml"/><Relationship Id="rId4" Type="http://schemas.openxmlformats.org/officeDocument/2006/relationships/image" Target="../media/image51.wmf"/><Relationship Id="rId3" Type="http://schemas.openxmlformats.org/officeDocument/2006/relationships/oleObject" Target="../embeddings/oleObject45.bin"/><Relationship Id="rId2" Type="http://schemas.openxmlformats.org/officeDocument/2006/relationships/image" Target="../media/image50.wmf"/><Relationship Id="rId1" Type="http://schemas.openxmlformats.org/officeDocument/2006/relationships/oleObject" Target="../embeddings/oleObject44.bin"/></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22.vml"/><Relationship Id="rId3" Type="http://schemas.openxmlformats.org/officeDocument/2006/relationships/slideLayout" Target="../slideLayouts/slideLayout2.xml"/><Relationship Id="rId2" Type="http://schemas.openxmlformats.org/officeDocument/2006/relationships/image" Target="../media/image52.wmf"/><Relationship Id="rId1" Type="http://schemas.openxmlformats.org/officeDocument/2006/relationships/oleObject" Target="../embeddings/oleObject46.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7" Type="http://schemas.openxmlformats.org/officeDocument/2006/relationships/vmlDrawing" Target="../drawings/vmlDrawing23.vml"/><Relationship Id="rId6"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wmf"/><Relationship Id="rId2" Type="http://schemas.openxmlformats.org/officeDocument/2006/relationships/oleObject" Target="../embeddings/oleObject47.bin"/><Relationship Id="rId1" Type="http://schemas.openxmlformats.org/officeDocument/2006/relationships/image" Target="../media/image5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vmlDrawing" Target="../drawings/vmlDrawing24.vml"/><Relationship Id="rId3" Type="http://schemas.openxmlformats.org/officeDocument/2006/relationships/slideLayout" Target="../slideLayouts/slideLayout2.xml"/><Relationship Id="rId2" Type="http://schemas.openxmlformats.org/officeDocument/2006/relationships/image" Target="../media/image59.emf"/><Relationship Id="rId1" Type="http://schemas.openxmlformats.org/officeDocument/2006/relationships/oleObject" Target="../embeddings/oleObject48.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emf"/><Relationship Id="rId1"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emf"/></Relationships>
</file>

<file path=ppt/slides/_rels/slide55.xml.rels><?xml version="1.0" encoding="UTF-8" standalone="yes"?>
<Relationships xmlns="http://schemas.openxmlformats.org/package/2006/relationships"><Relationship Id="rId5" Type="http://schemas.openxmlformats.org/officeDocument/2006/relationships/vmlDrawing" Target="../drawings/vmlDrawing25.vml"/><Relationship Id="rId4" Type="http://schemas.openxmlformats.org/officeDocument/2006/relationships/slideLayout" Target="../slideLayouts/slideLayout2.xml"/><Relationship Id="rId3" Type="http://schemas.openxmlformats.org/officeDocument/2006/relationships/image" Target="../media/image64.wmf"/><Relationship Id="rId2" Type="http://schemas.openxmlformats.org/officeDocument/2006/relationships/oleObject" Target="../embeddings/oleObject49.bin"/><Relationship Id="rId1"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vmlDrawing" Target="../drawings/vmlDrawing26.vml"/><Relationship Id="rId4" Type="http://schemas.openxmlformats.org/officeDocument/2006/relationships/slideLayout" Target="../slideLayouts/slideLayout2.xml"/><Relationship Id="rId3" Type="http://schemas.openxmlformats.org/officeDocument/2006/relationships/image" Target="../media/image67.emf"/><Relationship Id="rId2" Type="http://schemas.openxmlformats.org/officeDocument/2006/relationships/oleObject" Target="../embeddings/oleObject50.bin"/><Relationship Id="rId1" Type="http://schemas.openxmlformats.org/officeDocument/2006/relationships/image" Target="../media/image6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9" Type="http://schemas.openxmlformats.org/officeDocument/2006/relationships/vmlDrawing" Target="../drawings/vmlDrawing27.vml"/><Relationship Id="rId8" Type="http://schemas.openxmlformats.org/officeDocument/2006/relationships/slideLayout" Target="../slideLayouts/slideLayout2.xml"/><Relationship Id="rId7" Type="http://schemas.openxmlformats.org/officeDocument/2006/relationships/image" Target="../media/image71.png"/><Relationship Id="rId6" Type="http://schemas.openxmlformats.org/officeDocument/2006/relationships/image" Target="../media/image70.emf"/><Relationship Id="rId5" Type="http://schemas.openxmlformats.org/officeDocument/2006/relationships/oleObject" Target="../embeddings/oleObject53.bin"/><Relationship Id="rId4" Type="http://schemas.openxmlformats.org/officeDocument/2006/relationships/image" Target="../media/image69.emf"/><Relationship Id="rId3" Type="http://schemas.openxmlformats.org/officeDocument/2006/relationships/oleObject" Target="../embeddings/oleObject52.bin"/><Relationship Id="rId2" Type="http://schemas.openxmlformats.org/officeDocument/2006/relationships/image" Target="../media/image68.emf"/><Relationship Id="rId10" Type="http://schemas.openxmlformats.org/officeDocument/2006/relationships/notesSlide" Target="../notesSlides/notesSlide26.xml"/><Relationship Id="rId1" Type="http://schemas.openxmlformats.org/officeDocument/2006/relationships/oleObject" Target="../embeddings/oleObject51.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67.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vmlDrawing" Target="../drawings/vmlDrawing28.vml"/><Relationship Id="rId4" Type="http://schemas.openxmlformats.org/officeDocument/2006/relationships/slideLayout" Target="../slideLayouts/slideLayout2.xml"/><Relationship Id="rId3" Type="http://schemas.openxmlformats.org/officeDocument/2006/relationships/image" Target="../media/image76.wmf"/><Relationship Id="rId2" Type="http://schemas.openxmlformats.org/officeDocument/2006/relationships/oleObject" Target="../embeddings/oleObject54.bin"/><Relationship Id="rId1" Type="http://schemas.openxmlformats.org/officeDocument/2006/relationships/image" Target="../media/image75.png"/></Relationships>
</file>

<file path=ppt/slides/_rels/slide68.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vmlDrawing" Target="../drawings/vmlDrawing29.vml"/><Relationship Id="rId5" Type="http://schemas.openxmlformats.org/officeDocument/2006/relationships/slideLayout" Target="../slideLayouts/slideLayout2.xml"/><Relationship Id="rId4" Type="http://schemas.openxmlformats.org/officeDocument/2006/relationships/image" Target="../media/image78.emf"/><Relationship Id="rId3" Type="http://schemas.openxmlformats.org/officeDocument/2006/relationships/oleObject" Target="../embeddings/oleObject56.bin"/><Relationship Id="rId2" Type="http://schemas.openxmlformats.org/officeDocument/2006/relationships/image" Target="../media/image77.emf"/><Relationship Id="rId1" Type="http://schemas.openxmlformats.org/officeDocument/2006/relationships/oleObject" Target="../embeddings/oleObject55.bin"/></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4" Type="http://schemas.openxmlformats.org/officeDocument/2006/relationships/vmlDrawing" Target="../drawings/vmlDrawing30.vml"/><Relationship Id="rId3" Type="http://schemas.openxmlformats.org/officeDocument/2006/relationships/slideLayout" Target="../slideLayouts/slideLayout12.xml"/><Relationship Id="rId2" Type="http://schemas.openxmlformats.org/officeDocument/2006/relationships/image" Target="../media/image80.emf"/><Relationship Id="rId1" Type="http://schemas.openxmlformats.org/officeDocument/2006/relationships/oleObject" Target="../embeddings/oleObject57.bin"/></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6" Type="http://schemas.openxmlformats.org/officeDocument/2006/relationships/vmlDrawing" Target="../drawings/vmlDrawing31.vml"/><Relationship Id="rId5" Type="http://schemas.openxmlformats.org/officeDocument/2006/relationships/slideLayout" Target="../slideLayouts/slideLayout2.xml"/><Relationship Id="rId4" Type="http://schemas.openxmlformats.org/officeDocument/2006/relationships/image" Target="../media/image85.emf"/><Relationship Id="rId3" Type="http://schemas.openxmlformats.org/officeDocument/2006/relationships/oleObject" Target="../embeddings/oleObject59.bin"/><Relationship Id="rId2" Type="http://schemas.openxmlformats.org/officeDocument/2006/relationships/image" Target="../media/image84.emf"/><Relationship Id="rId1" Type="http://schemas.openxmlformats.org/officeDocument/2006/relationships/oleObject" Target="../embeddings/oleObject58.bin"/></Relationships>
</file>

<file path=ppt/slides/_rels/slide82.xml.rels><?xml version="1.0" encoding="UTF-8" standalone="yes"?>
<Relationships xmlns="http://schemas.openxmlformats.org/package/2006/relationships"><Relationship Id="rId8" Type="http://schemas.openxmlformats.org/officeDocument/2006/relationships/vmlDrawing" Target="../drawings/vmlDrawing32.vml"/><Relationship Id="rId7" Type="http://schemas.openxmlformats.org/officeDocument/2006/relationships/slideLayout" Target="../slideLayouts/slideLayout2.xml"/><Relationship Id="rId6" Type="http://schemas.openxmlformats.org/officeDocument/2006/relationships/image" Target="../media/image88.emf"/><Relationship Id="rId5" Type="http://schemas.openxmlformats.org/officeDocument/2006/relationships/oleObject" Target="../embeddings/oleObject62.bin"/><Relationship Id="rId4" Type="http://schemas.openxmlformats.org/officeDocument/2006/relationships/image" Target="../media/image87.emf"/><Relationship Id="rId3" Type="http://schemas.openxmlformats.org/officeDocument/2006/relationships/oleObject" Target="../embeddings/oleObject61.bin"/><Relationship Id="rId2" Type="http://schemas.openxmlformats.org/officeDocument/2006/relationships/image" Target="../media/image86.emf"/><Relationship Id="rId1" Type="http://schemas.openxmlformats.org/officeDocument/2006/relationships/oleObject" Target="../embeddings/oleObject60.bin"/></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4" Type="http://schemas.openxmlformats.org/officeDocument/2006/relationships/vmlDrawing" Target="../drawings/vmlDrawing33.vml"/><Relationship Id="rId3" Type="http://schemas.openxmlformats.org/officeDocument/2006/relationships/slideLayout" Target="../slideLayouts/slideLayout12.xml"/><Relationship Id="rId2" Type="http://schemas.openxmlformats.org/officeDocument/2006/relationships/image" Target="../media/image89.wmf"/><Relationship Id="rId1" Type="http://schemas.openxmlformats.org/officeDocument/2006/relationships/oleObject" Target="../embeddings/oleObject63.bin"/></Relationships>
</file>

<file path=ppt/slides/_rels/slide88.xml.rels><?xml version="1.0" encoding="UTF-8" standalone="yes"?>
<Relationships xmlns="http://schemas.openxmlformats.org/package/2006/relationships"><Relationship Id="rId9" Type="http://schemas.openxmlformats.org/officeDocument/2006/relationships/oleObject" Target="../embeddings/oleObject68.bin"/><Relationship Id="rId8" Type="http://schemas.openxmlformats.org/officeDocument/2006/relationships/image" Target="../media/image93.wmf"/><Relationship Id="rId7" Type="http://schemas.openxmlformats.org/officeDocument/2006/relationships/oleObject" Target="../embeddings/oleObject67.bin"/><Relationship Id="rId6" Type="http://schemas.openxmlformats.org/officeDocument/2006/relationships/image" Target="../media/image92.wmf"/><Relationship Id="rId5" Type="http://schemas.openxmlformats.org/officeDocument/2006/relationships/oleObject" Target="../embeddings/oleObject66.bin"/><Relationship Id="rId4" Type="http://schemas.openxmlformats.org/officeDocument/2006/relationships/image" Target="../media/image91.wmf"/><Relationship Id="rId3" Type="http://schemas.openxmlformats.org/officeDocument/2006/relationships/oleObject" Target="../embeddings/oleObject65.bin"/><Relationship Id="rId2" Type="http://schemas.openxmlformats.org/officeDocument/2006/relationships/image" Target="../media/image90.wmf"/><Relationship Id="rId12" Type="http://schemas.openxmlformats.org/officeDocument/2006/relationships/vmlDrawing" Target="../drawings/vmlDrawing34.vml"/><Relationship Id="rId11" Type="http://schemas.openxmlformats.org/officeDocument/2006/relationships/slideLayout" Target="../slideLayouts/slideLayout12.xml"/><Relationship Id="rId10" Type="http://schemas.openxmlformats.org/officeDocument/2006/relationships/image" Target="../media/image94.wmf"/><Relationship Id="rId1" Type="http://schemas.openxmlformats.org/officeDocument/2006/relationships/oleObject" Target="../embeddings/oleObject64.bin"/></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5.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0" name="Group 9"/>
          <p:cNvGrpSpPr/>
          <p:nvPr/>
        </p:nvGrpSpPr>
        <p:grpSpPr bwMode="auto">
          <a:xfrm>
            <a:off x="38100" y="1779588"/>
            <a:ext cx="8910638" cy="2527300"/>
            <a:chOff x="24" y="1157"/>
            <a:chExt cx="5613" cy="1592"/>
          </a:xfrm>
        </p:grpSpPr>
        <p:sp>
          <p:nvSpPr>
            <p:cNvPr id="313357" name="Line 13"/>
            <p:cNvSpPr>
              <a:spLocks noChangeShapeType="1"/>
            </p:cNvSpPr>
            <p:nvPr/>
          </p:nvSpPr>
          <p:spPr bwMode="auto">
            <a:xfrm>
              <a:off x="24" y="1892"/>
              <a:ext cx="971" cy="0"/>
            </a:xfrm>
            <a:prstGeom prst="line">
              <a:avLst/>
            </a:prstGeom>
            <a:noFill/>
            <a:ln w="9525">
              <a:solidFill>
                <a:srgbClr val="0066FF"/>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3356" name="Line 12"/>
            <p:cNvSpPr>
              <a:spLocks noChangeShapeType="1"/>
            </p:cNvSpPr>
            <p:nvPr/>
          </p:nvSpPr>
          <p:spPr bwMode="auto">
            <a:xfrm>
              <a:off x="1084" y="1157"/>
              <a:ext cx="0" cy="654"/>
            </a:xfrm>
            <a:prstGeom prst="line">
              <a:avLst/>
            </a:prstGeom>
            <a:noFill/>
            <a:ln w="9525">
              <a:solidFill>
                <a:srgbClr val="0066FF"/>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3355" name="Line 11"/>
            <p:cNvSpPr>
              <a:spLocks noChangeShapeType="1"/>
            </p:cNvSpPr>
            <p:nvPr/>
          </p:nvSpPr>
          <p:spPr bwMode="auto">
            <a:xfrm>
              <a:off x="1083" y="1981"/>
              <a:ext cx="0" cy="768"/>
            </a:xfrm>
            <a:prstGeom prst="line">
              <a:avLst/>
            </a:prstGeom>
            <a:noFill/>
            <a:ln w="9525">
              <a:solidFill>
                <a:srgbClr val="0066FF"/>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3354" name="Line 10"/>
            <p:cNvSpPr>
              <a:spLocks noChangeShapeType="1"/>
            </p:cNvSpPr>
            <p:nvPr/>
          </p:nvSpPr>
          <p:spPr bwMode="auto">
            <a:xfrm>
              <a:off x="1184" y="1892"/>
              <a:ext cx="4453" cy="0"/>
            </a:xfrm>
            <a:prstGeom prst="line">
              <a:avLst/>
            </a:prstGeom>
            <a:noFill/>
            <a:ln w="9525">
              <a:solidFill>
                <a:srgbClr val="0066FF"/>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051" name="Rectangle 4"/>
          <p:cNvSpPr>
            <a:spLocks noChangeArrowheads="1"/>
          </p:cNvSpPr>
          <p:nvPr/>
        </p:nvSpPr>
        <p:spPr bwMode="auto">
          <a:xfrm>
            <a:off x="2316163" y="1347788"/>
            <a:ext cx="6029325"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4000" dirty="0" smtClean="0">
                <a:solidFill>
                  <a:srgbClr val="3333FF"/>
                </a:solidFill>
                <a:latin typeface="Tahoma" panose="020B0604030504040204" pitchFamily="34" charset="0"/>
              </a:rPr>
              <a:t>第</a:t>
            </a:r>
            <a:r>
              <a:rPr kumimoji="1" lang="en-US" altLang="zh-CN" sz="4000" dirty="0" smtClean="0">
                <a:solidFill>
                  <a:srgbClr val="3333FF"/>
                </a:solidFill>
                <a:latin typeface="Times New Roman" panose="02020603050405020304" pitchFamily="18" charset="0"/>
              </a:rPr>
              <a:t>2</a:t>
            </a:r>
            <a:r>
              <a:rPr kumimoji="1" lang="zh-CN" altLang="en-US" sz="4000" dirty="0" smtClean="0">
                <a:solidFill>
                  <a:srgbClr val="3333FF"/>
                </a:solidFill>
                <a:latin typeface="Tahoma" panose="020B0604030504040204" pitchFamily="34" charset="0"/>
              </a:rPr>
              <a:t>章</a:t>
            </a:r>
            <a:r>
              <a:rPr kumimoji="1" lang="zh-CN" altLang="en-US" sz="4000" dirty="0" smtClean="0">
                <a:solidFill>
                  <a:srgbClr val="3333FF"/>
                </a:solidFill>
                <a:latin typeface="Tahoma" panose="020B0604030504040204" pitchFamily="34" charset="0"/>
                <a:ea typeface="ˎ̥"/>
                <a:cs typeface="ˎ̥"/>
              </a:rPr>
              <a:t>  移动通信信道</a:t>
            </a:r>
            <a:endParaRPr lang="zh-CN" altLang="en-US" sz="4400" b="0" dirty="0">
              <a:solidFill>
                <a:schemeClr val="tx2"/>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15"/>
          <p:cNvGrpSpPr/>
          <p:nvPr/>
        </p:nvGrpSpPr>
        <p:grpSpPr bwMode="auto">
          <a:xfrm flipH="1">
            <a:off x="0" y="6197600"/>
            <a:ext cx="9144000" cy="660400"/>
            <a:chOff x="0" y="3944"/>
            <a:chExt cx="5760" cy="368"/>
          </a:xfrm>
        </p:grpSpPr>
        <p:sp>
          <p:nvSpPr>
            <p:cNvPr id="311315" name="Line 19"/>
            <p:cNvSpPr>
              <a:spLocks noChangeShapeType="1"/>
            </p:cNvSpPr>
            <p:nvPr/>
          </p:nvSpPr>
          <p:spPr bwMode="auto">
            <a:xfrm>
              <a:off x="5568" y="4120"/>
              <a:ext cx="0" cy="192"/>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4" name="Line 18"/>
            <p:cNvSpPr>
              <a:spLocks noChangeShapeType="1"/>
            </p:cNvSpPr>
            <p:nvPr/>
          </p:nvSpPr>
          <p:spPr bwMode="auto">
            <a:xfrm>
              <a:off x="5616" y="4088"/>
              <a:ext cx="144" cy="0"/>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3" name="Line 17"/>
            <p:cNvSpPr>
              <a:spLocks noChangeShapeType="1"/>
            </p:cNvSpPr>
            <p:nvPr/>
          </p:nvSpPr>
          <p:spPr bwMode="auto">
            <a:xfrm>
              <a:off x="0" y="4088"/>
              <a:ext cx="5520" cy="0"/>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2" name="Line 16"/>
            <p:cNvSpPr>
              <a:spLocks noChangeShapeType="1"/>
            </p:cNvSpPr>
            <p:nvPr/>
          </p:nvSpPr>
          <p:spPr bwMode="auto">
            <a:xfrm>
              <a:off x="5568" y="3944"/>
              <a:ext cx="0" cy="96"/>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11310" name="Rectangle 14"/>
          <p:cNvSpPr>
            <a:spLocks noChangeArrowheads="1"/>
          </p:cNvSpPr>
          <p:nvPr/>
        </p:nvSpPr>
        <p:spPr bwMode="gray">
          <a:xfrm>
            <a:off x="266700" y="676275"/>
            <a:ext cx="8240713" cy="28575"/>
          </a:xfrm>
          <a:prstGeom prst="rect">
            <a:avLst/>
          </a:prstGeom>
          <a:gradFill rotWithShape="0">
            <a:gsLst>
              <a:gs pos="0">
                <a:srgbClr val="F5F5F5"/>
              </a:gs>
              <a:gs pos="100000">
                <a:srgbClr val="3333FF"/>
              </a:gs>
            </a:gsLst>
            <a:lin ang="0" scaled="1"/>
          </a:gra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09" name="Rectangle 13"/>
          <p:cNvSpPr>
            <a:spLocks noChangeArrowheads="1"/>
          </p:cNvSpPr>
          <p:nvPr/>
        </p:nvSpPr>
        <p:spPr bwMode="gray">
          <a:xfrm>
            <a:off x="8594725" y="0"/>
            <a:ext cx="31750" cy="596900"/>
          </a:xfrm>
          <a:prstGeom prst="rect">
            <a:avLst/>
          </a:prstGeom>
          <a:solidFill>
            <a:srgbClr val="3333FF"/>
          </a:soli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08" name="Rectangle 12"/>
          <p:cNvSpPr>
            <a:spLocks noChangeArrowheads="1"/>
          </p:cNvSpPr>
          <p:nvPr/>
        </p:nvSpPr>
        <p:spPr bwMode="gray">
          <a:xfrm>
            <a:off x="8594725" y="804863"/>
            <a:ext cx="31750" cy="611187"/>
          </a:xfrm>
          <a:prstGeom prst="rect">
            <a:avLst/>
          </a:prstGeom>
          <a:solidFill>
            <a:srgbClr val="3333FF"/>
          </a:soli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07" name="Rectangle 11"/>
          <p:cNvSpPr>
            <a:spLocks noChangeArrowheads="1"/>
          </p:cNvSpPr>
          <p:nvPr/>
        </p:nvSpPr>
        <p:spPr bwMode="gray">
          <a:xfrm rot="-5400000">
            <a:off x="8909050" y="469901"/>
            <a:ext cx="28575" cy="444500"/>
          </a:xfrm>
          <a:prstGeom prst="rect">
            <a:avLst/>
          </a:prstGeom>
          <a:solidFill>
            <a:srgbClr val="3333FF"/>
          </a:solidFill>
          <a:ln w="9525">
            <a:noFill/>
            <a:miter lim="800000"/>
          </a:ln>
          <a:effectLst/>
        </p:spPr>
        <p:txBody>
          <a:bodyPr vert="eaVert" wrap="none" anchor="ctr"/>
          <a:lstStyle/>
          <a:p>
            <a:pPr>
              <a:defRPr/>
            </a:pPr>
            <a:endParaRPr lang="zh-CN" altLang="en-US">
              <a:effectLst>
                <a:outerShdw blurRad="38100" dist="38100" dir="2700000" algn="tl">
                  <a:srgbClr val="000000">
                    <a:alpha val="43137"/>
                  </a:srgbClr>
                </a:outerShdw>
              </a:effectLst>
            </a:endParaRPr>
          </a:p>
        </p:txBody>
      </p:sp>
      <p:sp>
        <p:nvSpPr>
          <p:cNvPr id="4104" name="Rectangle 3"/>
          <p:cNvSpPr>
            <a:spLocks noChangeArrowheads="1"/>
          </p:cNvSpPr>
          <p:nvPr/>
        </p:nvSpPr>
        <p:spPr bwMode="auto">
          <a:xfrm>
            <a:off x="114300" y="706439"/>
            <a:ext cx="8706172" cy="356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auto">
              <a:spcAft>
                <a:spcPts val="0"/>
              </a:spcAft>
              <a:buFont typeface="Arial" panose="020B0604020202020204" pitchFamily="34" charset="0"/>
              <a:buNone/>
              <a:defRPr/>
            </a:pPr>
            <a:endParaRPr lang="zh-CN" altLang="en-US" sz="2400" dirty="0"/>
          </a:p>
        </p:txBody>
      </p:sp>
      <p:sp>
        <p:nvSpPr>
          <p:cNvPr id="311298" name="Text Box 2"/>
          <p:cNvSpPr txBox="1">
            <a:spLocks noChangeArrowheads="1"/>
          </p:cNvSpPr>
          <p:nvPr/>
        </p:nvSpPr>
        <p:spPr bwMode="auto">
          <a:xfrm>
            <a:off x="381000" y="167342"/>
            <a:ext cx="5184775" cy="523220"/>
          </a:xfrm>
          <a:prstGeom prst="rect">
            <a:avLst/>
          </a:prstGeom>
          <a:noFill/>
          <a:ln w="9525">
            <a:noFill/>
            <a:miter lim="800000"/>
          </a:ln>
          <a:effectLst/>
        </p:spPr>
        <p:txBody>
          <a:bodyPr>
            <a:spAutoFit/>
          </a:bodyPr>
          <a:lstStyle/>
          <a:p>
            <a:r>
              <a:rPr lang="en-US" altLang="zh-CN" sz="2800" dirty="0">
                <a:solidFill>
                  <a:schemeClr val="tx1"/>
                </a:solidFill>
              </a:rPr>
              <a:t>2.2.1 </a:t>
            </a:r>
            <a:r>
              <a:rPr lang="zh-CN" altLang="zh-CN" sz="2800" dirty="0">
                <a:solidFill>
                  <a:schemeClr val="tx1"/>
                </a:solidFill>
              </a:rPr>
              <a:t>直射波</a:t>
            </a:r>
            <a:endParaRPr lang="zh-CN" altLang="zh-CN" sz="2800" dirty="0">
              <a:solidFill>
                <a:schemeClr val="tx1"/>
              </a:solidFill>
            </a:endParaRPr>
          </a:p>
        </p:txBody>
      </p:sp>
      <p:sp>
        <p:nvSpPr>
          <p:cNvPr id="4107" name="Rectangle 23"/>
          <p:cNvSpPr>
            <a:spLocks noChangeArrowheads="1"/>
          </p:cNvSpPr>
          <p:nvPr/>
        </p:nvSpPr>
        <p:spPr bwMode="auto">
          <a:xfrm>
            <a:off x="7392988" y="6513513"/>
            <a:ext cx="1582737"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kumimoji="1" lang="en-US" altLang="zh-CN" sz="1600">
                <a:solidFill>
                  <a:srgbClr val="3333FF"/>
                </a:solidFill>
                <a:latin typeface="Times New Roman" panose="02020603050405020304" pitchFamily="18" charset="0"/>
                <a:ea typeface="ˎ̥"/>
                <a:cs typeface="ˎ̥"/>
              </a:rPr>
              <a:t>1-</a:t>
            </a:r>
            <a:fld id="{165A2C6D-77B8-458A-A8FB-84B1A491F4B2}" type="slidenum">
              <a:rPr kumimoji="1" lang="en-US" altLang="zh-CN" sz="1600">
                <a:solidFill>
                  <a:srgbClr val="3333FF"/>
                </a:solidFill>
                <a:latin typeface="Times New Roman" panose="02020603050405020304" pitchFamily="18" charset="0"/>
                <a:ea typeface="ˎ̥"/>
                <a:cs typeface="ˎ̥"/>
              </a:rPr>
            </a:fld>
            <a:r>
              <a:rPr kumimoji="1" lang="en-US" altLang="zh-CN" sz="1600">
                <a:solidFill>
                  <a:srgbClr val="3333FF"/>
                </a:solidFill>
                <a:latin typeface="Times New Roman" panose="02020603050405020304" pitchFamily="18" charset="0"/>
                <a:ea typeface="ˎ̥"/>
                <a:cs typeface="ˎ̥"/>
              </a:rPr>
              <a:t>/73</a:t>
            </a:r>
            <a:endParaRPr kumimoji="1" lang="en-US" altLang="zh-CN" sz="1600">
              <a:solidFill>
                <a:srgbClr val="3333FF"/>
              </a:solidFill>
              <a:latin typeface="Times New Roman" panose="02020603050405020304" pitchFamily="18" charset="0"/>
              <a:ea typeface="ˎ̥"/>
              <a:cs typeface="ˎ̥"/>
            </a:endParaRPr>
          </a:p>
        </p:txBody>
      </p:sp>
      <p:sp>
        <p:nvSpPr>
          <p:cNvPr id="2" name="矩形 1"/>
          <p:cNvSpPr/>
          <p:nvPr/>
        </p:nvSpPr>
        <p:spPr>
          <a:xfrm>
            <a:off x="251519" y="804863"/>
            <a:ext cx="8449567" cy="4961358"/>
          </a:xfrm>
          <a:prstGeom prst="rect">
            <a:avLst/>
          </a:prstGeom>
        </p:spPr>
        <p:txBody>
          <a:bodyPr wrap="square">
            <a:spAutoFit/>
          </a:bodyPr>
          <a:lstStyle/>
          <a:p>
            <a:pPr fontAlgn="auto">
              <a:lnSpc>
                <a:spcPct val="120000"/>
              </a:lnSpc>
              <a:spcAft>
                <a:spcPts val="0"/>
              </a:spcAft>
              <a:buFont typeface="Wingdings" panose="05000000000000000000" pitchFamily="2" charset="2"/>
              <a:buChar char="n"/>
              <a:defRPr/>
            </a:pPr>
            <a:r>
              <a:rPr lang="zh-CN" altLang="en-US" sz="2800" dirty="0">
                <a:solidFill>
                  <a:srgbClr val="0000FF"/>
                </a:solidFill>
              </a:rPr>
              <a:t>自由空间传播模型的特性</a:t>
            </a:r>
            <a:endParaRPr lang="zh-CN" altLang="en-US" sz="2800" dirty="0">
              <a:solidFill>
                <a:srgbClr val="0000FF"/>
              </a:solidFill>
            </a:endParaRPr>
          </a:p>
          <a:p>
            <a:pPr lvl="1" fontAlgn="auto">
              <a:lnSpc>
                <a:spcPct val="120000"/>
              </a:lnSpc>
              <a:spcAft>
                <a:spcPts val="0"/>
              </a:spcAft>
              <a:buFont typeface="方正大黑简体" pitchFamily="2" charset="-122"/>
              <a:buChar char="-"/>
              <a:defRPr/>
            </a:pPr>
            <a:r>
              <a:rPr lang="en-US" altLang="zh-CN" sz="2800" dirty="0">
                <a:latin typeface="方正大黑简体" pitchFamily="2" charset="-122"/>
              </a:rPr>
              <a:t> </a:t>
            </a:r>
            <a:r>
              <a:rPr lang="zh-CN" altLang="en-US" sz="2800" dirty="0">
                <a:solidFill>
                  <a:schemeClr val="tx1"/>
                </a:solidFill>
                <a:latin typeface="方正大黑简体" pitchFamily="2" charset="-122"/>
              </a:rPr>
              <a:t>不存在电波的反射、折射、绕射、色散和吸收等现象</a:t>
            </a:r>
            <a:endParaRPr lang="en-US" altLang="zh-CN" sz="2800" dirty="0">
              <a:solidFill>
                <a:schemeClr val="tx1"/>
              </a:solidFill>
              <a:latin typeface="方正大黑简体" pitchFamily="2" charset="-122"/>
            </a:endParaRPr>
          </a:p>
          <a:p>
            <a:pPr lvl="1" fontAlgn="auto">
              <a:lnSpc>
                <a:spcPct val="120000"/>
              </a:lnSpc>
              <a:spcAft>
                <a:spcPts val="0"/>
              </a:spcAft>
              <a:buClr>
                <a:srgbClr val="0000FF"/>
              </a:buClr>
              <a:buFont typeface="方正大黑简体" pitchFamily="2" charset="-122"/>
              <a:buChar char="-"/>
              <a:defRPr/>
            </a:pPr>
            <a:r>
              <a:rPr lang="zh-CN" altLang="en-US" sz="2800" dirty="0">
                <a:solidFill>
                  <a:schemeClr val="tx1"/>
                </a:solidFill>
                <a:latin typeface="方正大黑简体" pitchFamily="2" charset="-122"/>
              </a:rPr>
              <a:t>电波的传播速率等于真空中光速</a:t>
            </a:r>
            <a:r>
              <a:rPr lang="en-US" altLang="zh-CN" sz="2800" dirty="0">
                <a:solidFill>
                  <a:schemeClr val="tx1"/>
                </a:solidFill>
                <a:latin typeface="方正大黑简体" pitchFamily="2" charset="-122"/>
              </a:rPr>
              <a:t>C</a:t>
            </a:r>
            <a:endParaRPr lang="en-US" altLang="zh-CN" sz="2800" dirty="0">
              <a:solidFill>
                <a:schemeClr val="tx1"/>
              </a:solidFill>
            </a:endParaRPr>
          </a:p>
          <a:p>
            <a:pPr fontAlgn="auto">
              <a:lnSpc>
                <a:spcPct val="130000"/>
              </a:lnSpc>
              <a:spcAft>
                <a:spcPts val="0"/>
              </a:spcAft>
              <a:buFont typeface="Wingdings" panose="05000000000000000000" pitchFamily="2" charset="2"/>
              <a:buChar char="n"/>
              <a:defRPr/>
            </a:pPr>
            <a:r>
              <a:rPr lang="zh-CN" altLang="en-US" sz="2800" dirty="0">
                <a:solidFill>
                  <a:srgbClr val="0000FF"/>
                </a:solidFill>
              </a:rPr>
              <a:t>自由空间传播损耗的</a:t>
            </a:r>
            <a:r>
              <a:rPr lang="zh-CN" altLang="en-US" sz="2800" dirty="0">
                <a:solidFill>
                  <a:srgbClr val="FF0000"/>
                </a:solidFill>
              </a:rPr>
              <a:t>本质</a:t>
            </a:r>
            <a:endParaRPr lang="zh-CN" altLang="en-US" sz="2800" dirty="0">
              <a:solidFill>
                <a:srgbClr val="FF0000"/>
              </a:solidFill>
            </a:endParaRPr>
          </a:p>
          <a:p>
            <a:pPr lvl="1" indent="-457200" fontAlgn="auto">
              <a:lnSpc>
                <a:spcPct val="120000"/>
              </a:lnSpc>
              <a:spcAft>
                <a:spcPts val="0"/>
              </a:spcAft>
              <a:buFont typeface="方正大黑简体" pitchFamily="2" charset="-122"/>
              <a:buChar char="-"/>
              <a:defRPr/>
            </a:pPr>
            <a:r>
              <a:rPr lang="zh-CN" altLang="en-US" sz="2800" dirty="0" smtClean="0">
                <a:solidFill>
                  <a:schemeClr val="tx1"/>
                </a:solidFill>
                <a:latin typeface="方正大黑简体" pitchFamily="2" charset="-122"/>
              </a:rPr>
              <a:t>球面波</a:t>
            </a:r>
            <a:r>
              <a:rPr lang="zh-CN" altLang="en-US" sz="2800" dirty="0">
                <a:solidFill>
                  <a:schemeClr val="tx1"/>
                </a:solidFill>
                <a:latin typeface="方正大黑简体" pitchFamily="2" charset="-122"/>
              </a:rPr>
              <a:t>在传播过程中，随着传播距离增大，球面单位面积上的能量减小了。</a:t>
            </a:r>
            <a:endParaRPr lang="en-US" altLang="zh-CN" sz="2800" dirty="0">
              <a:solidFill>
                <a:schemeClr val="tx1"/>
              </a:solidFill>
              <a:latin typeface="方正大黑简体" pitchFamily="2" charset="-122"/>
            </a:endParaRPr>
          </a:p>
          <a:p>
            <a:pPr lvl="1" indent="-457200" fontAlgn="auto">
              <a:lnSpc>
                <a:spcPct val="120000"/>
              </a:lnSpc>
              <a:spcAft>
                <a:spcPts val="0"/>
              </a:spcAft>
              <a:buFont typeface="方正大黑简体" pitchFamily="2" charset="-122"/>
              <a:buChar char="-"/>
              <a:defRPr/>
            </a:pPr>
            <a:r>
              <a:rPr lang="zh-CN" altLang="en-US" sz="2800" dirty="0">
                <a:solidFill>
                  <a:schemeClr val="tx1"/>
                </a:solidFill>
                <a:latin typeface="方正大黑简体" pitchFamily="2" charset="-122"/>
              </a:rPr>
              <a:t>接收天线的有效截面积一定，故接收天线所捕获的信号功率减小。</a:t>
            </a:r>
            <a:endParaRPr lang="zh-CN" altLang="en-US" sz="2800" dirty="0">
              <a:solidFill>
                <a:schemeClr val="tx1"/>
              </a:solidFill>
              <a:latin typeface="方正大黑简体" pitchFamily="2" charset="-122"/>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620688"/>
            <a:ext cx="8352928" cy="4525963"/>
          </a:xfrm>
        </p:spPr>
        <p:txBody>
          <a:bodyPr/>
          <a:lstStyle/>
          <a:p>
            <a:pPr marL="0" indent="0">
              <a:lnSpc>
                <a:spcPct val="150000"/>
              </a:lnSpc>
              <a:buNone/>
            </a:pPr>
            <a:r>
              <a:rPr lang="en-US" altLang="zh-CN" sz="2800" b="1" dirty="0"/>
              <a:t>2. </a:t>
            </a:r>
            <a:r>
              <a:rPr lang="en-US" altLang="zh-CN" sz="2800" b="1" dirty="0" err="1" smtClean="0"/>
              <a:t>RMa</a:t>
            </a:r>
            <a:endParaRPr lang="zh-CN" altLang="zh-CN" sz="2800" b="1" dirty="0"/>
          </a:p>
        </p:txBody>
      </p:sp>
      <p:pic>
        <p:nvPicPr>
          <p:cNvPr id="13824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43608" y="1677988"/>
            <a:ext cx="7416824" cy="3551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404664"/>
            <a:ext cx="8496944" cy="4525963"/>
          </a:xfrm>
        </p:spPr>
        <p:txBody>
          <a:bodyPr/>
          <a:lstStyle/>
          <a:p>
            <a:pPr marL="0" indent="0">
              <a:lnSpc>
                <a:spcPct val="150000"/>
              </a:lnSpc>
              <a:buNone/>
            </a:pPr>
            <a:r>
              <a:rPr lang="en-US" altLang="zh-CN" sz="2800" b="1" dirty="0" smtClean="0"/>
              <a:t>3</a:t>
            </a:r>
            <a:r>
              <a:rPr lang="en-US" altLang="zh-CN" sz="2800" b="1" dirty="0"/>
              <a:t>. </a:t>
            </a:r>
            <a:r>
              <a:rPr lang="en-US" altLang="zh-CN" sz="2800" b="1" dirty="0" err="1"/>
              <a:t>UMi</a:t>
            </a:r>
            <a:endParaRPr lang="zh-CN" altLang="zh-CN" sz="2800" b="1" dirty="0"/>
          </a:p>
          <a:p>
            <a:pPr marL="0" indent="0">
              <a:lnSpc>
                <a:spcPct val="150000"/>
              </a:lnSpc>
              <a:buNone/>
            </a:pPr>
            <a:r>
              <a:rPr lang="en-US" altLang="zh-CN" sz="2800" b="1" dirty="0" smtClean="0"/>
              <a:t>      </a:t>
            </a:r>
            <a:r>
              <a:rPr lang="en-US" altLang="zh-CN" sz="2800" b="1" dirty="0" err="1" smtClean="0"/>
              <a:t>UMi</a:t>
            </a:r>
            <a:r>
              <a:rPr lang="zh-CN" altLang="zh-CN" sz="2800" b="1" dirty="0"/>
              <a:t>（城区微站）模型适用于微基站视距覆盖场景，旨在还原真实的城市街道、开放区域等场景，如城市或车站广场、城市主要干道。典型开放区域宽度约为</a:t>
            </a:r>
            <a:r>
              <a:rPr lang="en-US" altLang="zh-CN" sz="2800" b="1" dirty="0"/>
              <a:t>50~100m</a:t>
            </a:r>
            <a:r>
              <a:rPr lang="zh-CN" altLang="zh-CN" sz="2800" b="1" dirty="0"/>
              <a:t>，包含用户密集的开阔场地和城市街道。该类场景基站天线挂高低于建筑物楼顶（如</a:t>
            </a:r>
            <a:r>
              <a:rPr lang="en-US" altLang="zh-CN" sz="2800" b="1" dirty="0"/>
              <a:t>3~20 m</a:t>
            </a:r>
            <a:r>
              <a:rPr lang="zh-CN" altLang="zh-CN" sz="2800" b="1" dirty="0"/>
              <a:t>），用户在地平面高度（约</a:t>
            </a:r>
            <a:r>
              <a:rPr lang="en-US" altLang="zh-CN" sz="2800" b="1" dirty="0"/>
              <a:t>1.5m</a:t>
            </a:r>
            <a:r>
              <a:rPr lang="zh-CN" altLang="zh-CN" sz="2800" b="1" dirty="0"/>
              <a:t>），站间距等于或小于</a:t>
            </a:r>
            <a:r>
              <a:rPr lang="en-US" altLang="zh-CN" sz="2800" b="1" dirty="0"/>
              <a:t>200m</a:t>
            </a:r>
            <a:r>
              <a:rPr lang="zh-CN" altLang="zh-CN" sz="2800" b="1" dirty="0"/>
              <a:t>。</a:t>
            </a:r>
            <a:endParaRPr lang="zh-CN" altLang="zh-CN" sz="2800" b="1"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620688"/>
            <a:ext cx="8352928" cy="4525963"/>
          </a:xfrm>
        </p:spPr>
        <p:txBody>
          <a:bodyPr/>
          <a:lstStyle/>
          <a:p>
            <a:pPr marL="0" indent="0">
              <a:lnSpc>
                <a:spcPct val="150000"/>
              </a:lnSpc>
              <a:buNone/>
            </a:pPr>
            <a:r>
              <a:rPr lang="en-US" altLang="zh-CN" sz="2800" b="1" dirty="0"/>
              <a:t>3. </a:t>
            </a:r>
            <a:r>
              <a:rPr lang="en-US" altLang="zh-CN" sz="2800" b="1" dirty="0" err="1"/>
              <a:t>UMi</a:t>
            </a:r>
            <a:endParaRPr lang="zh-CN" altLang="zh-CN" sz="2800" b="1" dirty="0"/>
          </a:p>
        </p:txBody>
      </p:sp>
      <p:pic>
        <p:nvPicPr>
          <p:cNvPr id="13926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43608" y="1556792"/>
            <a:ext cx="6840760"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404664"/>
            <a:ext cx="8712968" cy="4525963"/>
          </a:xfrm>
        </p:spPr>
        <p:txBody>
          <a:bodyPr/>
          <a:lstStyle/>
          <a:p>
            <a:pPr marL="0" indent="0">
              <a:lnSpc>
                <a:spcPct val="150000"/>
              </a:lnSpc>
              <a:buNone/>
            </a:pPr>
            <a:r>
              <a:rPr lang="en-US" altLang="zh-CN" sz="2800" b="1" dirty="0" smtClean="0"/>
              <a:t>4</a:t>
            </a:r>
            <a:r>
              <a:rPr lang="en-US" altLang="zh-CN" sz="2800" b="1" dirty="0"/>
              <a:t>. </a:t>
            </a:r>
            <a:r>
              <a:rPr lang="en-US" altLang="zh-CN" sz="2800" b="1" dirty="0" err="1"/>
              <a:t>InH</a:t>
            </a:r>
            <a:r>
              <a:rPr lang="en-US" altLang="zh-CN" sz="2800" b="1" dirty="0"/>
              <a:t>-Office</a:t>
            </a:r>
            <a:endParaRPr lang="zh-CN" altLang="zh-CN" sz="2800" b="1" dirty="0"/>
          </a:p>
          <a:p>
            <a:pPr marL="0" indent="0">
              <a:lnSpc>
                <a:spcPct val="150000"/>
              </a:lnSpc>
              <a:buNone/>
            </a:pPr>
            <a:r>
              <a:rPr lang="en-US" altLang="zh-CN" sz="2800" b="1" dirty="0" smtClean="0"/>
              <a:t>        </a:t>
            </a:r>
            <a:r>
              <a:rPr lang="en-US" altLang="zh-CN" sz="2800" b="1" dirty="0" err="1" smtClean="0"/>
              <a:t>InH</a:t>
            </a:r>
            <a:r>
              <a:rPr lang="en-US" altLang="zh-CN" sz="2800" b="1" dirty="0" smtClean="0"/>
              <a:t>-Office</a:t>
            </a:r>
            <a:r>
              <a:rPr lang="zh-CN" altLang="zh-CN" sz="2800" b="1" dirty="0"/>
              <a:t>（室内热点）模型适用于室内覆盖系统非视距覆盖场景，旨在还原各种真实典型的室内部署场景。该类场景典型的办公环境包括开放式隔间区域、有围墙的办公室、开放区域、走廊等。购物中心通常高</a:t>
            </a:r>
            <a:r>
              <a:rPr lang="en-US" altLang="zh-CN" sz="2800" b="1" dirty="0"/>
              <a:t>1~5</a:t>
            </a:r>
            <a:r>
              <a:rPr lang="zh-CN" altLang="zh-CN" sz="2800" b="1" dirty="0"/>
              <a:t>层，可能包括几层共用的开放区域（或中庭）。其中，</a:t>
            </a:r>
            <a:r>
              <a:rPr lang="en-US" altLang="zh-CN" sz="2800" b="1" dirty="0"/>
              <a:t>BS</a:t>
            </a:r>
            <a:r>
              <a:rPr lang="zh-CN" altLang="zh-CN" sz="2800" b="1" dirty="0"/>
              <a:t>安装在天花板或墙壁上</a:t>
            </a:r>
            <a:r>
              <a:rPr lang="en-US" altLang="zh-CN" sz="2800" b="1" dirty="0"/>
              <a:t>2~3 m</a:t>
            </a:r>
            <a:r>
              <a:rPr lang="zh-CN" altLang="zh-CN" sz="2800" b="1" dirty="0"/>
              <a:t>的高度。</a:t>
            </a:r>
            <a:endParaRPr lang="zh-CN" altLang="zh-CN" sz="2800" b="1"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539552" y="1268760"/>
            <a:ext cx="7416823"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404664"/>
                <a:ext cx="8712968" cy="4525963"/>
              </a:xfrm>
            </p:spPr>
            <p:txBody>
              <a:bodyPr/>
              <a:lstStyle/>
              <a:p>
                <a:pPr marL="0" indent="0">
                  <a:lnSpc>
                    <a:spcPct val="150000"/>
                  </a:lnSpc>
                  <a:buNone/>
                </a:pPr>
                <a:r>
                  <a:rPr lang="en-US" altLang="zh-CN" sz="2800" b="1" dirty="0" smtClean="0"/>
                  <a:t>2.4.6 </a:t>
                </a:r>
                <a:r>
                  <a:rPr lang="zh-CN" altLang="zh-CN" sz="2800" b="1" dirty="0"/>
                  <a:t>室内传播</a:t>
                </a:r>
                <a:r>
                  <a:rPr lang="zh-CN" altLang="zh-CN" sz="2800" b="1" dirty="0" smtClean="0"/>
                  <a:t>模型</a:t>
                </a:r>
                <a:endParaRPr lang="en-US" altLang="zh-CN" sz="2800" b="1" dirty="0" smtClean="0"/>
              </a:p>
              <a:p>
                <a:pPr marL="0" indent="0">
                  <a:buNone/>
                </a:pPr>
                <a:r>
                  <a:rPr lang="en-US" altLang="zh-CN" sz="2400" b="1" dirty="0"/>
                  <a:t>1. ITU-R P.1238-5</a:t>
                </a:r>
                <a:endParaRPr lang="zh-CN" altLang="zh-CN" sz="2400" b="1" dirty="0"/>
              </a:p>
              <a:p>
                <a:pPr marL="0" indent="0">
                  <a:buNone/>
                </a:pPr>
                <a:r>
                  <a:rPr lang="en-US" altLang="zh-CN" sz="2400" b="1" dirty="0" smtClean="0"/>
                  <a:t>       ITU-R </a:t>
                </a:r>
                <a:r>
                  <a:rPr lang="en-US" altLang="zh-CN" sz="2400" b="1" dirty="0"/>
                  <a:t>P.1238-5</a:t>
                </a:r>
                <a:r>
                  <a:rPr lang="zh-CN" altLang="zh-CN" sz="2400" b="1" dirty="0"/>
                  <a:t>用于规划频率范围在</a:t>
                </a:r>
                <a:r>
                  <a:rPr lang="en-US" altLang="zh-CN" sz="2400" b="1" dirty="0"/>
                  <a:t>900 MHz</a:t>
                </a:r>
                <a:r>
                  <a:rPr lang="zh-CN" altLang="zh-CN" sz="2400" b="1" dirty="0"/>
                  <a:t>到</a:t>
                </a:r>
                <a:r>
                  <a:rPr lang="en-US" altLang="zh-CN" sz="2400" b="1" dirty="0"/>
                  <a:t>100 GHz</a:t>
                </a:r>
                <a:r>
                  <a:rPr lang="zh-CN" altLang="zh-CN" sz="2400" b="1" dirty="0"/>
                  <a:t>内的室内无线电通信系统和无线局域网的传播数据和预测方法。</a:t>
                </a:r>
                <a:endParaRPr lang="zh-CN" altLang="zh-CN" sz="2400" b="1" dirty="0"/>
              </a:p>
              <a:p>
                <a:pPr marL="0" indent="0">
                  <a:buNone/>
                </a:pPr>
                <a:r>
                  <a:rPr lang="en-US" altLang="zh-CN" sz="2400" b="1" dirty="0"/>
                  <a:t>ITU-R P.1238</a:t>
                </a:r>
                <a:r>
                  <a:rPr lang="zh-CN" altLang="zh-CN" sz="2400" b="1" dirty="0"/>
                  <a:t>室内传播模型</a:t>
                </a:r>
                <a:endParaRPr lang="zh-CN" altLang="zh-CN" sz="2400" b="1" dirty="0"/>
              </a:p>
              <a:p>
                <a:pPr marL="0" indent="0">
                  <a:buNone/>
                </a:pPr>
                <a:r>
                  <a:rPr lang="en-US" altLang="zh-CN" sz="2400" b="1" dirty="0"/>
                  <a:t>          </a:t>
                </a:r>
                <a:r>
                  <a:rPr lang="en-US" altLang="zh-CN" sz="2400" b="1" dirty="0" smtClean="0"/>
                  <a:t>   </a:t>
                </a:r>
                <a14:m>
                  <m:oMath xmlns:m="http://schemas.openxmlformats.org/officeDocument/2006/math">
                    <m:sSub>
                      <m:sSubPr>
                        <m:ctrlPr>
                          <a:rPr lang="zh-CN" altLang="zh-CN" sz="2400" b="1" i="1">
                            <a:latin typeface="Cambria Math" panose="02040503050406030204"/>
                          </a:rPr>
                        </m:ctrlPr>
                      </m:sSubPr>
                      <m:e>
                        <m:r>
                          <a:rPr lang="en-US" altLang="zh-CN" sz="2400" b="1" i="1">
                            <a:latin typeface="Cambria Math" panose="02040503050406030204"/>
                          </a:rPr>
                          <m:t>𝑳</m:t>
                        </m:r>
                      </m:e>
                      <m:sub>
                        <m:r>
                          <a:rPr lang="en-US" altLang="zh-CN" sz="2400" b="1" i="1">
                            <a:latin typeface="Cambria Math" panose="02040503050406030204"/>
                          </a:rPr>
                          <m:t>𝑴</m:t>
                        </m:r>
                      </m:sub>
                    </m:sSub>
                    <m:r>
                      <a:rPr lang="en-US" altLang="zh-CN" sz="2400" b="1" i="1">
                        <a:latin typeface="Cambria Math" panose="02040503050406030204"/>
                      </a:rPr>
                      <m:t>=</m:t>
                    </m:r>
                    <m:r>
                      <a:rPr lang="en-US" altLang="zh-CN" sz="2400" b="1" i="1">
                        <a:latin typeface="Cambria Math" panose="02040503050406030204"/>
                      </a:rPr>
                      <m:t>𝟐𝟎</m:t>
                    </m:r>
                    <m:func>
                      <m:funcPr>
                        <m:ctrlPr>
                          <a:rPr lang="zh-CN" altLang="zh-CN" sz="2400" b="1" i="1">
                            <a:latin typeface="Cambria Math" panose="02040503050406030204"/>
                          </a:rPr>
                        </m:ctrlPr>
                      </m:funcPr>
                      <m:fName>
                        <m:r>
                          <a:rPr lang="en-US" altLang="zh-CN" sz="2400" b="1" i="1">
                            <a:latin typeface="Cambria Math" panose="02040503050406030204"/>
                          </a:rPr>
                          <m:t>𝒍𝒈</m:t>
                        </m:r>
                      </m:fName>
                      <m:e>
                        <m:r>
                          <a:rPr lang="en-US" altLang="zh-CN" sz="2400" b="1" i="1">
                            <a:latin typeface="Cambria Math" panose="02040503050406030204"/>
                          </a:rPr>
                          <m:t>𝒇</m:t>
                        </m:r>
                        <m:r>
                          <a:rPr lang="en-US" altLang="zh-CN" sz="2400" b="1" i="1">
                            <a:latin typeface="Cambria Math" panose="02040503050406030204"/>
                          </a:rPr>
                          <m:t>+</m:t>
                        </m:r>
                        <m:r>
                          <a:rPr lang="en-US" altLang="zh-CN" sz="2400" b="1" i="1">
                            <a:latin typeface="Cambria Math" panose="02040503050406030204"/>
                          </a:rPr>
                          <m:t>𝑵</m:t>
                        </m:r>
                        <m:func>
                          <m:funcPr>
                            <m:ctrlPr>
                              <a:rPr lang="zh-CN" altLang="zh-CN" sz="2400" b="1" i="1">
                                <a:latin typeface="Cambria Math" panose="02040503050406030204"/>
                              </a:rPr>
                            </m:ctrlPr>
                          </m:funcPr>
                          <m:fName>
                            <m:r>
                              <a:rPr lang="en-US" altLang="zh-CN" sz="2400" b="1" i="1">
                                <a:latin typeface="Cambria Math" panose="02040503050406030204"/>
                              </a:rPr>
                              <m:t>𝒍𝒈</m:t>
                            </m:r>
                          </m:fName>
                          <m:e>
                            <m:r>
                              <a:rPr lang="en-US" altLang="zh-CN" sz="2400" b="1" i="1">
                                <a:latin typeface="Cambria Math" panose="02040503050406030204"/>
                              </a:rPr>
                              <m:t>𝒅</m:t>
                            </m:r>
                            <m:r>
                              <a:rPr lang="en-US" altLang="zh-CN" sz="2400" b="1" i="1">
                                <a:latin typeface="Cambria Math" panose="02040503050406030204"/>
                              </a:rPr>
                              <m:t>+</m:t>
                            </m:r>
                            <m:sSub>
                              <m:sSubPr>
                                <m:ctrlPr>
                                  <a:rPr lang="zh-CN" altLang="zh-CN" sz="2400" b="1" i="1">
                                    <a:latin typeface="Cambria Math" panose="02040503050406030204"/>
                                  </a:rPr>
                                </m:ctrlPr>
                              </m:sSubPr>
                              <m:e>
                                <m:r>
                                  <a:rPr lang="en-US" altLang="zh-CN" sz="2400" b="1" i="1">
                                    <a:latin typeface="Cambria Math" panose="02040503050406030204"/>
                                  </a:rPr>
                                  <m:t>𝑳</m:t>
                                </m:r>
                              </m:e>
                              <m:sub>
                                <m:r>
                                  <a:rPr lang="en-US" altLang="zh-CN" sz="2400" b="1" i="1">
                                    <a:latin typeface="Cambria Math" panose="02040503050406030204"/>
                                  </a:rPr>
                                  <m:t>𝒇</m:t>
                                </m:r>
                                <m:d>
                                  <m:dPr>
                                    <m:ctrlPr>
                                      <a:rPr lang="zh-CN" altLang="zh-CN" sz="2400" b="1" i="1">
                                        <a:latin typeface="Cambria Math" panose="02040503050406030204"/>
                                      </a:rPr>
                                    </m:ctrlPr>
                                  </m:dPr>
                                  <m:e>
                                    <m:r>
                                      <a:rPr lang="en-US" altLang="zh-CN" sz="2400" b="1" i="1">
                                        <a:latin typeface="Cambria Math" panose="02040503050406030204"/>
                                      </a:rPr>
                                      <m:t>𝒏</m:t>
                                    </m:r>
                                  </m:e>
                                </m:d>
                              </m:sub>
                            </m:sSub>
                          </m:e>
                        </m:func>
                      </m:e>
                    </m:func>
                    <m:r>
                      <a:rPr lang="en-US" altLang="zh-CN" sz="2400" b="1" i="1">
                        <a:latin typeface="Cambria Math" panose="02040503050406030204"/>
                      </a:rPr>
                      <m:t>−</m:t>
                    </m:r>
                    <m:r>
                      <a:rPr lang="en-US" altLang="zh-CN" sz="2400" b="1" i="1">
                        <a:latin typeface="Cambria Math" panose="02040503050406030204"/>
                      </a:rPr>
                      <m:t>𝟐𝟖</m:t>
                    </m:r>
                    <m:r>
                      <a:rPr lang="en-US" altLang="zh-CN" sz="2400" b="1" i="1">
                        <a:latin typeface="Cambria Math" panose="02040503050406030204"/>
                      </a:rPr>
                      <m:t>𝒅𝑩</m:t>
                    </m:r>
                  </m:oMath>
                </a14:m>
                <a:r>
                  <a:rPr lang="en-US" altLang="zh-CN" sz="2400" b="1" i="1" dirty="0"/>
                  <a:t>    </a:t>
                </a:r>
                <a:r>
                  <a:rPr lang="zh-CN" altLang="zh-CN" sz="2400" b="1" dirty="0" smtClean="0"/>
                  <a:t>（</a:t>
                </a:r>
                <a:r>
                  <a:rPr lang="en-US" altLang="zh-CN" sz="2400" b="1" dirty="0" smtClean="0"/>
                  <a:t>2-44</a:t>
                </a:r>
                <a:r>
                  <a:rPr lang="zh-CN" altLang="zh-CN" sz="2400" b="1" dirty="0"/>
                  <a:t>）</a:t>
                </a:r>
                <a:endParaRPr lang="zh-CN" altLang="zh-CN" sz="2400" b="1" dirty="0"/>
              </a:p>
              <a:p>
                <a:pPr marL="0" indent="0">
                  <a:buNone/>
                </a:pPr>
                <a:r>
                  <a:rPr lang="en-US" altLang="zh-CN" sz="2400" b="1" dirty="0" smtClean="0"/>
                  <a:t>       </a:t>
                </a:r>
                <a:r>
                  <a:rPr lang="zh-CN" altLang="zh-CN" sz="2400" b="1" dirty="0" smtClean="0"/>
                  <a:t>式</a:t>
                </a:r>
                <a:r>
                  <a:rPr lang="en-US" altLang="zh-CN" sz="2400" b="1" dirty="0"/>
                  <a:t>2-44</a:t>
                </a:r>
                <a:r>
                  <a:rPr lang="zh-CN" altLang="zh-CN" sz="2400" b="1" dirty="0"/>
                  <a:t>中，</a:t>
                </a:r>
                <a:r>
                  <a:rPr lang="en-US" altLang="zh-CN" sz="2400" b="1" i="1" dirty="0"/>
                  <a:t>N</a:t>
                </a:r>
                <a:r>
                  <a:rPr lang="zh-CN" altLang="zh-CN" sz="2400" b="1" dirty="0"/>
                  <a:t>是距离功率损耗系数，如表</a:t>
                </a:r>
                <a:r>
                  <a:rPr lang="en-US" altLang="zh-CN" sz="2400" b="1" dirty="0"/>
                  <a:t>2-16</a:t>
                </a:r>
                <a:r>
                  <a:rPr lang="zh-CN" altLang="zh-CN" sz="2400" b="1" dirty="0"/>
                  <a:t>所示；</a:t>
                </a:r>
                <a:r>
                  <a:rPr lang="en-US" altLang="zh-CN" sz="2400" b="1" i="1" dirty="0"/>
                  <a:t>f</a:t>
                </a:r>
                <a:r>
                  <a:rPr lang="zh-CN" altLang="zh-CN" sz="2400" b="1" dirty="0"/>
                  <a:t>是频率，单位</a:t>
                </a:r>
                <a:r>
                  <a:rPr lang="en-US" altLang="zh-CN" sz="2400" b="1" dirty="0"/>
                  <a:t>MHz</a:t>
                </a:r>
                <a:r>
                  <a:rPr lang="zh-CN" altLang="zh-CN" sz="2400" b="1" dirty="0"/>
                  <a:t>；</a:t>
                </a:r>
                <a:r>
                  <a:rPr lang="en-US" altLang="zh-CN" sz="2400" b="1" i="1" dirty="0"/>
                  <a:t>d</a:t>
                </a:r>
                <a:r>
                  <a:rPr lang="zh-CN" altLang="zh-CN" sz="2400" b="1" dirty="0"/>
                  <a:t>为基站和移动终端之间的距离（其中</a:t>
                </a:r>
                <a:r>
                  <a:rPr lang="en-US" altLang="zh-CN" sz="2400" b="1" i="1" dirty="0"/>
                  <a:t>d</a:t>
                </a:r>
                <a:r>
                  <a:rPr lang="en-US" altLang="zh-CN" sz="2400" b="1" dirty="0"/>
                  <a:t>&gt;1 m</a:t>
                </a:r>
                <a:r>
                  <a:rPr lang="zh-CN" altLang="zh-CN" sz="2400" b="1" dirty="0"/>
                  <a:t>）；</a:t>
                </a:r>
                <a:r>
                  <a:rPr lang="en-US" altLang="zh-CN" sz="2400" b="1" i="1" dirty="0"/>
                  <a:t>L</a:t>
                </a:r>
                <a:r>
                  <a:rPr lang="en-US" altLang="zh-CN" sz="2400" b="1" i="1" baseline="-25000" dirty="0"/>
                  <a:t>f</a:t>
                </a:r>
                <a:r>
                  <a:rPr lang="zh-CN" altLang="zh-CN" sz="2400" b="1" dirty="0"/>
                  <a:t>为楼层穿透损耗因子，单位为</a:t>
                </a:r>
                <a:r>
                  <a:rPr lang="en-US" altLang="zh-CN" sz="2400" b="1" dirty="0"/>
                  <a:t>dB</a:t>
                </a:r>
                <a:r>
                  <a:rPr lang="zh-CN" altLang="zh-CN" sz="2400" b="1" dirty="0"/>
                  <a:t>，如表</a:t>
                </a:r>
                <a:r>
                  <a:rPr lang="en-US" altLang="zh-CN" sz="2400" b="1" dirty="0"/>
                  <a:t>2-17</a:t>
                </a:r>
                <a:r>
                  <a:rPr lang="zh-CN" altLang="zh-CN" sz="2400" b="1" dirty="0"/>
                  <a:t>所示；</a:t>
                </a:r>
                <a:r>
                  <a:rPr lang="en-US" altLang="zh-CN" sz="2400" b="1" i="1" dirty="0"/>
                  <a:t>n</a:t>
                </a:r>
                <a:r>
                  <a:rPr lang="zh-CN" altLang="zh-CN" sz="2400" b="1" dirty="0"/>
                  <a:t>（</a:t>
                </a:r>
                <a:r>
                  <a:rPr lang="en-US" altLang="zh-CN" sz="2400" b="1" i="1" dirty="0"/>
                  <a:t>n</a:t>
                </a:r>
                <a:r>
                  <a:rPr lang="en-US" altLang="zh-CN" sz="2400" b="1" dirty="0"/>
                  <a:t>≥1</a:t>
                </a:r>
                <a:r>
                  <a:rPr lang="zh-CN" altLang="zh-CN" sz="2400" b="1" dirty="0"/>
                  <a:t>）为基站和移动终端之间的楼板数。</a:t>
                </a:r>
                <a:endParaRPr lang="zh-CN" altLang="zh-CN" sz="2400" b="1" dirty="0"/>
              </a:p>
              <a:p>
                <a:pPr marL="0" indent="0">
                  <a:lnSpc>
                    <a:spcPct val="150000"/>
                  </a:lnSpc>
                  <a:buNone/>
                </a:pPr>
                <a:endParaRPr lang="zh-CN" altLang="zh-CN" sz="2800" b="1"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404664"/>
                <a:ext cx="8712968" cy="4525963"/>
              </a:xfrm>
              <a:blipFill rotWithShape="1">
                <a:blip r:embed="rId1"/>
                <a:stretch>
                  <a:fillRect l="-1" t="-4" r="2" b="-12574"/>
                </a:stretch>
              </a:blipFill>
            </p:spPr>
            <p:txBody>
              <a:bodyPr/>
              <a:lstStyle/>
              <a:p>
                <a:r>
                  <a:rPr lang="zh-CN" altLang="en-US">
                    <a:noFill/>
                  </a:rPr>
                  <a:t> </a:t>
                </a:r>
              </a:p>
            </p:txBody>
          </p:sp>
        </mc:Fallback>
      </mc:AlternateContent>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404664"/>
            <a:ext cx="8712968" cy="4525963"/>
          </a:xfrm>
        </p:spPr>
        <p:txBody>
          <a:bodyPr/>
          <a:lstStyle/>
          <a:p>
            <a:pPr marL="0" indent="0">
              <a:lnSpc>
                <a:spcPct val="150000"/>
              </a:lnSpc>
              <a:buNone/>
            </a:pPr>
            <a:r>
              <a:rPr lang="en-US" altLang="zh-CN" sz="2800" b="1" dirty="0" smtClean="0"/>
              <a:t>2.4.6 </a:t>
            </a:r>
            <a:r>
              <a:rPr lang="zh-CN" altLang="zh-CN" sz="2800" b="1" dirty="0"/>
              <a:t>室内传播</a:t>
            </a:r>
            <a:r>
              <a:rPr lang="zh-CN" altLang="zh-CN" sz="2800" b="1" dirty="0" smtClean="0"/>
              <a:t>模型</a:t>
            </a:r>
            <a:endParaRPr lang="en-US" altLang="zh-CN" sz="2800" b="1" dirty="0" smtClean="0"/>
          </a:p>
          <a:p>
            <a:pPr marL="0" indent="0">
              <a:buNone/>
            </a:pPr>
            <a:r>
              <a:rPr lang="en-US" altLang="zh-CN" sz="2400" b="1" dirty="0"/>
              <a:t>1. ITU-R P.1238-5</a:t>
            </a:r>
            <a:endParaRPr lang="zh-CN" altLang="zh-CN" sz="2400" b="1" dirty="0"/>
          </a:p>
          <a:p>
            <a:pPr marL="0" indent="0">
              <a:lnSpc>
                <a:spcPct val="150000"/>
              </a:lnSpc>
              <a:buNone/>
            </a:pPr>
            <a:endParaRPr lang="zh-CN" altLang="zh-CN" sz="2800" b="1" dirty="0"/>
          </a:p>
        </p:txBody>
      </p:sp>
      <p:pic>
        <p:nvPicPr>
          <p:cNvPr id="13619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80877" y="1704975"/>
            <a:ext cx="7189823" cy="3308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404664"/>
            <a:ext cx="8712968" cy="4525963"/>
          </a:xfrm>
        </p:spPr>
        <p:txBody>
          <a:bodyPr/>
          <a:lstStyle/>
          <a:p>
            <a:pPr marL="0" indent="0">
              <a:lnSpc>
                <a:spcPct val="150000"/>
              </a:lnSpc>
              <a:buNone/>
            </a:pPr>
            <a:r>
              <a:rPr lang="en-US" altLang="zh-CN" sz="2800" b="1" dirty="0" smtClean="0"/>
              <a:t>2.4.6 </a:t>
            </a:r>
            <a:r>
              <a:rPr lang="zh-CN" altLang="zh-CN" sz="2800" b="1" dirty="0"/>
              <a:t>室内传播</a:t>
            </a:r>
            <a:r>
              <a:rPr lang="zh-CN" altLang="zh-CN" sz="2800" b="1" dirty="0" smtClean="0"/>
              <a:t>模型</a:t>
            </a:r>
            <a:endParaRPr lang="en-US" altLang="zh-CN" sz="2800" b="1" dirty="0" smtClean="0"/>
          </a:p>
          <a:p>
            <a:pPr marL="0" indent="0">
              <a:buNone/>
            </a:pPr>
            <a:r>
              <a:rPr lang="en-US" altLang="zh-CN" sz="2400" b="1" dirty="0"/>
              <a:t>1. ITU-R P.1238-5</a:t>
            </a:r>
            <a:endParaRPr lang="zh-CN" altLang="zh-CN" sz="2400" b="1" dirty="0"/>
          </a:p>
          <a:p>
            <a:pPr marL="0" indent="0">
              <a:lnSpc>
                <a:spcPct val="150000"/>
              </a:lnSpc>
              <a:buNone/>
            </a:pPr>
            <a:endParaRPr lang="zh-CN" altLang="zh-CN" sz="2800" b="1" dirty="0"/>
          </a:p>
        </p:txBody>
      </p:sp>
      <p:pic>
        <p:nvPicPr>
          <p:cNvPr id="13721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7584" y="1628801"/>
            <a:ext cx="7200800" cy="201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21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3798316"/>
            <a:ext cx="7128792" cy="1646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404664"/>
                <a:ext cx="8712968" cy="4525963"/>
              </a:xfrm>
            </p:spPr>
            <p:txBody>
              <a:bodyPr/>
              <a:lstStyle/>
              <a:p>
                <a:pPr marL="0" indent="0">
                  <a:lnSpc>
                    <a:spcPct val="150000"/>
                  </a:lnSpc>
                  <a:buNone/>
                </a:pPr>
                <a:r>
                  <a:rPr lang="en-US" altLang="zh-CN" sz="2800" b="1" dirty="0" smtClean="0"/>
                  <a:t>2.4.6 </a:t>
                </a:r>
                <a:r>
                  <a:rPr lang="zh-CN" altLang="zh-CN" sz="2800" b="1" dirty="0"/>
                  <a:t>室内传播</a:t>
                </a:r>
                <a:r>
                  <a:rPr lang="zh-CN" altLang="zh-CN" sz="2800" b="1" dirty="0" smtClean="0"/>
                  <a:t>模型</a:t>
                </a:r>
                <a:endParaRPr lang="en-US" altLang="zh-CN" sz="2800" b="1" dirty="0" smtClean="0"/>
              </a:p>
              <a:p>
                <a:pPr marL="0" indent="0">
                  <a:buNone/>
                </a:pPr>
                <a:r>
                  <a:rPr lang="en-US" altLang="zh-CN" sz="2400" b="1" dirty="0" smtClean="0"/>
                  <a:t>2</a:t>
                </a:r>
                <a:r>
                  <a:rPr lang="en-US" altLang="zh-CN" sz="2400" b="1" dirty="0"/>
                  <a:t>. </a:t>
                </a:r>
                <a:r>
                  <a:rPr lang="zh-CN" altLang="zh-CN" sz="2400" b="1" dirty="0"/>
                  <a:t>对数距离路径损耗模型</a:t>
                </a:r>
                <a:endParaRPr lang="zh-CN" altLang="zh-CN" sz="2400" b="1" dirty="0"/>
              </a:p>
              <a:p>
                <a:pPr marL="0" indent="0">
                  <a:lnSpc>
                    <a:spcPct val="130000"/>
                  </a:lnSpc>
                  <a:buNone/>
                </a:pPr>
                <a:r>
                  <a:rPr lang="en-US" altLang="zh-CN" sz="2400" b="1" dirty="0" smtClean="0"/>
                  <a:t>       </a:t>
                </a:r>
                <a:r>
                  <a:rPr lang="zh-CN" altLang="zh-CN" sz="2400" b="1" dirty="0" smtClean="0"/>
                  <a:t>室内</a:t>
                </a:r>
                <a:r>
                  <a:rPr lang="zh-CN" altLang="zh-CN" sz="2400" b="1" dirty="0"/>
                  <a:t>对数距离路径损耗模型公式可以表示为</a:t>
                </a:r>
                <a:endParaRPr lang="zh-CN" altLang="zh-CN" sz="2400" b="1" dirty="0"/>
              </a:p>
              <a:p>
                <a:pPr marL="0" indent="0">
                  <a:lnSpc>
                    <a:spcPct val="130000"/>
                  </a:lnSpc>
                  <a:buNone/>
                </a:pPr>
                <a:r>
                  <a:rPr lang="en-US" altLang="zh-CN" sz="2400" b="1" dirty="0" smtClean="0"/>
                  <a:t>         </a:t>
                </a:r>
                <a14:m>
                  <m:oMath xmlns:m="http://schemas.openxmlformats.org/officeDocument/2006/math">
                    <m:sSub>
                      <m:sSubPr>
                        <m:ctrlPr>
                          <a:rPr lang="zh-CN" altLang="zh-CN" sz="2400" b="1" i="1">
                            <a:latin typeface="Cambria Math" panose="02040503050406030204"/>
                          </a:rPr>
                        </m:ctrlPr>
                      </m:sSubPr>
                      <m:e>
                        <m:r>
                          <a:rPr lang="en-US" altLang="zh-CN" sz="2400" b="1">
                            <a:latin typeface="Cambria Math" panose="02040503050406030204"/>
                          </a:rPr>
                          <m:t>𝐿</m:t>
                        </m:r>
                      </m:e>
                      <m:sub>
                        <m:r>
                          <a:rPr lang="en-US" altLang="zh-CN" sz="2400" b="1">
                            <a:latin typeface="Cambria Math" panose="02040503050406030204"/>
                          </a:rPr>
                          <m:t>𝑀</m:t>
                        </m:r>
                      </m:sub>
                    </m:sSub>
                    <m:d>
                      <m:dPr>
                        <m:ctrlPr>
                          <a:rPr lang="zh-CN" altLang="zh-CN" sz="2400" b="1" i="1">
                            <a:latin typeface="Cambria Math" panose="02040503050406030204"/>
                          </a:rPr>
                        </m:ctrlPr>
                      </m:dPr>
                      <m:e>
                        <m:r>
                          <a:rPr lang="en-US" altLang="zh-CN" sz="2400" b="1">
                            <a:latin typeface="Cambria Math" panose="02040503050406030204"/>
                          </a:rPr>
                          <m:t>𝑑</m:t>
                        </m:r>
                      </m:e>
                    </m:d>
                    <m:r>
                      <a:rPr lang="en-US" altLang="zh-CN" sz="2400" b="1">
                        <a:latin typeface="Cambria Math" panose="02040503050406030204"/>
                      </a:rPr>
                      <m:t>=</m:t>
                    </m:r>
                    <m:sSub>
                      <m:sSubPr>
                        <m:ctrlPr>
                          <a:rPr lang="zh-CN" altLang="zh-CN" sz="2400" b="1" i="1">
                            <a:latin typeface="Cambria Math" panose="02040503050406030204"/>
                          </a:rPr>
                        </m:ctrlPr>
                      </m:sSubPr>
                      <m:e>
                        <m:r>
                          <a:rPr lang="en-US" altLang="zh-CN" sz="2400" b="1">
                            <a:latin typeface="Cambria Math" panose="02040503050406030204"/>
                          </a:rPr>
                          <m:t>𝐿</m:t>
                        </m:r>
                      </m:e>
                      <m:sub>
                        <m:r>
                          <a:rPr lang="en-US" altLang="zh-CN" sz="2400" b="1">
                            <a:latin typeface="Cambria Math" panose="02040503050406030204"/>
                          </a:rPr>
                          <m:t>𝑀</m:t>
                        </m:r>
                      </m:sub>
                    </m:sSub>
                    <m:d>
                      <m:dPr>
                        <m:ctrlPr>
                          <a:rPr lang="zh-CN" altLang="zh-CN" sz="2400" b="1" i="1">
                            <a:latin typeface="Cambria Math" panose="02040503050406030204"/>
                          </a:rPr>
                        </m:ctrlPr>
                      </m:dPr>
                      <m:e>
                        <m:sSub>
                          <m:sSubPr>
                            <m:ctrlPr>
                              <a:rPr lang="zh-CN" altLang="zh-CN" sz="2400" b="1" i="1">
                                <a:latin typeface="Cambria Math" panose="02040503050406030204"/>
                              </a:rPr>
                            </m:ctrlPr>
                          </m:sSubPr>
                          <m:e>
                            <m:r>
                              <a:rPr lang="en-US" altLang="zh-CN" sz="2400" b="1">
                                <a:latin typeface="Cambria Math" panose="02040503050406030204"/>
                              </a:rPr>
                              <m:t>𝑑</m:t>
                            </m:r>
                          </m:e>
                          <m:sub>
                            <m:r>
                              <a:rPr lang="en-US" altLang="zh-CN" sz="2400" b="1">
                                <a:latin typeface="Cambria Math" panose="02040503050406030204"/>
                              </a:rPr>
                              <m:t>0</m:t>
                            </m:r>
                          </m:sub>
                        </m:sSub>
                      </m:e>
                    </m:d>
                    <m:r>
                      <a:rPr lang="en-US" altLang="zh-CN" sz="2400" b="1">
                        <a:latin typeface="Cambria Math" panose="02040503050406030204"/>
                      </a:rPr>
                      <m:t>+</m:t>
                    </m:r>
                    <m:r>
                      <a:rPr lang="en-US" altLang="zh-CN" sz="2400" b="1">
                        <a:latin typeface="Cambria Math" panose="02040503050406030204"/>
                      </a:rPr>
                      <m:t>10</m:t>
                    </m:r>
                    <m:r>
                      <a:rPr lang="en-US" altLang="zh-CN" sz="2400" b="1">
                        <a:latin typeface="Cambria Math" panose="02040503050406030204"/>
                      </a:rPr>
                      <m:t>𝑛</m:t>
                    </m:r>
                    <m:func>
                      <m:funcPr>
                        <m:ctrlPr>
                          <a:rPr lang="zh-CN" altLang="zh-CN" sz="2400" b="1" i="1">
                            <a:latin typeface="Cambria Math" panose="02040503050406030204"/>
                          </a:rPr>
                        </m:ctrlPr>
                      </m:funcPr>
                      <m:fName>
                        <m:r>
                          <a:rPr lang="en-US" altLang="zh-CN" sz="2400" b="1">
                            <a:latin typeface="Cambria Math" panose="02040503050406030204"/>
                          </a:rPr>
                          <m:t>𝑙𝑔</m:t>
                        </m:r>
                      </m:fName>
                      <m:e>
                        <m:d>
                          <m:dPr>
                            <m:ctrlPr>
                              <a:rPr lang="zh-CN" altLang="zh-CN" sz="2400" b="1" i="1">
                                <a:latin typeface="Cambria Math" panose="02040503050406030204"/>
                              </a:rPr>
                            </m:ctrlPr>
                          </m:dPr>
                          <m:e>
                            <m:f>
                              <m:fPr>
                                <m:type m:val="lin"/>
                                <m:ctrlPr>
                                  <a:rPr lang="zh-CN" altLang="zh-CN" sz="2400" b="1" i="1">
                                    <a:latin typeface="Cambria Math" panose="02040503050406030204"/>
                                  </a:rPr>
                                </m:ctrlPr>
                              </m:fPr>
                              <m:num>
                                <m:r>
                                  <a:rPr lang="en-US" altLang="zh-CN" sz="2400" b="1">
                                    <a:latin typeface="Cambria Math" panose="02040503050406030204"/>
                                  </a:rPr>
                                  <m:t>𝑑</m:t>
                                </m:r>
                              </m:num>
                              <m:den>
                                <m:sSub>
                                  <m:sSubPr>
                                    <m:ctrlPr>
                                      <a:rPr lang="zh-CN" altLang="zh-CN" sz="2400" b="1" i="1">
                                        <a:latin typeface="Cambria Math" panose="02040503050406030204"/>
                                      </a:rPr>
                                    </m:ctrlPr>
                                  </m:sSubPr>
                                  <m:e>
                                    <m:r>
                                      <a:rPr lang="en-US" altLang="zh-CN" sz="2400" b="1">
                                        <a:latin typeface="Cambria Math" panose="02040503050406030204"/>
                                      </a:rPr>
                                      <m:t>𝑑</m:t>
                                    </m:r>
                                  </m:e>
                                  <m:sub>
                                    <m:r>
                                      <a:rPr lang="en-US" altLang="zh-CN" sz="2400" b="1">
                                        <a:latin typeface="Cambria Math" panose="02040503050406030204"/>
                                      </a:rPr>
                                      <m:t>0</m:t>
                                    </m:r>
                                  </m:sub>
                                </m:sSub>
                              </m:den>
                            </m:f>
                          </m:e>
                        </m:d>
                      </m:e>
                    </m:func>
                    <m:r>
                      <a:rPr lang="en-US" altLang="zh-CN" sz="2400" b="1">
                        <a:latin typeface="Cambria Math" panose="02040503050406030204"/>
                      </a:rPr>
                      <m:t>+</m:t>
                    </m:r>
                    <m:sSub>
                      <m:sSubPr>
                        <m:ctrlPr>
                          <a:rPr lang="zh-CN" altLang="zh-CN" sz="2400" b="1" i="1">
                            <a:latin typeface="Cambria Math" panose="02040503050406030204"/>
                          </a:rPr>
                        </m:ctrlPr>
                      </m:sSubPr>
                      <m:e>
                        <m:r>
                          <a:rPr lang="en-US" altLang="zh-CN" sz="2400" b="1">
                            <a:latin typeface="Cambria Math" panose="02040503050406030204"/>
                          </a:rPr>
                          <m:t>𝑋</m:t>
                        </m:r>
                      </m:e>
                      <m:sub>
                        <m:r>
                          <a:rPr lang="en-US" altLang="zh-CN" sz="2400" b="1">
                            <a:latin typeface="Cambria Math" panose="02040503050406030204"/>
                          </a:rPr>
                          <m:t>𝜎</m:t>
                        </m:r>
                      </m:sub>
                    </m:sSub>
                  </m:oMath>
                </a14:m>
                <a:r>
                  <a:rPr lang="en-US" altLang="zh-CN" sz="2400" b="1" dirty="0"/>
                  <a:t>             </a:t>
                </a:r>
                <a:r>
                  <a:rPr lang="zh-CN" altLang="zh-CN" sz="2400" b="1" dirty="0"/>
                  <a:t>（</a:t>
                </a:r>
                <a:r>
                  <a:rPr lang="en-US" altLang="zh-CN" sz="2400" b="1" dirty="0"/>
                  <a:t>2-45</a:t>
                </a:r>
                <a:r>
                  <a:rPr lang="zh-CN" altLang="zh-CN" sz="2400" b="1" dirty="0"/>
                  <a:t>）</a:t>
                </a:r>
                <a:endParaRPr lang="zh-CN" altLang="zh-CN" sz="2400" b="1" dirty="0"/>
              </a:p>
              <a:p>
                <a:pPr marL="0" indent="0">
                  <a:lnSpc>
                    <a:spcPct val="130000"/>
                  </a:lnSpc>
                  <a:buNone/>
                </a:pPr>
                <a:r>
                  <a:rPr lang="en-US" altLang="zh-CN" sz="2400" b="1" dirty="0" smtClean="0"/>
                  <a:t>       </a:t>
                </a:r>
                <a:r>
                  <a:rPr lang="zh-CN" altLang="zh-CN" sz="2400" b="1" dirty="0" smtClean="0"/>
                  <a:t>式</a:t>
                </a:r>
                <a:r>
                  <a:rPr lang="en-US" altLang="zh-CN" sz="2400" b="1" dirty="0"/>
                  <a:t>2-45</a:t>
                </a:r>
                <a:r>
                  <a:rPr lang="zh-CN" altLang="zh-CN" sz="2400" b="1" dirty="0"/>
                  <a:t>中，</a:t>
                </a:r>
                <a14:m>
                  <m:oMath xmlns:m="http://schemas.openxmlformats.org/officeDocument/2006/math">
                    <m:sSub>
                      <m:sSubPr>
                        <m:ctrlPr>
                          <a:rPr lang="zh-CN" altLang="zh-CN" sz="2400" b="1" i="1">
                            <a:latin typeface="Cambria Math" panose="02040503050406030204"/>
                          </a:rPr>
                        </m:ctrlPr>
                      </m:sSubPr>
                      <m:e>
                        <m:r>
                          <a:rPr lang="en-US" altLang="zh-CN" sz="2400" b="1">
                            <a:latin typeface="Cambria Math" panose="02040503050406030204"/>
                          </a:rPr>
                          <m:t>𝐿</m:t>
                        </m:r>
                      </m:e>
                      <m:sub>
                        <m:r>
                          <a:rPr lang="en-US" altLang="zh-CN" sz="2400" b="1">
                            <a:latin typeface="Cambria Math" panose="02040503050406030204"/>
                          </a:rPr>
                          <m:t>𝑀</m:t>
                        </m:r>
                      </m:sub>
                    </m:sSub>
                    <m:d>
                      <m:dPr>
                        <m:ctrlPr>
                          <a:rPr lang="zh-CN" altLang="zh-CN" sz="2400" b="1" i="1">
                            <a:latin typeface="Cambria Math" panose="02040503050406030204"/>
                          </a:rPr>
                        </m:ctrlPr>
                      </m:dPr>
                      <m:e>
                        <m:sSub>
                          <m:sSubPr>
                            <m:ctrlPr>
                              <a:rPr lang="zh-CN" altLang="zh-CN" sz="2400" b="1" i="1">
                                <a:latin typeface="Cambria Math" panose="02040503050406030204"/>
                              </a:rPr>
                            </m:ctrlPr>
                          </m:sSubPr>
                          <m:e>
                            <m:r>
                              <a:rPr lang="en-US" altLang="zh-CN" sz="2400" b="1">
                                <a:latin typeface="Cambria Math" panose="02040503050406030204"/>
                              </a:rPr>
                              <m:t>𝑑</m:t>
                            </m:r>
                          </m:e>
                          <m:sub>
                            <m:r>
                              <a:rPr lang="en-US" altLang="zh-CN" sz="2400" b="1">
                                <a:latin typeface="Cambria Math" panose="02040503050406030204"/>
                              </a:rPr>
                              <m:t>0</m:t>
                            </m:r>
                          </m:sub>
                        </m:sSub>
                      </m:e>
                    </m:d>
                  </m:oMath>
                </a14:m>
                <a:r>
                  <a:rPr lang="zh-CN" altLang="zh-CN" sz="2400" b="1" dirty="0"/>
                  <a:t>为近距离（一般取</a:t>
                </a:r>
                <a:r>
                  <a:rPr lang="en-US" altLang="zh-CN" sz="2400" b="1" dirty="0"/>
                  <a:t>1m</a:t>
                </a:r>
                <a:r>
                  <a:rPr lang="zh-CN" altLang="zh-CN" sz="2400" b="1" dirty="0"/>
                  <a:t>）时的参考路径损耗，由实际测试得出；</a:t>
                </a:r>
                <a:r>
                  <a:rPr lang="en-US" altLang="zh-CN" sz="2400" b="1" dirty="0"/>
                  <a:t>n</a:t>
                </a:r>
                <a:r>
                  <a:rPr lang="zh-CN" altLang="zh-CN" sz="2400" b="1" dirty="0"/>
                  <a:t>为路径损耗指数，与周围环境和建筑物类型有关；</a:t>
                </a:r>
                <a14:m>
                  <m:oMath xmlns:m="http://schemas.openxmlformats.org/officeDocument/2006/math">
                    <m:sSub>
                      <m:sSubPr>
                        <m:ctrlPr>
                          <a:rPr lang="zh-CN" altLang="zh-CN" sz="2400" b="1" i="1">
                            <a:latin typeface="Cambria Math" panose="02040503050406030204"/>
                          </a:rPr>
                        </m:ctrlPr>
                      </m:sSubPr>
                      <m:e>
                        <m:r>
                          <a:rPr lang="en-US" altLang="zh-CN" sz="2400" b="1">
                            <a:latin typeface="Cambria Math" panose="02040503050406030204"/>
                          </a:rPr>
                          <m:t>𝑑</m:t>
                        </m:r>
                      </m:e>
                      <m:sub>
                        <m:r>
                          <a:rPr lang="en-US" altLang="zh-CN" sz="2400" b="1">
                            <a:latin typeface="Cambria Math" panose="02040503050406030204"/>
                          </a:rPr>
                          <m:t>0</m:t>
                        </m:r>
                      </m:sub>
                    </m:sSub>
                  </m:oMath>
                </a14:m>
                <a:r>
                  <a:rPr lang="zh-CN" altLang="zh-CN" sz="2400" b="1" dirty="0"/>
                  <a:t>为参考点与发射机之间的距离，单位为</a:t>
                </a:r>
                <a:r>
                  <a:rPr lang="en-US" altLang="zh-CN" sz="2400" b="1" dirty="0"/>
                  <a:t>m</a:t>
                </a:r>
                <a:r>
                  <a:rPr lang="zh-CN" altLang="zh-CN" sz="2400" b="1" dirty="0"/>
                  <a:t>；</a:t>
                </a:r>
                <a14:m>
                  <m:oMath xmlns:m="http://schemas.openxmlformats.org/officeDocument/2006/math">
                    <m:sSub>
                      <m:sSubPr>
                        <m:ctrlPr>
                          <a:rPr lang="zh-CN" altLang="zh-CN" sz="2400" b="1" i="1">
                            <a:latin typeface="Cambria Math" panose="02040503050406030204"/>
                          </a:rPr>
                        </m:ctrlPr>
                      </m:sSubPr>
                      <m:e>
                        <m:r>
                          <a:rPr lang="en-US" altLang="zh-CN" sz="2400" b="1">
                            <a:latin typeface="Cambria Math" panose="02040503050406030204"/>
                          </a:rPr>
                          <m:t>𝑋</m:t>
                        </m:r>
                      </m:e>
                      <m:sub>
                        <m:r>
                          <a:rPr lang="en-US" altLang="zh-CN" sz="2400" b="1">
                            <a:latin typeface="Cambria Math" panose="02040503050406030204"/>
                          </a:rPr>
                          <m:t>𝜎</m:t>
                        </m:r>
                      </m:sub>
                    </m:sSub>
                  </m:oMath>
                </a14:m>
                <a:r>
                  <a:rPr lang="zh-CN" altLang="zh-CN" sz="2400" b="1" dirty="0"/>
                  <a:t>为标准方差为</a:t>
                </a:r>
                <a14:m>
                  <m:oMath xmlns:m="http://schemas.openxmlformats.org/officeDocument/2006/math">
                    <m:r>
                      <a:rPr lang="en-US" altLang="zh-CN" sz="2400" b="1">
                        <a:latin typeface="Cambria Math" panose="02040503050406030204"/>
                      </a:rPr>
                      <m:t>𝜎</m:t>
                    </m:r>
                  </m:oMath>
                </a14:m>
                <a:r>
                  <a:rPr lang="zh-CN" altLang="zh-CN" sz="2400" b="1" dirty="0"/>
                  <a:t>的随机变量，单位为</a:t>
                </a:r>
                <a:r>
                  <a:rPr lang="en-US" altLang="zh-CN" sz="2400" b="1" dirty="0"/>
                  <a:t>dB</a:t>
                </a:r>
                <a:r>
                  <a:rPr lang="zh-CN" altLang="zh-CN" sz="2400" b="1" dirty="0"/>
                  <a:t>，</a:t>
                </a:r>
                <a14:m>
                  <m:oMath xmlns:m="http://schemas.openxmlformats.org/officeDocument/2006/math">
                    <m:r>
                      <a:rPr lang="en-US" altLang="zh-CN" sz="2400" b="1">
                        <a:latin typeface="Cambria Math" panose="02040503050406030204"/>
                      </a:rPr>
                      <m:t>𝜎</m:t>
                    </m:r>
                  </m:oMath>
                </a14:m>
                <a:r>
                  <a:rPr lang="zh-CN" altLang="zh-CN" sz="2400" b="1" dirty="0"/>
                  <a:t>与周围环境和建筑物的类型有关，取值一般在</a:t>
                </a:r>
                <a:r>
                  <a:rPr lang="en-US" altLang="zh-CN" sz="2400" b="1" dirty="0"/>
                  <a:t>3.0~14.1dB</a:t>
                </a:r>
                <a:r>
                  <a:rPr lang="zh-CN" altLang="zh-CN" sz="2400" b="1" dirty="0"/>
                  <a:t>之间变化；</a:t>
                </a:r>
                <a:r>
                  <a:rPr lang="en-US" altLang="zh-CN" sz="2400" b="1" dirty="0"/>
                  <a:t>d</a:t>
                </a:r>
                <a:r>
                  <a:rPr lang="zh-CN" altLang="zh-CN" sz="2400" b="1" dirty="0"/>
                  <a:t>为发射机和移动终端之间的距离，单位为</a:t>
                </a:r>
                <a:r>
                  <a:rPr lang="en-US" altLang="zh-CN" sz="2400" b="1" dirty="0"/>
                  <a:t>m</a:t>
                </a:r>
                <a:r>
                  <a:rPr lang="zh-CN" altLang="zh-CN" sz="2400" b="1" dirty="0"/>
                  <a:t>。</a:t>
                </a:r>
                <a:endParaRPr lang="zh-CN" altLang="zh-CN" sz="2400" b="1" dirty="0"/>
              </a:p>
              <a:p>
                <a:pPr marL="0" indent="0">
                  <a:lnSpc>
                    <a:spcPct val="150000"/>
                  </a:lnSpc>
                  <a:buNone/>
                </a:pPr>
                <a:endParaRPr lang="zh-CN" altLang="zh-CN" sz="2800" b="1"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404664"/>
                <a:ext cx="8712968" cy="4525963"/>
              </a:xfrm>
              <a:blipFill rotWithShape="1">
                <a:blip r:embed="rId1"/>
                <a:stretch>
                  <a:fillRect l="-1" t="-4" r="2" b="-29663"/>
                </a:stretch>
              </a:blipFill>
            </p:spPr>
            <p:txBody>
              <a:bodyPr/>
              <a:lstStyle/>
              <a:p>
                <a:r>
                  <a:rPr lang="zh-CN" altLang="en-US">
                    <a:noFill/>
                  </a:rPr>
                  <a:t> </a:t>
                </a:r>
              </a:p>
            </p:txBody>
          </p:sp>
        </mc:Fallback>
      </mc:AlternateContent>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404664"/>
            <a:ext cx="8712968" cy="4525963"/>
          </a:xfrm>
        </p:spPr>
        <p:txBody>
          <a:bodyPr/>
          <a:lstStyle/>
          <a:p>
            <a:pPr marL="0" indent="0">
              <a:lnSpc>
                <a:spcPct val="150000"/>
              </a:lnSpc>
              <a:buNone/>
            </a:pPr>
            <a:r>
              <a:rPr lang="en-US" altLang="zh-CN" sz="2800" b="1" dirty="0" smtClean="0"/>
              <a:t>2.4.6 </a:t>
            </a:r>
            <a:r>
              <a:rPr lang="zh-CN" altLang="zh-CN" sz="2800" b="1" dirty="0"/>
              <a:t>室内传播</a:t>
            </a:r>
            <a:r>
              <a:rPr lang="zh-CN" altLang="zh-CN" sz="2800" b="1" dirty="0" smtClean="0"/>
              <a:t>模型</a:t>
            </a:r>
            <a:endParaRPr lang="en-US" altLang="zh-CN" sz="2800" b="1" dirty="0" smtClean="0"/>
          </a:p>
          <a:p>
            <a:pPr marL="0" indent="0">
              <a:buNone/>
            </a:pPr>
            <a:r>
              <a:rPr lang="en-US" altLang="zh-CN" sz="2400" b="1" dirty="0" smtClean="0"/>
              <a:t>3</a:t>
            </a:r>
            <a:r>
              <a:rPr lang="zh-CN" altLang="zh-CN" sz="2400" b="1" dirty="0"/>
              <a:t>．衰减因子模型</a:t>
            </a:r>
            <a:endParaRPr lang="zh-CN" altLang="zh-CN" sz="2400" b="1" dirty="0"/>
          </a:p>
          <a:p>
            <a:pPr marL="0" indent="0">
              <a:lnSpc>
                <a:spcPct val="150000"/>
              </a:lnSpc>
              <a:buNone/>
            </a:pPr>
            <a:r>
              <a:rPr lang="en-US" altLang="zh-CN" sz="2400" b="1" dirty="0" smtClean="0"/>
              <a:t>      </a:t>
            </a:r>
            <a:r>
              <a:rPr lang="zh-CN" altLang="zh-CN" sz="2400" b="1" dirty="0" smtClean="0"/>
              <a:t>室内</a:t>
            </a:r>
            <a:r>
              <a:rPr lang="zh-CN" altLang="zh-CN" sz="2400" b="1" dirty="0"/>
              <a:t>路径损耗模型必须准确捕捉信号穿越楼层隔断的衰减，以及楼层内的衰减。对大量不同特点的建筑物以及不同信号频率的测量表明，穿越第一个楼层地板信号衰减是最大的；而穿越随后的楼层地板时的信号衰减相对较小。</a:t>
            </a:r>
            <a:endParaRPr lang="zh-CN" altLang="zh-CN" sz="24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页脚占位符 3"/>
          <p:cNvSpPr>
            <a:spLocks noGrp="1"/>
          </p:cNvSpPr>
          <p:nvPr>
            <p:ph type="ftr" sz="quarter" idx="11"/>
          </p:nvPr>
        </p:nvSpPr>
        <p:spPr>
          <a:xfrm>
            <a:off x="457200" y="6356350"/>
            <a:ext cx="2133600" cy="365125"/>
          </a:xfrm>
        </p:spPr>
        <p:txBody>
          <a:bodyPr/>
          <a:lstStyle/>
          <a:p>
            <a:pPr algn="l" defTabSz="697230">
              <a:defRPr/>
            </a:pPr>
            <a:r>
              <a:rPr lang="en-US" altLang="zh-CN"/>
              <a:t>2-</a:t>
            </a:r>
            <a:fld id="{5891D03E-54D0-4725-84ED-134D0B5E202C}" type="slidenum">
              <a:rPr lang="en-US" altLang="zh-CN" smtClean="0"/>
            </a:fld>
            <a:endParaRPr lang="en-US" altLang="zh-CN"/>
          </a:p>
        </p:txBody>
      </p:sp>
      <p:sp>
        <p:nvSpPr>
          <p:cNvPr id="17412" name="Rectangle 3"/>
          <p:cNvSpPr>
            <a:spLocks noGrp="1" noChangeArrowheads="1"/>
          </p:cNvSpPr>
          <p:nvPr>
            <p:ph type="body" idx="1"/>
          </p:nvPr>
        </p:nvSpPr>
        <p:spPr>
          <a:xfrm>
            <a:off x="251520" y="556964"/>
            <a:ext cx="8229600" cy="5086599"/>
          </a:xfrm>
        </p:spPr>
        <p:txBody>
          <a:bodyPr rtlCol="0">
            <a:normAutofit fontScale="92500" lnSpcReduction="10000"/>
          </a:bodyPr>
          <a:lstStyle/>
          <a:p>
            <a:pPr marL="0" indent="376555" fontAlgn="auto">
              <a:lnSpc>
                <a:spcPct val="110000"/>
              </a:lnSpc>
              <a:spcAft>
                <a:spcPts val="0"/>
              </a:spcAft>
              <a:buFont typeface="Arial" panose="020B0604020202020204" pitchFamily="34" charset="0"/>
              <a:buNone/>
              <a:defRPr/>
            </a:pPr>
            <a:r>
              <a:rPr lang="en-US" altLang="zh-CN" sz="3000" b="1" dirty="0">
                <a:latin typeface="Times New Roman" panose="02020603050405020304" pitchFamily="18" charset="0"/>
              </a:rPr>
              <a:t>2</a:t>
            </a:r>
            <a:r>
              <a:rPr lang="zh-CN" altLang="en-US" sz="3000" b="1" dirty="0">
                <a:latin typeface="Times New Roman" panose="02020603050405020304" pitchFamily="18" charset="0"/>
              </a:rPr>
              <a:t>、接收功率计算公式</a:t>
            </a:r>
            <a:endParaRPr lang="en-US" altLang="zh-CN" sz="3000" b="1" dirty="0">
              <a:latin typeface="Times New Roman" panose="02020603050405020304" pitchFamily="18" charset="0"/>
            </a:endParaRPr>
          </a:p>
          <a:p>
            <a:pPr marL="0" indent="376555" fontAlgn="auto">
              <a:lnSpc>
                <a:spcPct val="110000"/>
              </a:lnSpc>
              <a:spcAft>
                <a:spcPts val="0"/>
              </a:spcAft>
              <a:buFont typeface="Arial" panose="020B0604020202020204" pitchFamily="34" charset="0"/>
              <a:buNone/>
              <a:defRPr/>
            </a:pPr>
            <a:r>
              <a:rPr lang="zh-CN" altLang="en-US" sz="2800" b="1" dirty="0">
                <a:latin typeface="Times New Roman" panose="02020603050405020304" pitchFamily="18" charset="0"/>
              </a:rPr>
              <a:t>距发射机</a:t>
            </a:r>
            <a:r>
              <a:rPr lang="en-US" altLang="zh-CN" sz="2800" b="1" i="1" dirty="0">
                <a:latin typeface="Times New Roman" panose="02020603050405020304" pitchFamily="18" charset="0"/>
              </a:rPr>
              <a:t>d </a:t>
            </a:r>
            <a:r>
              <a:rPr lang="zh-CN" altLang="en-US" sz="2800" b="1" dirty="0">
                <a:latin typeface="Times New Roman" panose="02020603050405020304" pitchFamily="18" charset="0"/>
              </a:rPr>
              <a:t>处天线</a:t>
            </a:r>
            <a:r>
              <a:rPr lang="zh-CN" altLang="en-US" sz="2800" b="1" dirty="0">
                <a:latin typeface="方正大黑简体" pitchFamily="2" charset="-122"/>
              </a:rPr>
              <a:t>的接收功率：</a:t>
            </a:r>
            <a:endParaRPr lang="zh-CN" altLang="zh-CN" sz="2800" b="1" dirty="0">
              <a:latin typeface="方正大黑简体" pitchFamily="2" charset="-122"/>
            </a:endParaRPr>
          </a:p>
          <a:p>
            <a:pPr marL="0" indent="376555" fontAlgn="auto">
              <a:lnSpc>
                <a:spcPct val="110000"/>
              </a:lnSpc>
              <a:spcAft>
                <a:spcPts val="0"/>
              </a:spcAft>
              <a:defRPr/>
            </a:pPr>
            <a:endParaRPr lang="zh-CN" altLang="zh-CN" dirty="0">
              <a:solidFill>
                <a:srgbClr val="0000FF"/>
              </a:solidFill>
            </a:endParaRPr>
          </a:p>
          <a:p>
            <a:pPr marL="567055" lvl="1" indent="386080" fontAlgn="auto">
              <a:lnSpc>
                <a:spcPct val="110000"/>
              </a:lnSpc>
              <a:spcAft>
                <a:spcPts val="0"/>
              </a:spcAft>
              <a:defRPr/>
            </a:pPr>
            <a:endParaRPr lang="zh-CN" altLang="zh-CN" b="1" dirty="0">
              <a:solidFill>
                <a:srgbClr val="0000FF"/>
              </a:solidFill>
            </a:endParaRPr>
          </a:p>
          <a:p>
            <a:pPr marL="567055" lvl="1" indent="386080" fontAlgn="auto">
              <a:lnSpc>
                <a:spcPct val="110000"/>
              </a:lnSpc>
              <a:spcAft>
                <a:spcPts val="0"/>
              </a:spcAft>
              <a:defRPr/>
            </a:pPr>
            <a:endParaRPr lang="zh-CN" altLang="en-US" b="1" dirty="0">
              <a:solidFill>
                <a:srgbClr val="0000FF"/>
              </a:solidFill>
              <a:latin typeface="方正大黑简体" pitchFamily="2" charset="-122"/>
            </a:endParaRPr>
          </a:p>
          <a:p>
            <a:pPr marL="567055" lvl="1" indent="386080" fontAlgn="auto">
              <a:lnSpc>
                <a:spcPct val="110000"/>
              </a:lnSpc>
              <a:spcAft>
                <a:spcPts val="0"/>
              </a:spcAft>
              <a:defRPr/>
            </a:pPr>
            <a:r>
              <a:rPr lang="en-US" altLang="zh-CN" b="1" dirty="0">
                <a:latin typeface="方正大黑简体" pitchFamily="2" charset="-122"/>
              </a:rPr>
              <a:t>P</a:t>
            </a:r>
            <a:r>
              <a:rPr lang="en-US" altLang="zh-CN" b="1" baseline="-25000" dirty="0">
                <a:latin typeface="方正大黑简体" pitchFamily="2" charset="-122"/>
              </a:rPr>
              <a:t>T</a:t>
            </a:r>
            <a:r>
              <a:rPr lang="en-US" altLang="zh-CN" b="1" dirty="0">
                <a:latin typeface="方正大黑简体" pitchFamily="2" charset="-122"/>
              </a:rPr>
              <a:t> = </a:t>
            </a:r>
            <a:r>
              <a:rPr lang="zh-CN" altLang="en-US" b="1" dirty="0">
                <a:latin typeface="方正大黑简体" pitchFamily="2" charset="-122"/>
              </a:rPr>
              <a:t>发射功率</a:t>
            </a:r>
            <a:r>
              <a:rPr lang="zh-CN" altLang="zh-CN" b="1" dirty="0">
                <a:latin typeface="方正大黑简体" pitchFamily="2" charset="-122"/>
              </a:rPr>
              <a:t> (</a:t>
            </a:r>
            <a:r>
              <a:rPr lang="en-US" altLang="zh-CN" b="1" dirty="0">
                <a:latin typeface="方正大黑简体" pitchFamily="2" charset="-122"/>
              </a:rPr>
              <a:t>W)</a:t>
            </a:r>
            <a:endParaRPr lang="en-US" altLang="zh-CN" b="1" dirty="0">
              <a:latin typeface="方正大黑简体" pitchFamily="2" charset="-122"/>
            </a:endParaRPr>
          </a:p>
          <a:p>
            <a:pPr marL="567055" lvl="1" indent="386080" fontAlgn="auto">
              <a:lnSpc>
                <a:spcPct val="110000"/>
              </a:lnSpc>
              <a:spcAft>
                <a:spcPts val="0"/>
              </a:spcAft>
              <a:defRPr/>
            </a:pPr>
            <a:r>
              <a:rPr lang="en-US" altLang="zh-CN" b="1" dirty="0">
                <a:latin typeface="方正大黑简体" pitchFamily="2" charset="-122"/>
              </a:rPr>
              <a:t>GT = </a:t>
            </a:r>
            <a:r>
              <a:rPr lang="zh-CN" altLang="en-US" b="1" dirty="0">
                <a:latin typeface="方正大黑简体" pitchFamily="2" charset="-122"/>
              </a:rPr>
              <a:t>发射天线增益</a:t>
            </a:r>
            <a:endParaRPr lang="zh-CN" altLang="zh-CN" b="1" dirty="0">
              <a:latin typeface="方正大黑简体" pitchFamily="2" charset="-122"/>
            </a:endParaRPr>
          </a:p>
          <a:p>
            <a:pPr marL="567055" lvl="1" indent="386080" fontAlgn="auto">
              <a:lnSpc>
                <a:spcPct val="110000"/>
              </a:lnSpc>
              <a:spcAft>
                <a:spcPts val="0"/>
              </a:spcAft>
              <a:defRPr/>
            </a:pPr>
            <a:r>
              <a:rPr lang="en-US" altLang="zh-CN" b="1" dirty="0">
                <a:latin typeface="方正大黑简体" pitchFamily="2" charset="-122"/>
              </a:rPr>
              <a:t>GR = </a:t>
            </a:r>
            <a:r>
              <a:rPr lang="zh-CN" altLang="en-US" b="1" dirty="0">
                <a:latin typeface="方正大黑简体" pitchFamily="2" charset="-122"/>
              </a:rPr>
              <a:t>接收天线增益</a:t>
            </a:r>
            <a:endParaRPr lang="zh-CN" altLang="zh-CN" b="1" dirty="0">
              <a:latin typeface="方正大黑简体" pitchFamily="2" charset="-122"/>
            </a:endParaRPr>
          </a:p>
          <a:p>
            <a:pPr marL="567055" lvl="1" indent="386080" fontAlgn="auto">
              <a:lnSpc>
                <a:spcPct val="110000"/>
              </a:lnSpc>
              <a:spcAft>
                <a:spcPts val="0"/>
              </a:spcAft>
              <a:defRPr/>
            </a:pPr>
            <a:r>
              <a:rPr lang="zh-CN" altLang="zh-CN" b="1" dirty="0">
                <a:latin typeface="方正大黑简体" pitchFamily="2" charset="-122"/>
                <a:sym typeface="Symbol" panose="05050102010706020507" pitchFamily="18" charset="2"/>
              </a:rPr>
              <a:t></a:t>
            </a:r>
            <a:r>
              <a:rPr lang="zh-CN" altLang="zh-CN" b="1" dirty="0">
                <a:latin typeface="方正大黑简体" pitchFamily="2" charset="-122"/>
              </a:rPr>
              <a:t> = </a:t>
            </a:r>
            <a:r>
              <a:rPr lang="en-US" altLang="zh-CN" b="1" dirty="0">
                <a:latin typeface="方正大黑简体" pitchFamily="2" charset="-122"/>
              </a:rPr>
              <a:t>c/f </a:t>
            </a:r>
            <a:r>
              <a:rPr lang="zh-CN" altLang="en-US" b="1" dirty="0">
                <a:latin typeface="方正大黑简体" pitchFamily="2" charset="-122"/>
              </a:rPr>
              <a:t>波长</a:t>
            </a:r>
            <a:r>
              <a:rPr lang="en-US" altLang="zh-CN" b="1" dirty="0">
                <a:latin typeface="方正大黑简体" pitchFamily="2" charset="-122"/>
              </a:rPr>
              <a:t>(m)</a:t>
            </a:r>
            <a:r>
              <a:rPr lang="zh-CN" altLang="en-US" b="1" dirty="0">
                <a:latin typeface="方正大黑简体" pitchFamily="2" charset="-122"/>
              </a:rPr>
              <a:t>，</a:t>
            </a:r>
            <a:r>
              <a:rPr lang="en-US" altLang="zh-CN" b="1" dirty="0">
                <a:latin typeface="方正大黑简体" pitchFamily="2" charset="-122"/>
              </a:rPr>
              <a:t>c = </a:t>
            </a:r>
            <a:r>
              <a:rPr lang="zh-CN" altLang="en-US" b="1" dirty="0">
                <a:latin typeface="方正大黑简体" pitchFamily="2" charset="-122"/>
              </a:rPr>
              <a:t>光速 </a:t>
            </a:r>
            <a:r>
              <a:rPr lang="zh-CN" altLang="zh-CN" b="1" dirty="0">
                <a:latin typeface="方正大黑简体" pitchFamily="2" charset="-122"/>
              </a:rPr>
              <a:t>(3×108 </a:t>
            </a:r>
            <a:r>
              <a:rPr lang="en-US" altLang="zh-CN" b="1" dirty="0">
                <a:latin typeface="方正大黑简体" pitchFamily="2" charset="-122"/>
              </a:rPr>
              <a:t>m/s)</a:t>
            </a:r>
            <a:endParaRPr lang="en-US" altLang="zh-CN" b="1" dirty="0">
              <a:latin typeface="方正大黑简体" pitchFamily="2" charset="-122"/>
            </a:endParaRPr>
          </a:p>
          <a:p>
            <a:pPr marL="567055" lvl="1" indent="386080" fontAlgn="auto">
              <a:lnSpc>
                <a:spcPct val="110000"/>
              </a:lnSpc>
              <a:spcAft>
                <a:spcPts val="0"/>
              </a:spcAft>
              <a:defRPr/>
            </a:pPr>
            <a:r>
              <a:rPr lang="en-US" altLang="zh-CN" b="1" dirty="0">
                <a:latin typeface="方正大黑简体" pitchFamily="2" charset="-122"/>
              </a:rPr>
              <a:t>d = </a:t>
            </a:r>
            <a:r>
              <a:rPr lang="zh-CN" altLang="en-US" b="1" dirty="0">
                <a:latin typeface="方正大黑简体" pitchFamily="2" charset="-122"/>
              </a:rPr>
              <a:t>发射机和接收机之间的距离</a:t>
            </a:r>
            <a:r>
              <a:rPr lang="zh-CN" altLang="zh-CN" b="1" dirty="0">
                <a:latin typeface="方正大黑简体" pitchFamily="2" charset="-122"/>
              </a:rPr>
              <a:t>(</a:t>
            </a:r>
            <a:r>
              <a:rPr lang="en-US" altLang="zh-CN" b="1" dirty="0">
                <a:latin typeface="方正大黑简体" pitchFamily="2" charset="-122"/>
              </a:rPr>
              <a:t>m) </a:t>
            </a:r>
            <a:endParaRPr lang="en-US" altLang="zh-CN" b="1" dirty="0">
              <a:latin typeface="方正大黑简体" pitchFamily="2" charset="-122"/>
            </a:endParaRPr>
          </a:p>
        </p:txBody>
      </p:sp>
      <p:graphicFrame>
        <p:nvGraphicFramePr>
          <p:cNvPr id="17413" name="Object 21"/>
          <p:cNvGraphicFramePr>
            <a:graphicFrameLocks noChangeAspect="1"/>
          </p:cNvGraphicFramePr>
          <p:nvPr/>
        </p:nvGraphicFramePr>
        <p:xfrm>
          <a:off x="1576388" y="1772816"/>
          <a:ext cx="3071812" cy="928687"/>
        </p:xfrm>
        <a:graphic>
          <a:graphicData uri="http://schemas.openxmlformats.org/presentationml/2006/ole">
            <mc:AlternateContent xmlns:mc="http://schemas.openxmlformats.org/markup-compatibility/2006">
              <mc:Choice xmlns:v="urn:schemas-microsoft-com:vml" Requires="v">
                <p:oleObj spid="_x0000_s94238" name="Equation" r:id="rId1" imgW="33528000" imgH="10058400" progId="Equation.DSMT4">
                  <p:embed/>
                </p:oleObj>
              </mc:Choice>
              <mc:Fallback>
                <p:oleObj name="Equation" r:id="rId1" imgW="33528000" imgH="10058400" progId="Equation.DSMT4">
                  <p:embed/>
                  <p:pic>
                    <p:nvPicPr>
                      <p:cNvPr id="0" name="图片 942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388" y="1772816"/>
                        <a:ext cx="3071812" cy="928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54" name="Group 21"/>
          <p:cNvGrpSpPr/>
          <p:nvPr/>
        </p:nvGrpSpPr>
        <p:grpSpPr bwMode="auto">
          <a:xfrm>
            <a:off x="6313871" y="270525"/>
            <a:ext cx="2266969" cy="2232248"/>
            <a:chOff x="3969" y="981"/>
            <a:chExt cx="1563" cy="1496"/>
          </a:xfrm>
        </p:grpSpPr>
        <p:grpSp>
          <p:nvGrpSpPr>
            <p:cNvPr id="2057" name="Group 22"/>
            <p:cNvGrpSpPr/>
            <p:nvPr/>
          </p:nvGrpSpPr>
          <p:grpSpPr bwMode="auto">
            <a:xfrm>
              <a:off x="3969" y="981"/>
              <a:ext cx="1543" cy="1496"/>
              <a:chOff x="460" y="940"/>
              <a:chExt cx="904" cy="904"/>
            </a:xfrm>
          </p:grpSpPr>
          <p:grpSp>
            <p:nvGrpSpPr>
              <p:cNvPr id="2060" name="Group 23"/>
              <p:cNvGrpSpPr/>
              <p:nvPr/>
            </p:nvGrpSpPr>
            <p:grpSpPr bwMode="auto">
              <a:xfrm>
                <a:off x="460" y="940"/>
                <a:ext cx="904" cy="904"/>
                <a:chOff x="460" y="940"/>
                <a:chExt cx="904" cy="904"/>
              </a:xfrm>
            </p:grpSpPr>
            <p:grpSp>
              <p:nvGrpSpPr>
                <p:cNvPr id="2062" name="Group 24"/>
                <p:cNvGrpSpPr/>
                <p:nvPr/>
              </p:nvGrpSpPr>
              <p:grpSpPr bwMode="auto">
                <a:xfrm>
                  <a:off x="460" y="940"/>
                  <a:ext cx="904" cy="904"/>
                  <a:chOff x="460" y="940"/>
                  <a:chExt cx="904" cy="904"/>
                </a:xfrm>
              </p:grpSpPr>
              <p:sp>
                <p:nvSpPr>
                  <p:cNvPr id="2065" name="Line 25"/>
                  <p:cNvSpPr>
                    <a:spLocks noChangeShapeType="1"/>
                  </p:cNvSpPr>
                  <p:nvPr/>
                </p:nvSpPr>
                <p:spPr bwMode="auto">
                  <a:xfrm flipH="1">
                    <a:off x="932" y="1060"/>
                    <a:ext cx="128" cy="304"/>
                  </a:xfrm>
                  <a:prstGeom prst="line">
                    <a:avLst/>
                  </a:prstGeom>
                  <a:noFill/>
                  <a:ln w="12700">
                    <a:solidFill>
                      <a:srgbClr val="FFFF00"/>
                    </a:solidFill>
                    <a:round/>
                  </a:ln>
                </p:spPr>
                <p:txBody>
                  <a:bodyPr wrap="none" anchor="ctr"/>
                  <a:lstStyle/>
                  <a:p>
                    <a:endParaRPr lang="zh-CN" altLang="en-US"/>
                  </a:p>
                </p:txBody>
              </p:sp>
              <p:sp>
                <p:nvSpPr>
                  <p:cNvPr id="2066" name="Oval 26"/>
                  <p:cNvSpPr>
                    <a:spLocks noChangeArrowheads="1"/>
                  </p:cNvSpPr>
                  <p:nvPr/>
                </p:nvSpPr>
                <p:spPr bwMode="auto">
                  <a:xfrm>
                    <a:off x="908" y="1352"/>
                    <a:ext cx="37" cy="38"/>
                  </a:xfrm>
                  <a:prstGeom prst="ellipse">
                    <a:avLst/>
                  </a:prstGeom>
                  <a:solidFill>
                    <a:srgbClr val="000000"/>
                  </a:solidFill>
                  <a:ln w="12700">
                    <a:solidFill>
                      <a:srgbClr val="FFFF00"/>
                    </a:solidFill>
                    <a:round/>
                  </a:ln>
                </p:spPr>
                <p:txBody>
                  <a:bodyPr wrap="none" anchor="ctr"/>
                  <a:lstStyle/>
                  <a:p>
                    <a:endParaRPr lang="zh-CN" altLang="en-US">
                      <a:latin typeface="Calibri" panose="020F0502020204030204" charset="0"/>
                      <a:ea typeface="方正大黑简体" pitchFamily="2" charset="-122"/>
                    </a:endParaRPr>
                  </a:p>
                </p:txBody>
              </p:sp>
              <p:sp>
                <p:nvSpPr>
                  <p:cNvPr id="2067" name="Oval 27"/>
                  <p:cNvSpPr>
                    <a:spLocks noChangeArrowheads="1"/>
                  </p:cNvSpPr>
                  <p:nvPr/>
                </p:nvSpPr>
                <p:spPr bwMode="auto">
                  <a:xfrm>
                    <a:off x="460" y="940"/>
                    <a:ext cx="904" cy="904"/>
                  </a:xfrm>
                  <a:prstGeom prst="ellipse">
                    <a:avLst/>
                  </a:prstGeom>
                  <a:solidFill>
                    <a:srgbClr val="00B050"/>
                  </a:solidFill>
                  <a:ln w="12700">
                    <a:solidFill>
                      <a:srgbClr val="FFFF00"/>
                    </a:solidFill>
                    <a:round/>
                  </a:ln>
                </p:spPr>
                <p:txBody>
                  <a:bodyPr wrap="none" anchor="ctr"/>
                  <a:lstStyle/>
                  <a:p>
                    <a:endParaRPr lang="zh-CN" altLang="en-US">
                      <a:latin typeface="Calibri" panose="020F0502020204030204" charset="0"/>
                      <a:ea typeface="方正大黑简体" pitchFamily="2" charset="-122"/>
                    </a:endParaRPr>
                  </a:p>
                </p:txBody>
              </p:sp>
              <p:sp>
                <p:nvSpPr>
                  <p:cNvPr id="2068" name="Oval 28"/>
                  <p:cNvSpPr>
                    <a:spLocks noChangeArrowheads="1"/>
                  </p:cNvSpPr>
                  <p:nvPr/>
                </p:nvSpPr>
                <p:spPr bwMode="auto">
                  <a:xfrm>
                    <a:off x="460" y="1276"/>
                    <a:ext cx="904" cy="232"/>
                  </a:xfrm>
                  <a:prstGeom prst="ellipse">
                    <a:avLst/>
                  </a:prstGeom>
                  <a:noFill/>
                  <a:ln w="12700">
                    <a:solidFill>
                      <a:schemeClr val="tx1"/>
                    </a:solidFill>
                    <a:round/>
                  </a:ln>
                </p:spPr>
                <p:txBody>
                  <a:bodyPr wrap="none" anchor="ctr"/>
                  <a:lstStyle/>
                  <a:p>
                    <a:endParaRPr lang="zh-CN" altLang="en-US">
                      <a:latin typeface="Calibri" panose="020F0502020204030204" charset="0"/>
                      <a:ea typeface="方正大黑简体" pitchFamily="2" charset="-122"/>
                    </a:endParaRPr>
                  </a:p>
                </p:txBody>
              </p:sp>
              <p:sp>
                <p:nvSpPr>
                  <p:cNvPr id="2069" name="Freeform 29"/>
                  <p:cNvSpPr/>
                  <p:nvPr/>
                </p:nvSpPr>
                <p:spPr bwMode="auto">
                  <a:xfrm>
                    <a:off x="1008" y="1056"/>
                    <a:ext cx="97" cy="97"/>
                  </a:xfrm>
                  <a:custGeom>
                    <a:avLst/>
                    <a:gdLst>
                      <a:gd name="T0" fmla="*/ 48 w 97"/>
                      <a:gd name="T1" fmla="*/ 0 h 97"/>
                      <a:gd name="T2" fmla="*/ 96 w 97"/>
                      <a:gd name="T3" fmla="*/ 48 h 97"/>
                      <a:gd name="T4" fmla="*/ 48 w 97"/>
                      <a:gd name="T5" fmla="*/ 96 h 97"/>
                      <a:gd name="T6" fmla="*/ 0 w 97"/>
                      <a:gd name="T7" fmla="*/ 48 h 97"/>
                      <a:gd name="T8" fmla="*/ 48 w 97"/>
                      <a:gd name="T9" fmla="*/ 0 h 97"/>
                      <a:gd name="T10" fmla="*/ 0 60000 65536"/>
                      <a:gd name="T11" fmla="*/ 0 60000 65536"/>
                      <a:gd name="T12" fmla="*/ 0 60000 65536"/>
                      <a:gd name="T13" fmla="*/ 0 60000 65536"/>
                      <a:gd name="T14" fmla="*/ 0 60000 65536"/>
                      <a:gd name="T15" fmla="*/ 0 w 97"/>
                      <a:gd name="T16" fmla="*/ 0 h 97"/>
                      <a:gd name="T17" fmla="*/ 97 w 97"/>
                      <a:gd name="T18" fmla="*/ 97 h 97"/>
                    </a:gdLst>
                    <a:ahLst/>
                    <a:cxnLst>
                      <a:cxn ang="T10">
                        <a:pos x="T0" y="T1"/>
                      </a:cxn>
                      <a:cxn ang="T11">
                        <a:pos x="T2" y="T3"/>
                      </a:cxn>
                      <a:cxn ang="T12">
                        <a:pos x="T4" y="T5"/>
                      </a:cxn>
                      <a:cxn ang="T13">
                        <a:pos x="T6" y="T7"/>
                      </a:cxn>
                      <a:cxn ang="T14">
                        <a:pos x="T8" y="T9"/>
                      </a:cxn>
                    </a:cxnLst>
                    <a:rect l="T15" t="T16" r="T17" b="T18"/>
                    <a:pathLst>
                      <a:path w="97" h="97">
                        <a:moveTo>
                          <a:pt x="48" y="0"/>
                        </a:moveTo>
                        <a:lnTo>
                          <a:pt x="96" y="48"/>
                        </a:lnTo>
                        <a:lnTo>
                          <a:pt x="48" y="96"/>
                        </a:lnTo>
                        <a:lnTo>
                          <a:pt x="0" y="48"/>
                        </a:lnTo>
                        <a:lnTo>
                          <a:pt x="48" y="0"/>
                        </a:lnTo>
                      </a:path>
                    </a:pathLst>
                  </a:custGeom>
                  <a:solidFill>
                    <a:schemeClr val="hlink"/>
                  </a:solidFill>
                  <a:ln w="12700" cap="rnd">
                    <a:solidFill>
                      <a:srgbClr val="FFFF00"/>
                    </a:solidFill>
                    <a:round/>
                    <a:headEnd type="triangle" w="med" len="med"/>
                    <a:tailEnd type="triangle" w="med" len="med"/>
                  </a:ln>
                </p:spPr>
                <p:txBody>
                  <a:bodyPr/>
                  <a:lstStyle/>
                  <a:p>
                    <a:endParaRPr lang="zh-CN" altLang="en-US">
                      <a:latin typeface="Calibri" panose="020F0502020204030204" charset="0"/>
                      <a:ea typeface="方正大黑简体" pitchFamily="2" charset="-122"/>
                    </a:endParaRPr>
                  </a:p>
                </p:txBody>
              </p:sp>
              <p:sp>
                <p:nvSpPr>
                  <p:cNvPr id="2070" name="Line 30"/>
                  <p:cNvSpPr>
                    <a:spLocks noChangeShapeType="1"/>
                  </p:cNvSpPr>
                  <p:nvPr/>
                </p:nvSpPr>
                <p:spPr bwMode="auto">
                  <a:xfrm flipH="1">
                    <a:off x="923" y="1108"/>
                    <a:ext cx="89" cy="261"/>
                  </a:xfrm>
                  <a:prstGeom prst="line">
                    <a:avLst/>
                  </a:prstGeom>
                  <a:noFill/>
                  <a:ln w="12700">
                    <a:solidFill>
                      <a:schemeClr val="tx1"/>
                    </a:solidFill>
                    <a:round/>
                  </a:ln>
                </p:spPr>
                <p:txBody>
                  <a:bodyPr wrap="none" anchor="ctr"/>
                  <a:lstStyle/>
                  <a:p>
                    <a:endParaRPr lang="zh-CN" altLang="en-US"/>
                  </a:p>
                </p:txBody>
              </p:sp>
              <p:sp>
                <p:nvSpPr>
                  <p:cNvPr id="2071" name="Line 31"/>
                  <p:cNvSpPr>
                    <a:spLocks noChangeShapeType="1"/>
                  </p:cNvSpPr>
                  <p:nvPr/>
                </p:nvSpPr>
                <p:spPr bwMode="auto">
                  <a:xfrm flipV="1">
                    <a:off x="940" y="1148"/>
                    <a:ext cx="112" cy="224"/>
                  </a:xfrm>
                  <a:prstGeom prst="line">
                    <a:avLst/>
                  </a:prstGeom>
                  <a:noFill/>
                  <a:ln w="12700">
                    <a:solidFill>
                      <a:srgbClr val="FFFF00"/>
                    </a:solidFill>
                    <a:round/>
                  </a:ln>
                </p:spPr>
                <p:txBody>
                  <a:bodyPr wrap="none" anchor="ctr"/>
                  <a:lstStyle/>
                  <a:p>
                    <a:endParaRPr lang="zh-CN" altLang="en-US"/>
                  </a:p>
                </p:txBody>
              </p:sp>
              <p:sp>
                <p:nvSpPr>
                  <p:cNvPr id="2072" name="Line 32"/>
                  <p:cNvSpPr>
                    <a:spLocks noChangeShapeType="1"/>
                  </p:cNvSpPr>
                  <p:nvPr/>
                </p:nvSpPr>
                <p:spPr bwMode="auto">
                  <a:xfrm flipV="1">
                    <a:off x="940" y="1100"/>
                    <a:ext cx="160" cy="272"/>
                  </a:xfrm>
                  <a:prstGeom prst="line">
                    <a:avLst/>
                  </a:prstGeom>
                  <a:noFill/>
                  <a:ln w="12700">
                    <a:solidFill>
                      <a:schemeClr val="tx1"/>
                    </a:solidFill>
                    <a:round/>
                  </a:ln>
                </p:spPr>
                <p:txBody>
                  <a:bodyPr wrap="none" anchor="ctr"/>
                  <a:lstStyle/>
                  <a:p>
                    <a:endParaRPr lang="zh-CN" altLang="en-US"/>
                  </a:p>
                </p:txBody>
              </p:sp>
            </p:grpSp>
            <p:sp>
              <p:nvSpPr>
                <p:cNvPr id="2063" name="Rectangle 33"/>
                <p:cNvSpPr>
                  <a:spLocks noChangeArrowheads="1"/>
                </p:cNvSpPr>
                <p:nvPr/>
              </p:nvSpPr>
              <p:spPr bwMode="auto">
                <a:xfrm>
                  <a:off x="639" y="1151"/>
                  <a:ext cx="240" cy="94"/>
                </a:xfrm>
                <a:prstGeom prst="rect">
                  <a:avLst/>
                </a:prstGeom>
                <a:noFill/>
                <a:ln w="12700">
                  <a:noFill/>
                  <a:miter lim="800000"/>
                </a:ln>
              </p:spPr>
              <p:txBody>
                <a:bodyPr lIns="60322" tIns="30160" rIns="60322" bIns="30160">
                  <a:spAutoFit/>
                </a:bodyPr>
                <a:lstStyle/>
                <a:p>
                  <a:pPr algn="ctr" defTabSz="603250" eaLnBrk="0" hangingPunct="0">
                    <a:buFont typeface="Monotype Sorts"/>
                    <a:buNone/>
                  </a:pPr>
                  <a:r>
                    <a:rPr lang="en-US" altLang="zh-CN" b="1">
                      <a:latin typeface="Calibri" panose="020F0502020204030204" charset="0"/>
                      <a:ea typeface="方正大黑简体" pitchFamily="2" charset="-122"/>
                    </a:rPr>
                    <a:t>d</a:t>
                  </a:r>
                  <a:endParaRPr lang="en-US" altLang="zh-CN" b="1">
                    <a:latin typeface="Calibri" panose="020F0502020204030204" charset="0"/>
                    <a:ea typeface="方正大黑简体" pitchFamily="2" charset="-122"/>
                  </a:endParaRPr>
                </a:p>
              </p:txBody>
            </p:sp>
            <p:sp>
              <p:nvSpPr>
                <p:cNvPr id="2064" name="Line 34"/>
                <p:cNvSpPr>
                  <a:spLocks noChangeShapeType="1"/>
                </p:cNvSpPr>
                <p:nvPr/>
              </p:nvSpPr>
              <p:spPr bwMode="auto">
                <a:xfrm flipH="1" flipV="1">
                  <a:off x="572" y="1100"/>
                  <a:ext cx="344" cy="296"/>
                </a:xfrm>
                <a:prstGeom prst="line">
                  <a:avLst/>
                </a:prstGeom>
                <a:noFill/>
                <a:ln w="12700">
                  <a:solidFill>
                    <a:schemeClr val="tx1"/>
                  </a:solidFill>
                  <a:round/>
                  <a:tailEnd type="triangle" w="med" len="med"/>
                </a:ln>
              </p:spPr>
              <p:txBody>
                <a:bodyPr wrap="none" anchor="ctr"/>
                <a:lstStyle/>
                <a:p>
                  <a:endParaRPr lang="zh-CN" altLang="en-US"/>
                </a:p>
              </p:txBody>
            </p:sp>
          </p:grpSp>
          <p:sp>
            <p:nvSpPr>
              <p:cNvPr id="2061" name="Freeform 35"/>
              <p:cNvSpPr/>
              <p:nvPr/>
            </p:nvSpPr>
            <p:spPr bwMode="auto">
              <a:xfrm>
                <a:off x="912" y="1104"/>
                <a:ext cx="193" cy="289"/>
              </a:xfrm>
              <a:custGeom>
                <a:avLst/>
                <a:gdLst>
                  <a:gd name="T0" fmla="*/ 0 w 193"/>
                  <a:gd name="T1" fmla="*/ 288 h 289"/>
                  <a:gd name="T2" fmla="*/ 192 w 193"/>
                  <a:gd name="T3" fmla="*/ 288 h 289"/>
                  <a:gd name="T4" fmla="*/ 192 w 193"/>
                  <a:gd name="T5" fmla="*/ 0 h 289"/>
                  <a:gd name="T6" fmla="*/ 0 60000 65536"/>
                  <a:gd name="T7" fmla="*/ 0 60000 65536"/>
                  <a:gd name="T8" fmla="*/ 0 60000 65536"/>
                  <a:gd name="T9" fmla="*/ 0 w 193"/>
                  <a:gd name="T10" fmla="*/ 0 h 289"/>
                  <a:gd name="T11" fmla="*/ 193 w 193"/>
                  <a:gd name="T12" fmla="*/ 289 h 289"/>
                </a:gdLst>
                <a:ahLst/>
                <a:cxnLst>
                  <a:cxn ang="T6">
                    <a:pos x="T0" y="T1"/>
                  </a:cxn>
                  <a:cxn ang="T7">
                    <a:pos x="T2" y="T3"/>
                  </a:cxn>
                  <a:cxn ang="T8">
                    <a:pos x="T4" y="T5"/>
                  </a:cxn>
                </a:cxnLst>
                <a:rect l="T9" t="T10" r="T11" b="T12"/>
                <a:pathLst>
                  <a:path w="193" h="289">
                    <a:moveTo>
                      <a:pt x="0" y="288"/>
                    </a:moveTo>
                    <a:lnTo>
                      <a:pt x="192" y="288"/>
                    </a:lnTo>
                    <a:lnTo>
                      <a:pt x="192" y="0"/>
                    </a:lnTo>
                  </a:path>
                </a:pathLst>
              </a:custGeom>
              <a:noFill/>
              <a:ln w="12700" cap="rnd">
                <a:solidFill>
                  <a:schemeClr val="tx1"/>
                </a:solidFill>
                <a:round/>
              </a:ln>
            </p:spPr>
            <p:txBody>
              <a:bodyPr/>
              <a:lstStyle/>
              <a:p>
                <a:endParaRPr lang="zh-CN" altLang="en-US">
                  <a:latin typeface="Calibri" panose="020F0502020204030204" charset="0"/>
                  <a:ea typeface="方正大黑简体" pitchFamily="2" charset="-122"/>
                </a:endParaRPr>
              </a:p>
            </p:txBody>
          </p:sp>
        </p:grpSp>
        <p:sp>
          <p:nvSpPr>
            <p:cNvPr id="2058" name="Text Box 36"/>
            <p:cNvSpPr txBox="1">
              <a:spLocks noChangeArrowheads="1"/>
            </p:cNvSpPr>
            <p:nvPr/>
          </p:nvSpPr>
          <p:spPr bwMode="auto">
            <a:xfrm>
              <a:off x="4591" y="1724"/>
              <a:ext cx="363" cy="189"/>
            </a:xfrm>
            <a:prstGeom prst="rect">
              <a:avLst/>
            </a:prstGeom>
            <a:noFill/>
            <a:ln w="12700">
              <a:noFill/>
              <a:miter lim="800000"/>
            </a:ln>
          </p:spPr>
          <p:txBody>
            <a:bodyPr lIns="91436" tIns="45718" rIns="91436" bIns="45718">
              <a:spAutoFit/>
            </a:bodyPr>
            <a:lstStyle/>
            <a:p>
              <a:pPr marL="285750" indent="-285750" eaLnBrk="0" hangingPunct="0">
                <a:spcBef>
                  <a:spcPct val="50000"/>
                </a:spcBef>
                <a:buFont typeface="Monotype Sorts"/>
                <a:buNone/>
              </a:pPr>
              <a:r>
                <a:rPr lang="en-US" altLang="zh-CN" sz="2000">
                  <a:latin typeface="Calibri" panose="020F0502020204030204" charset="0"/>
                  <a:ea typeface="方正大黑简体" pitchFamily="2" charset="-122"/>
                </a:rPr>
                <a:t>P</a:t>
              </a:r>
              <a:r>
                <a:rPr lang="en-US" altLang="zh-CN" sz="2000" baseline="-25000">
                  <a:latin typeface="Calibri" panose="020F0502020204030204" charset="0"/>
                  <a:ea typeface="方正大黑简体" pitchFamily="2" charset="-122"/>
                </a:rPr>
                <a:t>T</a:t>
              </a:r>
              <a:endParaRPr lang="en-US" altLang="zh-CN" sz="2000">
                <a:latin typeface="Calibri" panose="020F0502020204030204" charset="0"/>
                <a:ea typeface="方正大黑简体" pitchFamily="2" charset="-122"/>
              </a:endParaRPr>
            </a:p>
          </p:txBody>
        </p:sp>
        <p:sp>
          <p:nvSpPr>
            <p:cNvPr id="2059" name="Text Box 37"/>
            <p:cNvSpPr txBox="1">
              <a:spLocks noChangeArrowheads="1"/>
            </p:cNvSpPr>
            <p:nvPr/>
          </p:nvSpPr>
          <p:spPr bwMode="auto">
            <a:xfrm>
              <a:off x="5148" y="1071"/>
              <a:ext cx="384" cy="169"/>
            </a:xfrm>
            <a:prstGeom prst="rect">
              <a:avLst/>
            </a:prstGeom>
            <a:noFill/>
            <a:ln w="12700">
              <a:noFill/>
              <a:miter lim="800000"/>
            </a:ln>
          </p:spPr>
          <p:txBody>
            <a:bodyPr lIns="91436" tIns="45718" rIns="91436" bIns="45718">
              <a:spAutoFit/>
            </a:bodyPr>
            <a:lstStyle/>
            <a:p>
              <a:pPr marL="285750" indent="-285750" eaLnBrk="0" hangingPunct="0">
                <a:spcBef>
                  <a:spcPct val="50000"/>
                </a:spcBef>
                <a:buFont typeface="Monotype Sorts"/>
                <a:buNone/>
              </a:pPr>
              <a:r>
                <a:rPr lang="en-US" altLang="zh-CN">
                  <a:latin typeface="Calibri" panose="020F0502020204030204" charset="0"/>
                  <a:ea typeface="方正大黑简体" pitchFamily="2" charset="-122"/>
                </a:rPr>
                <a:t>P</a:t>
              </a:r>
              <a:r>
                <a:rPr lang="en-US" altLang="zh-CN" baseline="-25000">
                  <a:latin typeface="Calibri" panose="020F0502020204030204" charset="0"/>
                  <a:ea typeface="方正大黑简体" pitchFamily="2" charset="-122"/>
                </a:rPr>
                <a:t>R</a:t>
              </a:r>
              <a:endParaRPr lang="en-US" altLang="zh-CN" baseline="-25000">
                <a:latin typeface="Calibri" panose="020F0502020204030204" charset="0"/>
                <a:ea typeface="方正大黑简体" pitchFamily="2" charset="-122"/>
              </a:endParaRPr>
            </a:p>
          </p:txBody>
        </p:sp>
      </p:grpSp>
      <p:sp>
        <p:nvSpPr>
          <p:cNvPr id="23" name="AutoShape 11"/>
          <p:cNvSpPr>
            <a:spLocks noChangeArrowheads="1"/>
          </p:cNvSpPr>
          <p:nvPr/>
        </p:nvSpPr>
        <p:spPr bwMode="auto">
          <a:xfrm>
            <a:off x="2123728" y="3356992"/>
            <a:ext cx="1652588" cy="1285875"/>
          </a:xfrm>
          <a:prstGeom prst="wedgeRoundRectCallout">
            <a:avLst>
              <a:gd name="adj1" fmla="val 9366"/>
              <a:gd name="adj2" fmla="val -127634"/>
              <a:gd name="adj3" fmla="val 16667"/>
            </a:avLst>
          </a:prstGeom>
          <a:solidFill>
            <a:schemeClr val="accent1"/>
          </a:solidFill>
          <a:ln w="9525" algn="ctr">
            <a:solidFill>
              <a:schemeClr val="tx1"/>
            </a:solidFill>
            <a:miter lim="800000"/>
          </a:ln>
        </p:spPr>
        <p:txBody>
          <a:bodyPr/>
          <a:lstStyle/>
          <a:p>
            <a:r>
              <a:rPr kumimoji="1" lang="zh-CN" altLang="en-US" sz="2400" dirty="0">
                <a:solidFill>
                  <a:schemeClr val="tx1"/>
                </a:solidFill>
                <a:latin typeface="Tahoma" panose="020B0604030504040204" pitchFamily="34" charset="0"/>
                <a:ea typeface="方正大黑简体" pitchFamily="2" charset="-122"/>
              </a:rPr>
              <a:t>单位面积上的电波功率密度</a:t>
            </a:r>
            <a:endParaRPr kumimoji="1" lang="en-US" altLang="zh-CN" sz="2400" dirty="0">
              <a:solidFill>
                <a:schemeClr val="tx1"/>
              </a:solidFill>
              <a:latin typeface="Tahoma" panose="020B0604030504040204" pitchFamily="34" charset="0"/>
              <a:ea typeface="方正大黑简体" pitchFamily="2" charset="-122"/>
            </a:endParaRPr>
          </a:p>
        </p:txBody>
      </p:sp>
      <p:sp>
        <p:nvSpPr>
          <p:cNvPr id="24" name="AutoShape 11"/>
          <p:cNvSpPr>
            <a:spLocks noChangeArrowheads="1"/>
          </p:cNvSpPr>
          <p:nvPr/>
        </p:nvSpPr>
        <p:spPr bwMode="auto">
          <a:xfrm>
            <a:off x="4044315" y="3315970"/>
            <a:ext cx="1913255" cy="849630"/>
          </a:xfrm>
          <a:prstGeom prst="wedgeRoundRectCallout">
            <a:avLst>
              <a:gd name="adj1" fmla="val -41796"/>
              <a:gd name="adj2" fmla="val -136037"/>
              <a:gd name="adj3" fmla="val 16667"/>
            </a:avLst>
          </a:prstGeom>
          <a:solidFill>
            <a:schemeClr val="accent1"/>
          </a:solidFill>
          <a:ln w="9525" algn="ctr">
            <a:solidFill>
              <a:schemeClr val="tx1"/>
            </a:solidFill>
            <a:miter lim="800000"/>
          </a:ln>
        </p:spPr>
        <p:txBody>
          <a:bodyPr/>
          <a:lstStyle/>
          <a:p>
            <a:r>
              <a:rPr kumimoji="1" lang="zh-CN" altLang="en-US" sz="2400" dirty="0">
                <a:solidFill>
                  <a:schemeClr val="tx1"/>
                </a:solidFill>
                <a:latin typeface="Tahoma" panose="020B0604030504040204" pitchFamily="34" charset="0"/>
                <a:ea typeface="方正大黑简体" pitchFamily="2" charset="-122"/>
              </a:rPr>
              <a:t>接收天线的有效面积</a:t>
            </a:r>
            <a:endParaRPr kumimoji="1" lang="en-US" altLang="zh-CN" sz="2400" dirty="0">
              <a:solidFill>
                <a:schemeClr val="tx1"/>
              </a:solidFill>
              <a:latin typeface="Tahoma" panose="020B0604030504040204" pitchFamily="34" charset="0"/>
              <a:ea typeface="方正大黑简体" pitchFamily="2"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412">
                                            <p:txEl>
                                              <p:pRg st="1" end="1"/>
                                            </p:txEl>
                                          </p:spTgt>
                                        </p:tgtEl>
                                        <p:attrNameLst>
                                          <p:attrName>style.visibility</p:attrName>
                                        </p:attrNameLst>
                                      </p:cBhvr>
                                      <p:to>
                                        <p:strVal val="visible"/>
                                      </p:to>
                                    </p:set>
                                    <p:animEffect transition="in" filter="blinds(horizontal)">
                                      <p:cBhvr>
                                        <p:cTn id="7" dur="500"/>
                                        <p:tgtEl>
                                          <p:spTgt spid="174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413"/>
                                        </p:tgtEl>
                                        <p:attrNameLst>
                                          <p:attrName>style.visibility</p:attrName>
                                        </p:attrNameLst>
                                      </p:cBhvr>
                                      <p:to>
                                        <p:strVal val="visible"/>
                                      </p:to>
                                    </p:set>
                                    <p:animEffect transition="in" filter="blinds(horizontal)">
                                      <p:cBhvr>
                                        <p:cTn id="12" dur="500"/>
                                        <p:tgtEl>
                                          <p:spTgt spid="1741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412">
                                            <p:txEl>
                                              <p:pRg st="5" end="5"/>
                                            </p:txEl>
                                          </p:spTgt>
                                        </p:tgtEl>
                                        <p:attrNameLst>
                                          <p:attrName>style.visibility</p:attrName>
                                        </p:attrNameLst>
                                      </p:cBhvr>
                                      <p:to>
                                        <p:strVal val="visible"/>
                                      </p:to>
                                    </p:set>
                                    <p:anim calcmode="lin" valueType="num">
                                      <p:cBhvr additive="base">
                                        <p:cTn id="17" dur="500" fill="hold"/>
                                        <p:tgtEl>
                                          <p:spTgt spid="17412">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412">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7412">
                                            <p:txEl>
                                              <p:pRg st="6" end="6"/>
                                            </p:txEl>
                                          </p:spTgt>
                                        </p:tgtEl>
                                        <p:attrNameLst>
                                          <p:attrName>style.visibility</p:attrName>
                                        </p:attrNameLst>
                                      </p:cBhvr>
                                      <p:to>
                                        <p:strVal val="visible"/>
                                      </p:to>
                                    </p:set>
                                    <p:anim calcmode="lin" valueType="num">
                                      <p:cBhvr additive="base">
                                        <p:cTn id="21" dur="500" fill="hold"/>
                                        <p:tgtEl>
                                          <p:spTgt spid="17412">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7412">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7412">
                                            <p:txEl>
                                              <p:pRg st="7" end="7"/>
                                            </p:txEl>
                                          </p:spTgt>
                                        </p:tgtEl>
                                        <p:attrNameLst>
                                          <p:attrName>style.visibility</p:attrName>
                                        </p:attrNameLst>
                                      </p:cBhvr>
                                      <p:to>
                                        <p:strVal val="visible"/>
                                      </p:to>
                                    </p:set>
                                    <p:anim calcmode="lin" valueType="num">
                                      <p:cBhvr additive="base">
                                        <p:cTn id="25" dur="500" fill="hold"/>
                                        <p:tgtEl>
                                          <p:spTgt spid="17412">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412">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412">
                                            <p:txEl>
                                              <p:pRg st="8" end="8"/>
                                            </p:txEl>
                                          </p:spTgt>
                                        </p:tgtEl>
                                        <p:attrNameLst>
                                          <p:attrName>style.visibility</p:attrName>
                                        </p:attrNameLst>
                                      </p:cBhvr>
                                      <p:to>
                                        <p:strVal val="visible"/>
                                      </p:to>
                                    </p:set>
                                    <p:anim calcmode="lin" valueType="num">
                                      <p:cBhvr additive="base">
                                        <p:cTn id="29" dur="500" fill="hold"/>
                                        <p:tgtEl>
                                          <p:spTgt spid="17412">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7412">
                                            <p:txEl>
                                              <p:pRg st="8" end="8"/>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7412">
                                            <p:txEl>
                                              <p:pRg st="9" end="9"/>
                                            </p:txEl>
                                          </p:spTgt>
                                        </p:tgtEl>
                                        <p:attrNameLst>
                                          <p:attrName>style.visibility</p:attrName>
                                        </p:attrNameLst>
                                      </p:cBhvr>
                                      <p:to>
                                        <p:strVal val="visible"/>
                                      </p:to>
                                    </p:set>
                                    <p:anim calcmode="lin" valueType="num">
                                      <p:cBhvr additive="base">
                                        <p:cTn id="33" dur="500" fill="hold"/>
                                        <p:tgtEl>
                                          <p:spTgt spid="17412">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741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1000" fill="hold"/>
                                        <p:tgtEl>
                                          <p:spTgt spid="23"/>
                                        </p:tgtEl>
                                        <p:attrNameLst>
                                          <p:attrName>ppt_x</p:attrName>
                                        </p:attrNameLst>
                                      </p:cBhvr>
                                      <p:tavLst>
                                        <p:tav tm="0">
                                          <p:val>
                                            <p:strVal val="#ppt_x"/>
                                          </p:val>
                                        </p:tav>
                                        <p:tav tm="100000">
                                          <p:val>
                                            <p:strVal val="#ppt_x"/>
                                          </p:val>
                                        </p:tav>
                                      </p:tavLst>
                                    </p:anim>
                                    <p:anim calcmode="lin" valueType="num">
                                      <p:cBhvr additive="base">
                                        <p:cTn id="4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nodeType="clickEffect">
                                  <p:stCondLst>
                                    <p:cond delay="0"/>
                                  </p:stCondLst>
                                  <p:childTnLst>
                                    <p:anim calcmode="lin" valueType="num">
                                      <p:cBhvr additive="base">
                                        <p:cTn id="44" dur="1000"/>
                                        <p:tgtEl>
                                          <p:spTgt spid="23"/>
                                        </p:tgtEl>
                                        <p:attrNameLst>
                                          <p:attrName>ppt_x</p:attrName>
                                        </p:attrNameLst>
                                      </p:cBhvr>
                                      <p:tavLst>
                                        <p:tav tm="0">
                                          <p:val>
                                            <p:strVal val="ppt_x"/>
                                          </p:val>
                                        </p:tav>
                                        <p:tav tm="100000">
                                          <p:val>
                                            <p:strVal val="ppt_x"/>
                                          </p:val>
                                        </p:tav>
                                      </p:tavLst>
                                    </p:anim>
                                    <p:anim calcmode="lin" valueType="num">
                                      <p:cBhvr additive="base">
                                        <p:cTn id="45" dur="1000"/>
                                        <p:tgtEl>
                                          <p:spTgt spid="23"/>
                                        </p:tgtEl>
                                        <p:attrNameLst>
                                          <p:attrName>ppt_y</p:attrName>
                                        </p:attrNameLst>
                                      </p:cBhvr>
                                      <p:tavLst>
                                        <p:tav tm="0">
                                          <p:val>
                                            <p:strVal val="ppt_y"/>
                                          </p:val>
                                        </p:tav>
                                        <p:tav tm="100000">
                                          <p:val>
                                            <p:strVal val="1+ppt_h/2"/>
                                          </p:val>
                                        </p:tav>
                                      </p:tavLst>
                                    </p:anim>
                                    <p:set>
                                      <p:cBhvr>
                                        <p:cTn id="46" dur="1" fill="hold">
                                          <p:stCondLst>
                                            <p:cond delay="999"/>
                                          </p:stCondLst>
                                        </p:cTn>
                                        <p:tgtEl>
                                          <p:spTgt spid="23"/>
                                        </p:tgtEl>
                                        <p:attrNameLst>
                                          <p:attrName>style.visibility</p:attrName>
                                        </p:attrNameLst>
                                      </p:cBhvr>
                                      <p:to>
                                        <p:strVal val="hidden"/>
                                      </p:to>
                                    </p:set>
                                  </p:childTnLst>
                                </p:cTn>
                              </p:par>
                              <p:par>
                                <p:cTn id="47" presetID="2" presetClass="entr" presetSubtype="4"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ppt_x"/>
                                          </p:val>
                                        </p:tav>
                                        <p:tav tm="100000">
                                          <p:val>
                                            <p:strVal val="#ppt_x"/>
                                          </p:val>
                                        </p:tav>
                                      </p:tavLst>
                                    </p:anim>
                                    <p:anim calcmode="lin" valueType="num">
                                      <p:cBhvr additive="base">
                                        <p:cTn id="5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nodeType="clickEffect">
                                  <p:stCondLst>
                                    <p:cond delay="0"/>
                                  </p:stCondLst>
                                  <p:childTnLst>
                                    <p:anim calcmode="lin" valueType="num">
                                      <p:cBhvr additive="base">
                                        <p:cTn id="54" dur="500"/>
                                        <p:tgtEl>
                                          <p:spTgt spid="24"/>
                                        </p:tgtEl>
                                        <p:attrNameLst>
                                          <p:attrName>ppt_x</p:attrName>
                                        </p:attrNameLst>
                                      </p:cBhvr>
                                      <p:tavLst>
                                        <p:tav tm="0">
                                          <p:val>
                                            <p:strVal val="ppt_x"/>
                                          </p:val>
                                        </p:tav>
                                        <p:tav tm="100000">
                                          <p:val>
                                            <p:strVal val="ppt_x"/>
                                          </p:val>
                                        </p:tav>
                                      </p:tavLst>
                                    </p:anim>
                                    <p:anim calcmode="lin" valueType="num">
                                      <p:cBhvr additive="base">
                                        <p:cTn id="55" dur="500"/>
                                        <p:tgtEl>
                                          <p:spTgt spid="24"/>
                                        </p:tgtEl>
                                        <p:attrNameLst>
                                          <p:attrName>ppt_y</p:attrName>
                                        </p:attrNameLst>
                                      </p:cBhvr>
                                      <p:tavLst>
                                        <p:tav tm="0">
                                          <p:val>
                                            <p:strVal val="ppt_y"/>
                                          </p:val>
                                        </p:tav>
                                        <p:tav tm="100000">
                                          <p:val>
                                            <p:strVal val="1+ppt_h/2"/>
                                          </p:val>
                                        </p:tav>
                                      </p:tavLst>
                                    </p:anim>
                                    <p:set>
                                      <p:cBhvr>
                                        <p:cTn id="56"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404664"/>
                <a:ext cx="8712968" cy="4525963"/>
              </a:xfrm>
            </p:spPr>
            <p:txBody>
              <a:bodyPr/>
              <a:lstStyle/>
              <a:p>
                <a:pPr marL="0" indent="0">
                  <a:lnSpc>
                    <a:spcPct val="150000"/>
                  </a:lnSpc>
                  <a:buNone/>
                </a:pPr>
                <a:r>
                  <a:rPr lang="en-US" altLang="zh-CN" sz="2800" b="1" dirty="0" smtClean="0"/>
                  <a:t>2.4.6 </a:t>
                </a:r>
                <a:r>
                  <a:rPr lang="zh-CN" altLang="zh-CN" sz="2800" b="1" dirty="0"/>
                  <a:t>室内传播</a:t>
                </a:r>
                <a:r>
                  <a:rPr lang="zh-CN" altLang="zh-CN" sz="2800" b="1" dirty="0" smtClean="0"/>
                  <a:t>模型</a:t>
                </a:r>
                <a:endParaRPr lang="en-US" altLang="zh-CN" sz="2800" b="1" dirty="0" smtClean="0"/>
              </a:p>
              <a:p>
                <a:pPr marL="0" indent="0">
                  <a:buNone/>
                </a:pPr>
                <a:r>
                  <a:rPr lang="en-US" altLang="zh-CN" sz="2400" b="1" dirty="0" smtClean="0"/>
                  <a:t>3</a:t>
                </a:r>
                <a:r>
                  <a:rPr lang="zh-CN" altLang="zh-CN" sz="2400" b="1" dirty="0"/>
                  <a:t>．衰减因子模型</a:t>
                </a:r>
                <a:endParaRPr lang="zh-CN" altLang="zh-CN" sz="2400" b="1" dirty="0"/>
              </a:p>
              <a:p>
                <a:pPr marL="0" indent="0">
                  <a:lnSpc>
                    <a:spcPct val="150000"/>
                  </a:lnSpc>
                  <a:buNone/>
                </a:pPr>
                <a:r>
                  <a:rPr lang="en-US" altLang="zh-CN" sz="2400" b="1" dirty="0" smtClean="0"/>
                  <a:t>       </a:t>
                </a:r>
                <a:r>
                  <a:rPr lang="zh-CN" altLang="zh-CN" sz="2400" b="1" dirty="0" smtClean="0"/>
                  <a:t>室内</a:t>
                </a:r>
                <a:r>
                  <a:rPr lang="zh-CN" altLang="zh-CN" sz="2400" b="1" dirty="0"/>
                  <a:t>衰减因子路径损耗模型公式可以表示为</a:t>
                </a:r>
                <a:endParaRPr lang="zh-CN" altLang="zh-CN" sz="2400" b="1" dirty="0"/>
              </a:p>
              <a:p>
                <a:pPr marL="0" indent="0">
                  <a:lnSpc>
                    <a:spcPct val="150000"/>
                  </a:lnSpc>
                  <a:buNone/>
                </a:pPr>
                <a:r>
                  <a:rPr lang="en-US" altLang="zh-CN" sz="2400" b="1" dirty="0"/>
                  <a:t>         </a:t>
                </a:r>
                <a14:m>
                  <m:oMath xmlns:m="http://schemas.openxmlformats.org/officeDocument/2006/math">
                    <m:sSub>
                      <m:sSubPr>
                        <m:ctrlPr>
                          <a:rPr lang="zh-CN" altLang="zh-CN" sz="2400" b="1" i="1">
                            <a:latin typeface="Cambria Math" panose="02040503050406030204"/>
                          </a:rPr>
                        </m:ctrlPr>
                      </m:sSubPr>
                      <m:e>
                        <m:r>
                          <a:rPr lang="en-US" altLang="zh-CN" sz="2400" b="1" i="1">
                            <a:latin typeface="Cambria Math" panose="02040503050406030204"/>
                          </a:rPr>
                          <m:t>𝑳</m:t>
                        </m:r>
                      </m:e>
                      <m:sub>
                        <m:r>
                          <a:rPr lang="en-US" altLang="zh-CN" sz="2400" b="1" i="1">
                            <a:latin typeface="Cambria Math" panose="02040503050406030204"/>
                          </a:rPr>
                          <m:t>𝑴</m:t>
                        </m:r>
                      </m:sub>
                    </m:sSub>
                    <m:d>
                      <m:dPr>
                        <m:ctrlPr>
                          <a:rPr lang="zh-CN" altLang="zh-CN" sz="2400" b="1" i="1">
                            <a:latin typeface="Cambria Math" panose="02040503050406030204"/>
                          </a:rPr>
                        </m:ctrlPr>
                      </m:dPr>
                      <m:e>
                        <m:r>
                          <a:rPr lang="en-US" altLang="zh-CN" sz="2400" b="1" i="1">
                            <a:latin typeface="Cambria Math" panose="02040503050406030204"/>
                          </a:rPr>
                          <m:t>𝒅</m:t>
                        </m:r>
                      </m:e>
                    </m:d>
                    <m:sSub>
                      <m:sSubPr>
                        <m:ctrlPr>
                          <a:rPr lang="zh-CN" altLang="zh-CN" sz="2400" b="1" i="1">
                            <a:latin typeface="Cambria Math" panose="02040503050406030204"/>
                          </a:rPr>
                        </m:ctrlPr>
                      </m:sSubPr>
                      <m:e>
                        <m:r>
                          <a:rPr lang="en-US" altLang="zh-CN" sz="2400" b="1" i="1">
                            <a:latin typeface="Cambria Math" panose="02040503050406030204"/>
                          </a:rPr>
                          <m:t>=</m:t>
                        </m:r>
                        <m:r>
                          <a:rPr lang="en-US" altLang="zh-CN" sz="2400" b="1" i="1">
                            <a:latin typeface="Cambria Math" panose="02040503050406030204"/>
                          </a:rPr>
                          <m:t>𝑳</m:t>
                        </m:r>
                      </m:e>
                      <m:sub>
                        <m:r>
                          <a:rPr lang="en-US" altLang="zh-CN" sz="2400" b="1" i="1">
                            <a:latin typeface="Cambria Math" panose="02040503050406030204"/>
                          </a:rPr>
                          <m:t>𝑴</m:t>
                        </m:r>
                      </m:sub>
                    </m:sSub>
                    <m:d>
                      <m:dPr>
                        <m:ctrlPr>
                          <a:rPr lang="zh-CN" altLang="zh-CN" sz="2400" b="1" i="1">
                            <a:latin typeface="Cambria Math" panose="02040503050406030204"/>
                          </a:rPr>
                        </m:ctrlPr>
                      </m:dPr>
                      <m:e>
                        <m:sSub>
                          <m:sSubPr>
                            <m:ctrlPr>
                              <a:rPr lang="zh-CN" altLang="zh-CN" sz="2400" b="1" i="1">
                                <a:latin typeface="Cambria Math" panose="02040503050406030204"/>
                              </a:rPr>
                            </m:ctrlPr>
                          </m:sSubPr>
                          <m:e>
                            <m:r>
                              <a:rPr lang="en-US" altLang="zh-CN" sz="2400" b="1" i="1">
                                <a:latin typeface="Cambria Math" panose="02040503050406030204"/>
                              </a:rPr>
                              <m:t>𝒅</m:t>
                            </m:r>
                          </m:e>
                          <m:sub>
                            <m:r>
                              <a:rPr lang="en-US" altLang="zh-CN" sz="2400" b="1" i="1">
                                <a:latin typeface="Cambria Math" panose="02040503050406030204"/>
                              </a:rPr>
                              <m:t>𝟎</m:t>
                            </m:r>
                          </m:sub>
                        </m:sSub>
                      </m:e>
                    </m:d>
                    <m:r>
                      <a:rPr lang="en-US" altLang="zh-CN" sz="2400" b="1" i="1">
                        <a:latin typeface="Cambria Math" panose="02040503050406030204"/>
                      </a:rPr>
                      <m:t>+</m:t>
                    </m:r>
                    <m:r>
                      <a:rPr lang="en-US" altLang="zh-CN" sz="2400" b="1" i="1">
                        <a:latin typeface="Cambria Math" panose="02040503050406030204"/>
                      </a:rPr>
                      <m:t>𝟏𝟎</m:t>
                    </m:r>
                    <m:sSub>
                      <m:sSubPr>
                        <m:ctrlPr>
                          <a:rPr lang="zh-CN" altLang="zh-CN" sz="2400" b="1" i="1">
                            <a:latin typeface="Cambria Math" panose="02040503050406030204"/>
                          </a:rPr>
                        </m:ctrlPr>
                      </m:sSubPr>
                      <m:e>
                        <m:r>
                          <a:rPr lang="en-US" altLang="zh-CN" sz="2400" b="1" i="1">
                            <a:latin typeface="Cambria Math" panose="02040503050406030204"/>
                          </a:rPr>
                          <m:t>𝒏</m:t>
                        </m:r>
                      </m:e>
                      <m:sub>
                        <m:r>
                          <a:rPr lang="en-US" altLang="zh-CN" sz="2400" b="1" i="1">
                            <a:latin typeface="Cambria Math" panose="02040503050406030204"/>
                          </a:rPr>
                          <m:t>𝑺𝑭</m:t>
                        </m:r>
                      </m:sub>
                    </m:sSub>
                    <m:func>
                      <m:funcPr>
                        <m:ctrlPr>
                          <a:rPr lang="zh-CN" altLang="zh-CN" sz="2400" b="1" i="1">
                            <a:latin typeface="Cambria Math" panose="02040503050406030204"/>
                          </a:rPr>
                        </m:ctrlPr>
                      </m:funcPr>
                      <m:fName>
                        <m:r>
                          <a:rPr lang="en-US" altLang="zh-CN" sz="2400" b="1" i="1">
                            <a:latin typeface="Cambria Math" panose="02040503050406030204"/>
                          </a:rPr>
                          <m:t>𝒍𝒈</m:t>
                        </m:r>
                      </m:fName>
                      <m:e>
                        <m:d>
                          <m:dPr>
                            <m:ctrlPr>
                              <a:rPr lang="zh-CN" altLang="zh-CN" sz="2400" b="1" i="1">
                                <a:latin typeface="Cambria Math" panose="02040503050406030204"/>
                              </a:rPr>
                            </m:ctrlPr>
                          </m:dPr>
                          <m:e>
                            <m:f>
                              <m:fPr>
                                <m:type m:val="lin"/>
                                <m:ctrlPr>
                                  <a:rPr lang="zh-CN" altLang="zh-CN" sz="2400" b="1" i="1">
                                    <a:latin typeface="Cambria Math" panose="02040503050406030204"/>
                                  </a:rPr>
                                </m:ctrlPr>
                              </m:fPr>
                              <m:num>
                                <m:r>
                                  <a:rPr lang="en-US" altLang="zh-CN" sz="2400" b="1" i="1">
                                    <a:latin typeface="Cambria Math" panose="02040503050406030204"/>
                                  </a:rPr>
                                  <m:t>𝒅</m:t>
                                </m:r>
                              </m:num>
                              <m:den>
                                <m:sSub>
                                  <m:sSubPr>
                                    <m:ctrlPr>
                                      <a:rPr lang="zh-CN" altLang="zh-CN" sz="2400" b="1" i="1">
                                        <a:latin typeface="Cambria Math" panose="02040503050406030204"/>
                                      </a:rPr>
                                    </m:ctrlPr>
                                  </m:sSubPr>
                                  <m:e>
                                    <m:r>
                                      <a:rPr lang="en-US" altLang="zh-CN" sz="2400" b="1" i="1">
                                        <a:latin typeface="Cambria Math" panose="02040503050406030204"/>
                                      </a:rPr>
                                      <m:t>𝒅</m:t>
                                    </m:r>
                                  </m:e>
                                  <m:sub>
                                    <m:r>
                                      <a:rPr lang="en-US" altLang="zh-CN" sz="2400" b="1" i="1">
                                        <a:latin typeface="Cambria Math" panose="02040503050406030204"/>
                                      </a:rPr>
                                      <m:t>𝟎</m:t>
                                    </m:r>
                                  </m:sub>
                                </m:sSub>
                              </m:den>
                            </m:f>
                          </m:e>
                        </m:d>
                      </m:e>
                    </m:func>
                    <m:r>
                      <a:rPr lang="en-US" altLang="zh-CN" sz="2400" b="1" i="1">
                        <a:latin typeface="Cambria Math" panose="02040503050406030204"/>
                      </a:rPr>
                      <m:t>+</m:t>
                    </m:r>
                    <m:r>
                      <a:rPr lang="en-US" altLang="zh-CN" sz="2400" b="1" i="1">
                        <a:latin typeface="Cambria Math" panose="02040503050406030204"/>
                      </a:rPr>
                      <m:t>𝑭𝑨𝑭</m:t>
                    </m:r>
                  </m:oMath>
                </a14:m>
                <a:r>
                  <a:rPr lang="en-US" altLang="zh-CN" sz="2400" b="1" dirty="0"/>
                  <a:t>  </a:t>
                </a:r>
                <a:r>
                  <a:rPr lang="en-US" altLang="zh-CN" sz="2400" b="1" dirty="0" smtClean="0"/>
                  <a:t>   </a:t>
                </a:r>
                <a:r>
                  <a:rPr lang="zh-CN" altLang="zh-CN" sz="2400" b="1" dirty="0"/>
                  <a:t>（</a:t>
                </a:r>
                <a:r>
                  <a:rPr lang="en-US" altLang="zh-CN" sz="2400" b="1" dirty="0"/>
                  <a:t>2-46</a:t>
                </a:r>
                <a:r>
                  <a:rPr lang="zh-CN" altLang="zh-CN" sz="2400" b="1" dirty="0"/>
                  <a:t>）</a:t>
                </a:r>
                <a:endParaRPr lang="zh-CN" altLang="zh-CN" sz="2400" b="1" dirty="0"/>
              </a:p>
              <a:p>
                <a:pPr marL="0" indent="0">
                  <a:lnSpc>
                    <a:spcPct val="150000"/>
                  </a:lnSpc>
                  <a:buNone/>
                </a:pPr>
                <a:r>
                  <a:rPr lang="zh-CN" altLang="zh-CN" sz="2400" b="1" dirty="0"/>
                  <a:t>式</a:t>
                </a:r>
                <a:r>
                  <a:rPr lang="en-US" altLang="zh-CN" sz="2400" b="1" dirty="0"/>
                  <a:t>2-46</a:t>
                </a:r>
                <a:r>
                  <a:rPr lang="zh-CN" altLang="zh-CN" sz="2400" b="1" dirty="0"/>
                  <a:t>中，</a:t>
                </a:r>
                <a14:m>
                  <m:oMath xmlns:m="http://schemas.openxmlformats.org/officeDocument/2006/math">
                    <m:sSub>
                      <m:sSubPr>
                        <m:ctrlPr>
                          <a:rPr lang="zh-CN" altLang="zh-CN" sz="2400" b="1" i="1">
                            <a:latin typeface="Cambria Math" panose="02040503050406030204"/>
                          </a:rPr>
                        </m:ctrlPr>
                      </m:sSubPr>
                      <m:e>
                        <m:r>
                          <a:rPr lang="en-US" altLang="zh-CN" sz="2400" b="1" i="1">
                            <a:latin typeface="Cambria Math" panose="02040503050406030204"/>
                          </a:rPr>
                          <m:t>𝒏</m:t>
                        </m:r>
                      </m:e>
                      <m:sub>
                        <m:r>
                          <a:rPr lang="en-US" altLang="zh-CN" sz="2400" b="1" i="1">
                            <a:latin typeface="Cambria Math" panose="02040503050406030204"/>
                          </a:rPr>
                          <m:t>𝑺𝑭</m:t>
                        </m:r>
                      </m:sub>
                    </m:sSub>
                  </m:oMath>
                </a14:m>
                <a:r>
                  <a:rPr lang="zh-CN" altLang="zh-CN" sz="2400" b="1" dirty="0"/>
                  <a:t>为同一楼层的路径损耗因子值；</a:t>
                </a:r>
                <a:r>
                  <a:rPr lang="en-US" altLang="zh-CN" sz="2400" b="1" i="1" dirty="0"/>
                  <a:t>FAF</a:t>
                </a:r>
                <a:r>
                  <a:rPr lang="zh-CN" altLang="zh-CN" sz="2400" b="1" dirty="0"/>
                  <a:t>是楼层衰减因子，其与周围环境和建筑物的类型有关；</a:t>
                </a:r>
                <a14:m>
                  <m:oMath xmlns:m="http://schemas.openxmlformats.org/officeDocument/2006/math">
                    <m:sSub>
                      <m:sSubPr>
                        <m:ctrlPr>
                          <a:rPr lang="zh-CN" altLang="zh-CN" sz="2400" b="1" i="1">
                            <a:latin typeface="Cambria Math" panose="02040503050406030204"/>
                          </a:rPr>
                        </m:ctrlPr>
                      </m:sSubPr>
                      <m:e>
                        <m:r>
                          <a:rPr lang="en-US" altLang="zh-CN" sz="2400" b="1" i="1">
                            <a:latin typeface="Cambria Math" panose="02040503050406030204"/>
                          </a:rPr>
                          <m:t>𝒅</m:t>
                        </m:r>
                      </m:e>
                      <m:sub>
                        <m:r>
                          <a:rPr lang="en-US" altLang="zh-CN" sz="2400" b="1" i="1">
                            <a:latin typeface="Cambria Math" panose="02040503050406030204"/>
                          </a:rPr>
                          <m:t>𝟎</m:t>
                        </m:r>
                      </m:sub>
                    </m:sSub>
                  </m:oMath>
                </a14:m>
                <a:r>
                  <a:rPr lang="zh-CN" altLang="zh-CN" sz="2400" b="1" dirty="0"/>
                  <a:t>为参考点与发射机之间的距离；</a:t>
                </a:r>
                <a:r>
                  <a:rPr lang="en-US" altLang="zh-CN" sz="2400" b="1" i="1" dirty="0"/>
                  <a:t>d</a:t>
                </a:r>
                <a:r>
                  <a:rPr lang="zh-CN" altLang="zh-CN" sz="2400" b="1" dirty="0"/>
                  <a:t>为发射机和移动终端之间的距离。</a:t>
                </a:r>
                <a14:m>
                  <m:oMath xmlns:m="http://schemas.openxmlformats.org/officeDocument/2006/math">
                    <m:sSub>
                      <m:sSubPr>
                        <m:ctrlPr>
                          <a:rPr lang="zh-CN" altLang="zh-CN" sz="2400" b="1" i="1">
                            <a:latin typeface="Cambria Math" panose="02040503050406030204"/>
                          </a:rPr>
                        </m:ctrlPr>
                      </m:sSubPr>
                      <m:e>
                        <m:r>
                          <a:rPr lang="en-US" altLang="zh-CN" sz="2400" b="1" i="1">
                            <a:latin typeface="Cambria Math" panose="02040503050406030204"/>
                          </a:rPr>
                          <m:t>𝒅</m:t>
                        </m:r>
                      </m:e>
                      <m:sub>
                        <m:r>
                          <a:rPr lang="en-US" altLang="zh-CN" sz="2400" b="1" i="1">
                            <a:latin typeface="Cambria Math" panose="02040503050406030204"/>
                          </a:rPr>
                          <m:t>𝟎</m:t>
                        </m:r>
                      </m:sub>
                    </m:sSub>
                  </m:oMath>
                </a14:m>
                <a:r>
                  <a:rPr lang="zh-CN" altLang="zh-CN" sz="2400" b="1" dirty="0"/>
                  <a:t>与</a:t>
                </a:r>
                <a:r>
                  <a:rPr lang="en-US" altLang="zh-CN" sz="2400" b="1" i="1" dirty="0"/>
                  <a:t>d</a:t>
                </a:r>
                <a:r>
                  <a:rPr lang="zh-CN" altLang="zh-CN" sz="2400" b="1" dirty="0"/>
                  <a:t>单位为</a:t>
                </a:r>
                <a:r>
                  <a:rPr lang="en-US" altLang="zh-CN" sz="2400" b="1" dirty="0"/>
                  <a:t>m</a:t>
                </a:r>
                <a:r>
                  <a:rPr lang="zh-CN" altLang="zh-CN" sz="2400" b="1" dirty="0" smtClean="0"/>
                  <a:t>。</a:t>
                </a:r>
                <a:endParaRPr lang="zh-CN" altLang="zh-CN" sz="2400" b="1"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404664"/>
                <a:ext cx="8712968" cy="4525963"/>
              </a:xfrm>
              <a:blipFill rotWithShape="1">
                <a:blip r:embed="rId1"/>
                <a:stretch>
                  <a:fillRect l="-1" t="-4" r="2" b="-2416"/>
                </a:stretch>
              </a:blipFill>
            </p:spPr>
            <p:txBody>
              <a:bodyPr/>
              <a:lstStyle/>
              <a:p>
                <a:r>
                  <a:rPr lang="zh-CN" altLang="en-US">
                    <a:noFill/>
                  </a:rPr>
                  <a:t> </a:t>
                </a:r>
              </a:p>
            </p:txBody>
          </p:sp>
        </mc:Fallback>
      </mc:AlternateContent>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404664"/>
                <a:ext cx="8712968" cy="4525963"/>
              </a:xfrm>
            </p:spPr>
            <p:txBody>
              <a:bodyPr/>
              <a:lstStyle/>
              <a:p>
                <a:pPr marL="0" indent="0">
                  <a:lnSpc>
                    <a:spcPct val="150000"/>
                  </a:lnSpc>
                  <a:buNone/>
                </a:pPr>
                <a:r>
                  <a:rPr lang="en-US" altLang="zh-CN" sz="2800" b="1" dirty="0" smtClean="0"/>
                  <a:t>2.4.6 </a:t>
                </a:r>
                <a:r>
                  <a:rPr lang="zh-CN" altLang="zh-CN" sz="2800" b="1" dirty="0"/>
                  <a:t>室内传播</a:t>
                </a:r>
                <a:r>
                  <a:rPr lang="zh-CN" altLang="zh-CN" sz="2800" b="1" dirty="0" smtClean="0"/>
                  <a:t>模型</a:t>
                </a:r>
                <a:endParaRPr lang="en-US" altLang="zh-CN" sz="2800" b="1" dirty="0" smtClean="0"/>
              </a:p>
              <a:p>
                <a:pPr marL="0" indent="0">
                  <a:buNone/>
                </a:pPr>
                <a:r>
                  <a:rPr lang="en-US" altLang="zh-CN" sz="2400" b="1" dirty="0" smtClean="0"/>
                  <a:t>4</a:t>
                </a:r>
                <a:r>
                  <a:rPr lang="en-US" altLang="zh-CN" sz="2400" b="1" dirty="0"/>
                  <a:t>. </a:t>
                </a:r>
                <a:r>
                  <a:rPr lang="zh-CN" altLang="zh-CN" sz="2400" b="1" dirty="0"/>
                  <a:t>室内（办公室）测试环境路径损耗模型</a:t>
                </a:r>
                <a:endParaRPr lang="zh-CN" altLang="zh-CN" sz="2400" b="1" dirty="0"/>
              </a:p>
              <a:p>
                <a:pPr marL="0" indent="0">
                  <a:lnSpc>
                    <a:spcPct val="150000"/>
                  </a:lnSpc>
                  <a:buNone/>
                </a:pPr>
                <a:r>
                  <a:rPr lang="en-US" altLang="zh-CN" sz="2400" b="1" dirty="0" smtClean="0"/>
                  <a:t>    </a:t>
                </a:r>
                <a:r>
                  <a:rPr lang="zh-CN" altLang="zh-CN" sz="2400" b="1" dirty="0" smtClean="0"/>
                  <a:t>该</a:t>
                </a:r>
                <a:r>
                  <a:rPr lang="zh-CN" altLang="zh-CN" sz="2400" b="1" dirty="0"/>
                  <a:t>模型是在</a:t>
                </a:r>
                <a:r>
                  <a:rPr lang="en-US" altLang="zh-CN" sz="2400" b="1" dirty="0"/>
                  <a:t>COST-231</a:t>
                </a:r>
                <a:r>
                  <a:rPr lang="zh-CN" altLang="zh-CN" sz="2400" b="1" dirty="0"/>
                  <a:t>模型基础之上进行简化，可以表示为</a:t>
                </a:r>
                <a:endParaRPr lang="zh-CN" altLang="zh-CN" sz="2400" b="1" dirty="0"/>
              </a:p>
              <a:p>
                <a:pPr marL="0" indent="0">
                  <a:lnSpc>
                    <a:spcPct val="150000"/>
                  </a:lnSpc>
                  <a:buNone/>
                </a:pPr>
                <a:r>
                  <a:rPr lang="en-US" altLang="zh-CN" sz="2400" b="1" dirty="0"/>
                  <a:t>             </a:t>
                </a:r>
                <a:r>
                  <a:rPr lang="en-US" altLang="zh-CN" sz="2400" b="1" dirty="0" smtClean="0"/>
                  <a:t> </a:t>
                </a:r>
                <a14:m>
                  <m:oMath xmlns:m="http://schemas.openxmlformats.org/officeDocument/2006/math">
                    <m:sSub>
                      <m:sSubPr>
                        <m:ctrlPr>
                          <a:rPr lang="zh-CN" altLang="zh-CN" sz="2400" b="1" i="1">
                            <a:latin typeface="Cambria Math" panose="02040503050406030204"/>
                          </a:rPr>
                        </m:ctrlPr>
                      </m:sSubPr>
                      <m:e>
                        <m:r>
                          <a:rPr lang="en-US" altLang="zh-CN" sz="2400" b="1">
                            <a:latin typeface="Cambria Math" panose="02040503050406030204"/>
                          </a:rPr>
                          <m:t>𝐿</m:t>
                        </m:r>
                      </m:e>
                      <m:sub>
                        <m:r>
                          <a:rPr lang="en-US" altLang="zh-CN" sz="2400" b="1">
                            <a:latin typeface="Cambria Math" panose="02040503050406030204"/>
                          </a:rPr>
                          <m:t>𝑀</m:t>
                        </m:r>
                      </m:sub>
                    </m:sSub>
                    <m:r>
                      <a:rPr lang="en-US" altLang="zh-CN" sz="2400" b="1">
                        <a:latin typeface="Cambria Math" panose="02040503050406030204"/>
                      </a:rPr>
                      <m:t>=</m:t>
                    </m:r>
                    <m:r>
                      <a:rPr lang="en-US" altLang="zh-CN" sz="2400" b="1">
                        <a:latin typeface="Cambria Math" panose="02040503050406030204"/>
                      </a:rPr>
                      <m:t>37</m:t>
                    </m:r>
                    <m:r>
                      <a:rPr lang="en-US" altLang="zh-CN" sz="2400" b="1">
                        <a:latin typeface="Cambria Math" panose="02040503050406030204"/>
                      </a:rPr>
                      <m:t>+</m:t>
                    </m:r>
                    <m:r>
                      <a:rPr lang="en-US" altLang="zh-CN" sz="2400" b="1">
                        <a:latin typeface="Cambria Math" panose="02040503050406030204"/>
                      </a:rPr>
                      <m:t>30</m:t>
                    </m:r>
                    <m:func>
                      <m:funcPr>
                        <m:ctrlPr>
                          <a:rPr lang="zh-CN" altLang="zh-CN" sz="2400" b="1" i="1">
                            <a:latin typeface="Cambria Math" panose="02040503050406030204"/>
                          </a:rPr>
                        </m:ctrlPr>
                      </m:funcPr>
                      <m:fName>
                        <m:r>
                          <a:rPr lang="en-US" altLang="zh-CN" sz="2400" b="1">
                            <a:latin typeface="Cambria Math" panose="02040503050406030204"/>
                          </a:rPr>
                          <m:t>𝑙𝑔</m:t>
                        </m:r>
                      </m:fName>
                      <m:e>
                        <m:r>
                          <a:rPr lang="en-US" altLang="zh-CN" sz="2400" b="1">
                            <a:latin typeface="Cambria Math" panose="02040503050406030204"/>
                          </a:rPr>
                          <m:t>𝑑</m:t>
                        </m:r>
                      </m:e>
                    </m:func>
                    <m:r>
                      <a:rPr lang="en-US" altLang="zh-CN" sz="2400" b="1">
                        <a:latin typeface="Cambria Math" panose="02040503050406030204"/>
                      </a:rPr>
                      <m:t>+</m:t>
                    </m:r>
                    <m:r>
                      <a:rPr lang="en-US" altLang="zh-CN" sz="2400" b="1">
                        <a:latin typeface="Cambria Math" panose="02040503050406030204"/>
                      </a:rPr>
                      <m:t>18</m:t>
                    </m:r>
                    <m:r>
                      <a:rPr lang="en-US" altLang="zh-CN" sz="2400" b="1">
                        <a:latin typeface="Cambria Math" panose="02040503050406030204"/>
                      </a:rPr>
                      <m:t>.</m:t>
                    </m:r>
                    <m:r>
                      <a:rPr lang="en-US" altLang="zh-CN" sz="2400" b="1">
                        <a:latin typeface="Cambria Math" panose="02040503050406030204"/>
                      </a:rPr>
                      <m:t>3</m:t>
                    </m:r>
                    <m:sSup>
                      <m:sSupPr>
                        <m:ctrlPr>
                          <a:rPr lang="zh-CN" altLang="zh-CN" sz="2400" b="1" i="1">
                            <a:latin typeface="Cambria Math" panose="02040503050406030204"/>
                          </a:rPr>
                        </m:ctrlPr>
                      </m:sSupPr>
                      <m:e>
                        <m:r>
                          <a:rPr lang="en-US" altLang="zh-CN" sz="2400" b="1">
                            <a:latin typeface="Cambria Math" panose="02040503050406030204"/>
                          </a:rPr>
                          <m:t>𝑛</m:t>
                        </m:r>
                      </m:e>
                      <m:sup>
                        <m:d>
                          <m:dPr>
                            <m:ctrlPr>
                              <a:rPr lang="zh-CN" altLang="zh-CN" sz="2400" b="1" i="1">
                                <a:latin typeface="Cambria Math" panose="02040503050406030204"/>
                              </a:rPr>
                            </m:ctrlPr>
                          </m:dPr>
                          <m:e>
                            <m:f>
                              <m:fPr>
                                <m:ctrlPr>
                                  <a:rPr lang="zh-CN" altLang="zh-CN" sz="2400" b="1" i="1">
                                    <a:latin typeface="Cambria Math" panose="02040503050406030204"/>
                                  </a:rPr>
                                </m:ctrlPr>
                              </m:fPr>
                              <m:num>
                                <m:r>
                                  <a:rPr lang="en-US" altLang="zh-CN" sz="2400" b="1">
                                    <a:latin typeface="Cambria Math" panose="02040503050406030204"/>
                                  </a:rPr>
                                  <m:t>𝑛</m:t>
                                </m:r>
                                <m:r>
                                  <a:rPr lang="en-US" altLang="zh-CN" sz="2400" b="1">
                                    <a:latin typeface="Cambria Math" panose="02040503050406030204"/>
                                  </a:rPr>
                                  <m:t>+</m:t>
                                </m:r>
                                <m:r>
                                  <a:rPr lang="en-US" altLang="zh-CN" sz="2400" b="1">
                                    <a:latin typeface="Cambria Math" panose="02040503050406030204"/>
                                  </a:rPr>
                                  <m:t>2</m:t>
                                </m:r>
                              </m:num>
                              <m:den>
                                <m:r>
                                  <a:rPr lang="en-US" altLang="zh-CN" sz="2400" b="1">
                                    <a:latin typeface="Cambria Math" panose="02040503050406030204"/>
                                  </a:rPr>
                                  <m:t>𝑛</m:t>
                                </m:r>
                                <m:r>
                                  <a:rPr lang="en-US" altLang="zh-CN" sz="2400" b="1">
                                    <a:latin typeface="Cambria Math" panose="02040503050406030204"/>
                                  </a:rPr>
                                  <m:t>+</m:t>
                                </m:r>
                                <m:r>
                                  <a:rPr lang="en-US" altLang="zh-CN" sz="2400" b="1">
                                    <a:latin typeface="Cambria Math" panose="02040503050406030204"/>
                                  </a:rPr>
                                  <m:t>1</m:t>
                                </m:r>
                              </m:den>
                            </m:f>
                            <m:r>
                              <a:rPr lang="en-US" altLang="zh-CN" sz="2400" b="1">
                                <a:latin typeface="Cambria Math" panose="02040503050406030204"/>
                              </a:rPr>
                              <m:t>−</m:t>
                            </m:r>
                            <m:r>
                              <a:rPr lang="en-US" altLang="zh-CN" sz="2400" b="1">
                                <a:latin typeface="Cambria Math" panose="02040503050406030204"/>
                              </a:rPr>
                              <m:t>0</m:t>
                            </m:r>
                            <m:r>
                              <a:rPr lang="en-US" altLang="zh-CN" sz="2400" b="1">
                                <a:latin typeface="Cambria Math" panose="02040503050406030204"/>
                              </a:rPr>
                              <m:t>.</m:t>
                            </m:r>
                            <m:r>
                              <a:rPr lang="en-US" altLang="zh-CN" sz="2400" b="1">
                                <a:latin typeface="Cambria Math" panose="02040503050406030204"/>
                              </a:rPr>
                              <m:t>46</m:t>
                            </m:r>
                          </m:e>
                        </m:d>
                      </m:sup>
                    </m:sSup>
                  </m:oMath>
                </a14:m>
                <a:r>
                  <a:rPr lang="en-US" altLang="zh-CN" sz="2400" b="1" dirty="0"/>
                  <a:t>               </a:t>
                </a:r>
                <a:r>
                  <a:rPr lang="zh-CN" altLang="zh-CN" sz="2400" b="1" dirty="0"/>
                  <a:t>（</a:t>
                </a:r>
                <a:r>
                  <a:rPr lang="en-US" altLang="zh-CN" sz="2400" b="1" dirty="0"/>
                  <a:t>2-47</a:t>
                </a:r>
                <a:r>
                  <a:rPr lang="zh-CN" altLang="zh-CN" sz="2400" b="1" dirty="0"/>
                  <a:t>）</a:t>
                </a:r>
                <a:endParaRPr lang="zh-CN" altLang="zh-CN" sz="2400" b="1" dirty="0"/>
              </a:p>
              <a:p>
                <a:pPr marL="0" indent="0">
                  <a:lnSpc>
                    <a:spcPct val="150000"/>
                  </a:lnSpc>
                  <a:buNone/>
                </a:pPr>
                <a:r>
                  <a:rPr lang="en-US" altLang="zh-CN" sz="2400" b="1" dirty="0" smtClean="0"/>
                  <a:t>       </a:t>
                </a:r>
                <a:r>
                  <a:rPr lang="zh-CN" altLang="zh-CN" sz="2400" b="1" dirty="0" smtClean="0"/>
                  <a:t>式</a:t>
                </a:r>
                <a:r>
                  <a:rPr lang="en-US" altLang="zh-CN" sz="2400" b="1" dirty="0"/>
                  <a:t>2-47</a:t>
                </a:r>
                <a:r>
                  <a:rPr lang="zh-CN" altLang="zh-CN" sz="2400" b="1" dirty="0"/>
                  <a:t>中，</a:t>
                </a:r>
                <a:r>
                  <a:rPr lang="en-US" altLang="zh-CN" sz="2400" b="1" dirty="0"/>
                  <a:t>d</a:t>
                </a:r>
                <a:r>
                  <a:rPr lang="zh-CN" altLang="zh-CN" sz="2400" b="1" dirty="0"/>
                  <a:t>为发射机和移动终端之间的距离，单位为</a:t>
                </a:r>
                <a:r>
                  <a:rPr lang="en-US" altLang="zh-CN" sz="2400" b="1" dirty="0"/>
                  <a:t>m</a:t>
                </a:r>
                <a:r>
                  <a:rPr lang="zh-CN" altLang="zh-CN" sz="2400" b="1" dirty="0"/>
                  <a:t>；</a:t>
                </a:r>
                <a:r>
                  <a:rPr lang="en-US" altLang="zh-CN" sz="2400" b="1" dirty="0"/>
                  <a:t>n</a:t>
                </a:r>
                <a:r>
                  <a:rPr lang="zh-CN" altLang="zh-CN" sz="2400" b="1" dirty="0"/>
                  <a:t>为传播路径的楼层数目。需要注意的是，任何情况下计算得出的路径损耗值应不小于自由空间的损耗值</a:t>
                </a:r>
                <a:r>
                  <a:rPr lang="zh-CN" altLang="zh-CN" sz="2400" b="1" dirty="0" smtClean="0"/>
                  <a:t>。</a:t>
                </a:r>
                <a:endParaRPr lang="zh-CN" altLang="zh-CN" sz="2400" b="1"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404664"/>
                <a:ext cx="8712968" cy="4525963"/>
              </a:xfrm>
              <a:blipFill rotWithShape="1">
                <a:blip r:embed="rId1"/>
                <a:stretch>
                  <a:fillRect l="-1" t="-4" r="2" b="11"/>
                </a:stretch>
              </a:blipFill>
            </p:spPr>
            <p:txBody>
              <a:bodyPr/>
              <a:lstStyle/>
              <a:p>
                <a:r>
                  <a:rPr lang="zh-CN" altLang="en-US">
                    <a:noFill/>
                  </a:rPr>
                  <a:t> </a:t>
                </a:r>
              </a:p>
            </p:txBody>
          </p:sp>
        </mc:Fallback>
      </mc:AlternateContent>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404664"/>
            <a:ext cx="8712968" cy="4525963"/>
          </a:xfrm>
        </p:spPr>
        <p:txBody>
          <a:bodyPr/>
          <a:lstStyle/>
          <a:p>
            <a:pPr marL="0" indent="0">
              <a:lnSpc>
                <a:spcPct val="150000"/>
              </a:lnSpc>
              <a:buNone/>
            </a:pPr>
            <a:r>
              <a:rPr lang="en-US" altLang="zh-CN" sz="2800" b="1" dirty="0" smtClean="0"/>
              <a:t>2.4.7 </a:t>
            </a:r>
            <a:r>
              <a:rPr lang="zh-CN" altLang="zh-CN" sz="2800" b="1" dirty="0"/>
              <a:t>射线追踪传播模型</a:t>
            </a:r>
            <a:endParaRPr lang="zh-CN" altLang="zh-CN" sz="2800" b="1" dirty="0"/>
          </a:p>
          <a:p>
            <a:pPr marL="0" indent="0">
              <a:lnSpc>
                <a:spcPct val="150000"/>
              </a:lnSpc>
              <a:buNone/>
            </a:pPr>
            <a:r>
              <a:rPr lang="en-US" altLang="zh-CN" sz="2400" b="1" dirty="0" smtClean="0"/>
              <a:t>       5G</a:t>
            </a:r>
            <a:r>
              <a:rPr lang="zh-CN" altLang="zh-CN" sz="2400" b="1" dirty="0"/>
              <a:t>相比传统</a:t>
            </a:r>
            <a:r>
              <a:rPr lang="en-US" altLang="zh-CN" sz="2400" b="1" dirty="0"/>
              <a:t>3G/4G</a:t>
            </a:r>
            <a:r>
              <a:rPr lang="zh-CN" altLang="zh-CN" sz="2400" b="1" dirty="0"/>
              <a:t>而言，网络将更加复杂和立体化。同时随着</a:t>
            </a:r>
            <a:r>
              <a:rPr lang="en-US" altLang="zh-CN" sz="2400" b="1" dirty="0"/>
              <a:t>Massive MIMO</a:t>
            </a:r>
            <a:r>
              <a:rPr lang="zh-CN" altLang="zh-CN" sz="2400" b="1" dirty="0"/>
              <a:t>天线、复杂天线赋形技术的出现，多径建模的重要性更加凸显，如果缺乏多径小尺度信息，将很难保证网络规划准确性。因此，基于高精度电子地图和具备多径建模的射线追踪传播模型在</a:t>
            </a:r>
            <a:r>
              <a:rPr lang="en-US" altLang="zh-CN" sz="2400" b="1" dirty="0"/>
              <a:t>5G</a:t>
            </a:r>
            <a:r>
              <a:rPr lang="zh-CN" altLang="zh-CN" sz="2400" b="1" dirty="0"/>
              <a:t>无线网络规划中具有不可替代的作用和地位。</a:t>
            </a:r>
            <a:endParaRPr lang="zh-CN" altLang="zh-CN" sz="2400" b="1"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404664"/>
            <a:ext cx="8712968" cy="4525963"/>
          </a:xfrm>
        </p:spPr>
        <p:txBody>
          <a:bodyPr/>
          <a:lstStyle/>
          <a:p>
            <a:pPr marL="0" indent="0">
              <a:lnSpc>
                <a:spcPct val="150000"/>
              </a:lnSpc>
              <a:buNone/>
            </a:pPr>
            <a:r>
              <a:rPr lang="en-US" altLang="zh-CN" sz="2800" b="1" dirty="0" smtClean="0"/>
              <a:t>2.4.7 </a:t>
            </a:r>
            <a:r>
              <a:rPr lang="zh-CN" altLang="zh-CN" sz="2800" b="1" dirty="0"/>
              <a:t>射线追踪传播模型</a:t>
            </a:r>
            <a:endParaRPr lang="zh-CN" altLang="zh-CN" sz="2800" b="1" dirty="0"/>
          </a:p>
          <a:p>
            <a:pPr marL="0" indent="0">
              <a:lnSpc>
                <a:spcPct val="120000"/>
              </a:lnSpc>
              <a:buNone/>
            </a:pPr>
            <a:r>
              <a:rPr lang="en-US" altLang="zh-CN" sz="2400" b="1" dirty="0" smtClean="0"/>
              <a:t>      </a:t>
            </a:r>
            <a:r>
              <a:rPr lang="zh-CN" altLang="zh-CN" sz="2400" b="1" dirty="0" smtClean="0"/>
              <a:t>网络</a:t>
            </a:r>
            <a:r>
              <a:rPr lang="zh-CN" altLang="zh-CN" sz="2400" b="1" dirty="0"/>
              <a:t>将更加复杂和立体化。</a:t>
            </a:r>
            <a:r>
              <a:rPr lang="zh-CN" altLang="zh-CN" sz="2400" b="1" dirty="0" smtClean="0"/>
              <a:t>同时</a:t>
            </a:r>
            <a:r>
              <a:rPr lang="zh-CN" altLang="zh-CN" sz="2400" b="1" dirty="0"/>
              <a:t>基于波束的射线追踪模型对于射线的建模通常包括以下几类：</a:t>
            </a:r>
            <a:endParaRPr lang="zh-CN" altLang="zh-CN" sz="2400" b="1" dirty="0"/>
          </a:p>
          <a:p>
            <a:pPr lvl="0">
              <a:lnSpc>
                <a:spcPct val="120000"/>
              </a:lnSpc>
            </a:pPr>
            <a:r>
              <a:rPr lang="zh-CN" altLang="zh-CN" sz="2400" b="1" dirty="0"/>
              <a:t>直视路径。发射机与接收机在第一菲涅耳区内没有建筑物或植被遮挡影响，直视路径能量将成为接收信号主要能量来源，地面反射</a:t>
            </a:r>
            <a:r>
              <a:rPr lang="en-US" altLang="zh-CN" sz="2400" b="1" dirty="0"/>
              <a:t>/</a:t>
            </a:r>
            <a:r>
              <a:rPr lang="zh-CN" altLang="zh-CN" sz="2400" b="1" dirty="0"/>
              <a:t>墙面反射信号能量几乎可忽略。</a:t>
            </a:r>
            <a:endParaRPr lang="zh-CN" altLang="zh-CN" sz="2400" b="1" dirty="0"/>
          </a:p>
          <a:p>
            <a:pPr lvl="0">
              <a:lnSpc>
                <a:spcPct val="120000"/>
              </a:lnSpc>
            </a:pPr>
            <a:r>
              <a:rPr lang="zh-CN" altLang="zh-CN" sz="2400" b="1" dirty="0"/>
              <a:t>反射路径。发生反射时，入射射线、反射射线以及反射点都在同一个平面内，入射射线与反射点法线夹角等于反射射线与反射点法线的夹角，基于此建立射线追踪反射模型</a:t>
            </a:r>
            <a:r>
              <a:rPr lang="zh-CN" altLang="zh-CN" sz="2400" b="1" dirty="0" smtClean="0"/>
              <a:t>。</a:t>
            </a:r>
            <a:endParaRPr lang="zh-CN" altLang="zh-CN" sz="2400" b="1"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404664"/>
            <a:ext cx="8712968" cy="4525963"/>
          </a:xfrm>
        </p:spPr>
        <p:txBody>
          <a:bodyPr/>
          <a:lstStyle/>
          <a:p>
            <a:pPr marL="0" indent="0">
              <a:lnSpc>
                <a:spcPct val="150000"/>
              </a:lnSpc>
              <a:buNone/>
            </a:pPr>
            <a:r>
              <a:rPr lang="en-US" altLang="zh-CN" sz="2800" b="1" dirty="0" smtClean="0"/>
              <a:t>2.4.7 </a:t>
            </a:r>
            <a:r>
              <a:rPr lang="zh-CN" altLang="zh-CN" sz="2800" b="1" dirty="0"/>
              <a:t>射线追踪传播模型</a:t>
            </a:r>
            <a:endParaRPr lang="zh-CN" altLang="zh-CN" sz="2800" b="1" dirty="0"/>
          </a:p>
          <a:p>
            <a:pPr marL="0" indent="0">
              <a:lnSpc>
                <a:spcPct val="120000"/>
              </a:lnSpc>
              <a:buNone/>
            </a:pPr>
            <a:r>
              <a:rPr lang="en-US" altLang="zh-CN" sz="2400" b="1" dirty="0" smtClean="0"/>
              <a:t>      </a:t>
            </a:r>
            <a:r>
              <a:rPr lang="zh-CN" altLang="zh-CN" sz="2400" b="1" dirty="0" smtClean="0"/>
              <a:t>网络</a:t>
            </a:r>
            <a:r>
              <a:rPr lang="zh-CN" altLang="zh-CN" sz="2400" b="1" dirty="0"/>
              <a:t>将更加复杂和立体化。</a:t>
            </a:r>
            <a:r>
              <a:rPr lang="zh-CN" altLang="zh-CN" sz="2400" b="1" dirty="0" smtClean="0"/>
              <a:t>同时</a:t>
            </a:r>
            <a:r>
              <a:rPr lang="zh-CN" altLang="zh-CN" sz="2400" b="1" dirty="0"/>
              <a:t>基于波束的射线追踪模型对于射线的建模通常包括以下几类：</a:t>
            </a:r>
            <a:endParaRPr lang="zh-CN" altLang="zh-CN" sz="2400" b="1" dirty="0"/>
          </a:p>
          <a:p>
            <a:pPr lvl="0">
              <a:lnSpc>
                <a:spcPct val="120000"/>
              </a:lnSpc>
            </a:pPr>
            <a:r>
              <a:rPr lang="zh-CN" altLang="zh-CN" sz="2400" b="1" dirty="0" smtClean="0"/>
              <a:t>衍射</a:t>
            </a:r>
            <a:r>
              <a:rPr lang="zh-CN" altLang="zh-CN" sz="2400" b="1" dirty="0"/>
              <a:t>。衍射产生条件与电磁波波长以及障碍物棱边的大小相关。在</a:t>
            </a:r>
            <a:r>
              <a:rPr lang="en-US" altLang="zh-CN" sz="2400" b="1" dirty="0"/>
              <a:t>Sub 6G</a:t>
            </a:r>
            <a:r>
              <a:rPr lang="zh-CN" altLang="zh-CN" sz="2400" b="1" dirty="0"/>
              <a:t>时衍射可以带来较大传播能量，但当频率上升至</a:t>
            </a:r>
            <a:r>
              <a:rPr lang="en-US" altLang="zh-CN" sz="2400" b="1" dirty="0"/>
              <a:t>10GHz</a:t>
            </a:r>
            <a:r>
              <a:rPr lang="zh-CN" altLang="zh-CN" sz="2400" b="1" dirty="0"/>
              <a:t>以上，能够产生衍射的棱边数变少，衍射带来的能量将变低。</a:t>
            </a:r>
            <a:endParaRPr lang="zh-CN" altLang="zh-CN" sz="2400" b="1" dirty="0"/>
          </a:p>
          <a:p>
            <a:pPr lvl="0">
              <a:lnSpc>
                <a:spcPct val="120000"/>
              </a:lnSpc>
            </a:pPr>
            <a:r>
              <a:rPr lang="zh-CN" altLang="zh-CN" sz="2400" b="1" dirty="0"/>
              <a:t>信号透射。电磁波的透射与反射一样都是发生在两种介质的交界处，透射能量与被穿透材质介电常数、磁导率有关。</a:t>
            </a:r>
            <a:endParaRPr lang="zh-CN" altLang="zh-CN" sz="2400" b="1" dirty="0"/>
          </a:p>
          <a:p>
            <a:pPr>
              <a:lnSpc>
                <a:spcPct val="120000"/>
              </a:lnSpc>
            </a:pPr>
            <a:r>
              <a:rPr lang="zh-CN" altLang="zh-CN" sz="2400" b="1" dirty="0"/>
              <a:t>组合路径。反射之后绕射，绕射之后反射，组合路径能量传播方式不可忽视，射线模型需考虑组合路径能量传播方式。</a:t>
            </a:r>
            <a:endParaRPr lang="zh-CN" altLang="zh-CN" sz="2400" b="1"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404664"/>
            <a:ext cx="8280920" cy="4525963"/>
          </a:xfrm>
        </p:spPr>
        <p:txBody>
          <a:bodyPr/>
          <a:lstStyle/>
          <a:p>
            <a:pPr marL="0" indent="0">
              <a:lnSpc>
                <a:spcPct val="150000"/>
              </a:lnSpc>
              <a:buNone/>
            </a:pPr>
            <a:r>
              <a:rPr lang="en-US" altLang="zh-CN" sz="2800" b="1" dirty="0" smtClean="0"/>
              <a:t>2.4.7 </a:t>
            </a:r>
            <a:r>
              <a:rPr lang="zh-CN" altLang="zh-CN" sz="2800" b="1" dirty="0"/>
              <a:t>射线追踪传播模型</a:t>
            </a:r>
            <a:endParaRPr lang="zh-CN" altLang="zh-CN" sz="2800" b="1" dirty="0"/>
          </a:p>
          <a:p>
            <a:pPr marL="0" indent="0">
              <a:lnSpc>
                <a:spcPct val="150000"/>
              </a:lnSpc>
              <a:buNone/>
            </a:pPr>
            <a:r>
              <a:rPr lang="en-US" altLang="zh-CN" sz="2400" b="1" dirty="0" smtClean="0"/>
              <a:t>     </a:t>
            </a:r>
            <a:r>
              <a:rPr lang="zh-CN" altLang="zh-CN" b="1" dirty="0" smtClean="0"/>
              <a:t>微</a:t>
            </a:r>
            <a:r>
              <a:rPr lang="zh-CN" altLang="zh-CN" b="1" dirty="0"/>
              <a:t>蜂窝传播模型包括双线模型、经验模型、准</a:t>
            </a:r>
            <a:r>
              <a:rPr lang="en-US" altLang="zh-CN" b="1" dirty="0"/>
              <a:t>3</a:t>
            </a:r>
            <a:r>
              <a:rPr lang="zh-CN" altLang="zh-CN" b="1" dirty="0"/>
              <a:t>维</a:t>
            </a:r>
            <a:r>
              <a:rPr lang="en-US" altLang="zh-CN" b="1" dirty="0"/>
              <a:t>UTD</a:t>
            </a:r>
            <a:r>
              <a:rPr lang="zh-CN" altLang="zh-CN" b="1" dirty="0"/>
              <a:t>模型、</a:t>
            </a:r>
            <a:r>
              <a:rPr lang="en-US" altLang="zh-CN" b="1" dirty="0"/>
              <a:t>LEE</a:t>
            </a:r>
            <a:r>
              <a:rPr lang="zh-CN" altLang="zh-CN" b="1" dirty="0"/>
              <a:t>微蜂窝模型、宽带微蜂窝模型等</a:t>
            </a:r>
            <a:r>
              <a:rPr lang="zh-CN" altLang="zh-CN" b="1" dirty="0" smtClean="0"/>
              <a:t>。在</a:t>
            </a:r>
            <a:r>
              <a:rPr lang="zh-CN" altLang="zh-CN" b="1" dirty="0"/>
              <a:t>大尺度传播模型中，校正多采用经典的宏蜂窝传播</a:t>
            </a:r>
            <a:r>
              <a:rPr lang="zh-CN" altLang="zh-CN" b="1" dirty="0" smtClean="0"/>
              <a:t>模型</a:t>
            </a:r>
            <a:r>
              <a:rPr lang="zh-CN" altLang="en-US" b="1" dirty="0" smtClean="0"/>
              <a:t>。</a:t>
            </a:r>
            <a:endParaRPr lang="zh-CN" altLang="en-US" b="1" dirty="0" smtClean="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16633"/>
            <a:ext cx="8280920" cy="648072"/>
          </a:xfrm>
        </p:spPr>
        <p:txBody>
          <a:bodyPr/>
          <a:lstStyle/>
          <a:p>
            <a:pPr marL="0" indent="0">
              <a:lnSpc>
                <a:spcPct val="150000"/>
              </a:lnSpc>
              <a:buNone/>
            </a:pPr>
            <a:r>
              <a:rPr lang="en-US" altLang="zh-CN" sz="2800" b="1" dirty="0" smtClean="0"/>
              <a:t>2.4.7 </a:t>
            </a:r>
            <a:r>
              <a:rPr lang="zh-CN" altLang="zh-CN" sz="2800" b="1" dirty="0"/>
              <a:t>射线追踪传播模型</a:t>
            </a:r>
            <a:endParaRPr lang="zh-CN" altLang="zh-CN" sz="2800" b="1" dirty="0"/>
          </a:p>
          <a:p>
            <a:pPr marL="0" indent="0">
              <a:lnSpc>
                <a:spcPct val="120000"/>
              </a:lnSpc>
              <a:buNone/>
            </a:pPr>
            <a:r>
              <a:rPr lang="en-US" altLang="zh-CN" sz="2400" b="1" dirty="0" smtClean="0"/>
              <a:t>     </a:t>
            </a:r>
            <a:endParaRPr lang="zh-CN" altLang="zh-CN" sz="2400" b="1" dirty="0"/>
          </a:p>
        </p:txBody>
      </p:sp>
      <p:pic>
        <p:nvPicPr>
          <p:cNvPr id="13824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5576" y="836712"/>
            <a:ext cx="7344816"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16633"/>
            <a:ext cx="8280920" cy="648072"/>
          </a:xfrm>
        </p:spPr>
        <p:txBody>
          <a:bodyPr/>
          <a:lstStyle/>
          <a:p>
            <a:pPr marL="0" indent="0">
              <a:buNone/>
            </a:pPr>
            <a:r>
              <a:rPr lang="en-US" altLang="zh-CN" sz="2800" b="1" dirty="0"/>
              <a:t>2.5 MIMO</a:t>
            </a:r>
            <a:r>
              <a:rPr lang="zh-CN" altLang="zh-CN" sz="2800" b="1" dirty="0"/>
              <a:t>信道</a:t>
            </a:r>
            <a:r>
              <a:rPr lang="zh-CN" altLang="zh-CN" sz="2800" b="1" dirty="0" smtClean="0"/>
              <a:t>模型</a:t>
            </a:r>
            <a:endParaRPr lang="en-US" altLang="zh-CN" sz="2800" b="1" dirty="0" smtClean="0"/>
          </a:p>
          <a:p>
            <a:pPr marL="0" indent="0">
              <a:lnSpc>
                <a:spcPct val="150000"/>
              </a:lnSpc>
              <a:buNone/>
            </a:pPr>
            <a:endParaRPr lang="en-US" altLang="zh-CN" sz="2400" b="1" dirty="0" smtClean="0"/>
          </a:p>
          <a:p>
            <a:pPr marL="0" indent="0">
              <a:lnSpc>
                <a:spcPct val="150000"/>
              </a:lnSpc>
              <a:buNone/>
            </a:pPr>
            <a:r>
              <a:rPr lang="en-US" altLang="zh-CN" sz="2400" b="1" dirty="0"/>
              <a:t> </a:t>
            </a:r>
            <a:r>
              <a:rPr lang="en-US" altLang="zh-CN" sz="2400" b="1" dirty="0" smtClean="0"/>
              <a:t>      MIMO</a:t>
            </a:r>
            <a:r>
              <a:rPr lang="zh-CN" altLang="zh-CN" sz="2400" b="1" dirty="0"/>
              <a:t>信道模型目前有多种划分方法，比如分为宽带和窄带；时变和非时变等。本节根据描述</a:t>
            </a:r>
            <a:r>
              <a:rPr lang="en-US" altLang="zh-CN" sz="2400" b="1" dirty="0"/>
              <a:t>MIMO</a:t>
            </a:r>
            <a:r>
              <a:rPr lang="zh-CN" altLang="zh-CN" sz="2400" b="1" dirty="0"/>
              <a:t>信道特性的不同方式，将</a:t>
            </a:r>
            <a:r>
              <a:rPr lang="en-US" altLang="zh-CN" sz="2400" b="1" dirty="0"/>
              <a:t>MIMO</a:t>
            </a:r>
            <a:r>
              <a:rPr lang="zh-CN" altLang="zh-CN" sz="2400" b="1" dirty="0"/>
              <a:t>信道模型分为物理模型、统计分析模型和参考模型三大类。</a:t>
            </a:r>
            <a:endParaRPr lang="zh-CN" altLang="zh-CN" sz="2400" b="1" dirty="0"/>
          </a:p>
          <a:p>
            <a:pPr marL="0" indent="0">
              <a:buNone/>
            </a:pPr>
            <a:endParaRPr lang="zh-CN" altLang="zh-CN" sz="2800" b="1" dirty="0"/>
          </a:p>
          <a:p>
            <a:pPr marL="0" indent="0">
              <a:lnSpc>
                <a:spcPct val="120000"/>
              </a:lnSpc>
              <a:buNone/>
            </a:pPr>
            <a:r>
              <a:rPr lang="en-US" altLang="zh-CN" sz="2400" b="1" dirty="0" smtClean="0"/>
              <a:t>     </a:t>
            </a:r>
            <a:endParaRPr lang="zh-CN" altLang="zh-CN" sz="2400" b="1"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16633"/>
            <a:ext cx="8280920" cy="648072"/>
          </a:xfrm>
        </p:spPr>
        <p:txBody>
          <a:bodyPr/>
          <a:lstStyle/>
          <a:p>
            <a:pPr marL="0" indent="0">
              <a:buNone/>
            </a:pPr>
            <a:r>
              <a:rPr lang="en-US" altLang="zh-CN" sz="2800" b="1" dirty="0"/>
              <a:t>2.5 MIMO</a:t>
            </a:r>
            <a:r>
              <a:rPr lang="zh-CN" altLang="zh-CN" sz="2800" b="1" dirty="0"/>
              <a:t>信道</a:t>
            </a:r>
            <a:r>
              <a:rPr lang="zh-CN" altLang="zh-CN" sz="2800" b="1" dirty="0" smtClean="0"/>
              <a:t>模型</a:t>
            </a:r>
            <a:endParaRPr lang="en-US" altLang="zh-CN" sz="2800" b="1" dirty="0" smtClean="0"/>
          </a:p>
          <a:p>
            <a:pPr marL="0" indent="0">
              <a:lnSpc>
                <a:spcPct val="150000"/>
              </a:lnSpc>
              <a:buNone/>
            </a:pPr>
            <a:endParaRPr lang="en-US" altLang="zh-CN" sz="2400" b="1" dirty="0" smtClean="0"/>
          </a:p>
          <a:p>
            <a:pPr marL="0" indent="0">
              <a:lnSpc>
                <a:spcPct val="150000"/>
              </a:lnSpc>
              <a:buNone/>
            </a:pPr>
            <a:r>
              <a:rPr lang="en-US" altLang="zh-CN" sz="2400" b="1" dirty="0"/>
              <a:t> </a:t>
            </a:r>
            <a:r>
              <a:rPr lang="en-US" altLang="zh-CN" sz="2400" b="1" dirty="0" smtClean="0"/>
              <a:t>      </a:t>
            </a:r>
            <a:r>
              <a:rPr lang="zh-CN" altLang="zh-CN" sz="2400" b="1" dirty="0"/>
              <a:t>（</a:t>
            </a:r>
            <a:r>
              <a:rPr lang="en-US" altLang="zh-CN" sz="2400" b="1" dirty="0"/>
              <a:t>1</a:t>
            </a:r>
            <a:r>
              <a:rPr lang="zh-CN" altLang="zh-CN" sz="2400" b="1" dirty="0"/>
              <a:t>）物理模型。物理模型是指通过一些物理参数，如多径分量到达角（</a:t>
            </a:r>
            <a:r>
              <a:rPr lang="en-US" altLang="zh-CN" sz="2400" b="1" dirty="0"/>
              <a:t>AOA</a:t>
            </a:r>
            <a:r>
              <a:rPr lang="zh-CN" altLang="zh-CN" sz="2400" b="1" dirty="0"/>
              <a:t>）、离开角（</a:t>
            </a:r>
            <a:r>
              <a:rPr lang="en-US" altLang="zh-CN" sz="2400" b="1" dirty="0"/>
              <a:t>AOD</a:t>
            </a:r>
            <a:r>
              <a:rPr lang="zh-CN" altLang="zh-CN" sz="2400" b="1" dirty="0"/>
              <a:t>）和到达时间（</a:t>
            </a:r>
            <a:r>
              <a:rPr lang="en-US" altLang="zh-CN" sz="2400" b="1" dirty="0"/>
              <a:t>TOA</a:t>
            </a:r>
            <a:r>
              <a:rPr lang="zh-CN" altLang="zh-CN" sz="2400" b="1" dirty="0"/>
              <a:t>）来描述</a:t>
            </a:r>
            <a:r>
              <a:rPr lang="en-US" altLang="zh-CN" sz="2400" b="1" dirty="0"/>
              <a:t>MIMO</a:t>
            </a:r>
            <a:r>
              <a:rPr lang="zh-CN" altLang="zh-CN" sz="2400" b="1" dirty="0"/>
              <a:t>信道，可进一步划分为确定性物理模型、基于几何的随机物理模型和非几何随机物理模型三种。其典型代表有</a:t>
            </a:r>
            <a:r>
              <a:rPr lang="en-US" altLang="zh-CN" sz="2400" b="1" dirty="0"/>
              <a:t>3GPP SCM/SCME</a:t>
            </a:r>
            <a:r>
              <a:rPr lang="zh-CN" altLang="zh-CN" sz="2400" b="1" dirty="0"/>
              <a:t>模型</a:t>
            </a:r>
            <a:r>
              <a:rPr lang="zh-CN" altLang="zh-CN" sz="2400" b="1" dirty="0" smtClean="0"/>
              <a:t>。</a:t>
            </a:r>
            <a:endParaRPr lang="zh-CN" altLang="zh-CN" sz="2400" b="1" dirty="0"/>
          </a:p>
          <a:p>
            <a:pPr marL="0" indent="0">
              <a:buNone/>
            </a:pPr>
            <a:endParaRPr lang="zh-CN" altLang="zh-CN" sz="2800" b="1" dirty="0"/>
          </a:p>
          <a:p>
            <a:pPr marL="0" indent="0">
              <a:lnSpc>
                <a:spcPct val="120000"/>
              </a:lnSpc>
              <a:buNone/>
            </a:pPr>
            <a:r>
              <a:rPr lang="en-US" altLang="zh-CN" sz="2400" b="1" dirty="0" smtClean="0"/>
              <a:t>     </a:t>
            </a:r>
            <a:endParaRPr lang="zh-CN" altLang="zh-CN" sz="2400" b="1"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16633"/>
            <a:ext cx="8280920" cy="648072"/>
          </a:xfrm>
        </p:spPr>
        <p:txBody>
          <a:bodyPr/>
          <a:lstStyle/>
          <a:p>
            <a:pPr marL="0" indent="0">
              <a:buNone/>
            </a:pPr>
            <a:r>
              <a:rPr lang="en-US" altLang="zh-CN" sz="2800" b="1" dirty="0"/>
              <a:t>2.5 MIMO</a:t>
            </a:r>
            <a:r>
              <a:rPr lang="zh-CN" altLang="zh-CN" sz="2800" b="1" dirty="0"/>
              <a:t>信道</a:t>
            </a:r>
            <a:r>
              <a:rPr lang="zh-CN" altLang="zh-CN" sz="2800" b="1" dirty="0" smtClean="0"/>
              <a:t>模型</a:t>
            </a:r>
            <a:endParaRPr lang="en-US" altLang="zh-CN" sz="2800" b="1" dirty="0" smtClean="0"/>
          </a:p>
          <a:p>
            <a:pPr marL="0" indent="0">
              <a:lnSpc>
                <a:spcPct val="150000"/>
              </a:lnSpc>
              <a:buNone/>
            </a:pPr>
            <a:endParaRPr lang="en-US" altLang="zh-CN" sz="2400" b="1" dirty="0" smtClean="0"/>
          </a:p>
          <a:p>
            <a:pPr marL="0" indent="0">
              <a:lnSpc>
                <a:spcPct val="150000"/>
              </a:lnSpc>
              <a:buNone/>
            </a:pPr>
            <a:r>
              <a:rPr lang="en-US" altLang="zh-CN" sz="2400" b="1" dirty="0"/>
              <a:t> </a:t>
            </a:r>
            <a:r>
              <a:rPr lang="en-US" altLang="zh-CN" sz="2400" b="1" dirty="0" smtClean="0"/>
              <a:t>      </a:t>
            </a:r>
            <a:r>
              <a:rPr lang="zh-CN" altLang="zh-CN" sz="2400" b="1" dirty="0"/>
              <a:t>（</a:t>
            </a:r>
            <a:r>
              <a:rPr lang="en-US" altLang="zh-CN" sz="2400" b="1" dirty="0"/>
              <a:t>2</a:t>
            </a:r>
            <a:r>
              <a:rPr lang="zh-CN" altLang="zh-CN" sz="2400" b="1" dirty="0"/>
              <a:t>）统计分析模型。统计分析模型是描述单个收发信机天线之间信道的冲激响应，它用一种数学的分析方法而没有明确考虑波的具体传播。如基于空时相关特征的建模方法是统计分析建模的一种典型代表方法。该方法假定信道衰落因子为复高斯分布的随机变量，其一阶矩和二阶矩反映了信道衰落特征。</a:t>
            </a:r>
            <a:endParaRPr lang="zh-CN" altLang="zh-CN" sz="2800" b="1" dirty="0"/>
          </a:p>
          <a:p>
            <a:pPr marL="0" indent="0">
              <a:lnSpc>
                <a:spcPct val="120000"/>
              </a:lnSpc>
              <a:buNone/>
            </a:pPr>
            <a:r>
              <a:rPr lang="en-US" altLang="zh-CN" sz="2400" b="1" dirty="0" smtClean="0"/>
              <a:t>     </a:t>
            </a:r>
            <a:endParaRPr lang="zh-CN" altLang="zh-CN" sz="24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页脚占位符 4"/>
          <p:cNvSpPr>
            <a:spLocks noGrp="1"/>
          </p:cNvSpPr>
          <p:nvPr>
            <p:ph type="ftr" sz="quarter" idx="10"/>
          </p:nvPr>
        </p:nvSpPr>
        <p:spPr/>
        <p:txBody>
          <a:bodyPr/>
          <a:lstStyle/>
          <a:p>
            <a:pPr defTabSz="697230">
              <a:defRPr/>
            </a:pPr>
            <a:r>
              <a:rPr lang="en-US" altLang="zh-CN"/>
              <a:t>2-</a:t>
            </a:r>
            <a:fld id="{56EBCFE4-958E-43CE-9ECA-F9C76FC30AFF}" type="slidenum">
              <a:rPr lang="en-US" altLang="zh-CN" smtClean="0"/>
            </a:fld>
            <a:endParaRPr lang="en-US" altLang="zh-CN"/>
          </a:p>
        </p:txBody>
      </p:sp>
      <p:sp>
        <p:nvSpPr>
          <p:cNvPr id="6" name="Rectangle 3"/>
          <p:cNvSpPr>
            <a:spLocks noGrp="1" noChangeArrowheads="1"/>
          </p:cNvSpPr>
          <p:nvPr>
            <p:ph type="body" sz="half" idx="1"/>
          </p:nvPr>
        </p:nvSpPr>
        <p:spPr>
          <a:xfrm>
            <a:off x="251520" y="692696"/>
            <a:ext cx="8748712" cy="4772025"/>
          </a:xfrm>
        </p:spPr>
        <p:txBody>
          <a:bodyPr lIns="0" tIns="0" rIns="0" bIns="0"/>
          <a:lstStyle/>
          <a:p>
            <a:pPr>
              <a:lnSpc>
                <a:spcPct val="125000"/>
              </a:lnSpc>
              <a:spcBef>
                <a:spcPct val="0"/>
              </a:spcBef>
              <a:buFont typeface="Wingdings" panose="05000000000000000000" pitchFamily="2" charset="2"/>
              <a:buNone/>
            </a:pPr>
            <a:r>
              <a:rPr lang="zh-CN" altLang="en-US" sz="2800" dirty="0">
                <a:solidFill>
                  <a:srgbClr val="0000FF"/>
                </a:solidFill>
                <a:latin typeface="方正大黑简体" pitchFamily="2" charset="-122"/>
              </a:rPr>
              <a:t>  </a:t>
            </a:r>
            <a:r>
              <a:rPr lang="zh-CN" altLang="en-US" sz="2800" b="1" dirty="0">
                <a:latin typeface="方正大黑简体" pitchFamily="2" charset="-122"/>
              </a:rPr>
              <a:t>距发射机</a:t>
            </a:r>
            <a:r>
              <a:rPr lang="en-US" altLang="zh-CN" sz="2800" b="1" dirty="0">
                <a:latin typeface="方正大黑简体" pitchFamily="2" charset="-122"/>
              </a:rPr>
              <a:t>d</a:t>
            </a:r>
            <a:r>
              <a:rPr lang="zh-CN" altLang="en-US" sz="2800" b="1" dirty="0">
                <a:latin typeface="方正大黑简体" pitchFamily="2" charset="-122"/>
              </a:rPr>
              <a:t>处天线的接收功率</a:t>
            </a:r>
            <a:r>
              <a:rPr lang="en-US" altLang="zh-CN" sz="2800" b="1" dirty="0">
                <a:latin typeface="方正大黑简体" pitchFamily="2" charset="-122"/>
              </a:rPr>
              <a:t>:</a:t>
            </a:r>
            <a:endParaRPr lang="en-US" altLang="zh-CN" sz="2800" b="1" dirty="0">
              <a:latin typeface="方正大黑简体" pitchFamily="2" charset="-122"/>
            </a:endParaRPr>
          </a:p>
          <a:p>
            <a:pPr lvl="2">
              <a:lnSpc>
                <a:spcPct val="125000"/>
              </a:lnSpc>
              <a:spcBef>
                <a:spcPct val="0"/>
              </a:spcBef>
            </a:pPr>
            <a:endParaRPr lang="en-US" altLang="zh-CN" sz="2800" b="1" dirty="0">
              <a:latin typeface="方正大黑简体" pitchFamily="2" charset="-122"/>
            </a:endParaRPr>
          </a:p>
          <a:p>
            <a:pPr lvl="2">
              <a:lnSpc>
                <a:spcPct val="125000"/>
              </a:lnSpc>
              <a:spcBef>
                <a:spcPct val="0"/>
              </a:spcBef>
            </a:pPr>
            <a:endParaRPr lang="en-US" altLang="zh-CN" sz="2800" b="1" dirty="0">
              <a:latin typeface="方正大黑简体" pitchFamily="2" charset="-122"/>
            </a:endParaRPr>
          </a:p>
          <a:p>
            <a:pPr lvl="2">
              <a:lnSpc>
                <a:spcPct val="125000"/>
              </a:lnSpc>
              <a:spcBef>
                <a:spcPct val="0"/>
              </a:spcBef>
            </a:pPr>
            <a:r>
              <a:rPr lang="zh-CN" altLang="en-US" sz="2800" b="1" dirty="0">
                <a:latin typeface="方正大黑简体" pitchFamily="2" charset="-122"/>
              </a:rPr>
              <a:t>物理意义</a:t>
            </a:r>
            <a:endParaRPr lang="zh-CN" altLang="en-US" sz="2800" b="1" dirty="0">
              <a:latin typeface="方正大黑简体" pitchFamily="2" charset="-122"/>
            </a:endParaRPr>
          </a:p>
          <a:p>
            <a:pPr lvl="2">
              <a:lnSpc>
                <a:spcPct val="125000"/>
              </a:lnSpc>
              <a:spcBef>
                <a:spcPct val="0"/>
              </a:spcBef>
              <a:buFont typeface="Wingdings" panose="05000000000000000000" pitchFamily="2" charset="2"/>
              <a:buNone/>
            </a:pPr>
            <a:r>
              <a:rPr lang="zh-CN" altLang="en-US" sz="2800" b="1" dirty="0"/>
              <a:t>—</a:t>
            </a:r>
            <a:r>
              <a:rPr lang="zh-CN" altLang="en-US" sz="2500" b="1" dirty="0">
                <a:latin typeface="方正大黑简体" pitchFamily="2" charset="-122"/>
              </a:rPr>
              <a:t>与</a:t>
            </a:r>
            <a:r>
              <a:rPr lang="en-US" altLang="zh-CN" sz="2500" b="1" i="1" dirty="0">
                <a:latin typeface="Times New Roman" panose="02020603050405020304" pitchFamily="18" charset="0"/>
                <a:ea typeface="仿宋_GB2312" pitchFamily="49" charset="-122"/>
              </a:rPr>
              <a:t>d</a:t>
            </a:r>
            <a:r>
              <a:rPr lang="en-US" altLang="zh-CN" sz="2500" b="1" i="1" baseline="30000" dirty="0">
                <a:latin typeface="方正大黑简体" pitchFamily="2" charset="-122"/>
              </a:rPr>
              <a:t>2</a:t>
            </a:r>
            <a:r>
              <a:rPr lang="zh-CN" altLang="en-US" sz="2500" b="1" dirty="0">
                <a:latin typeface="方正大黑简体" pitchFamily="2" charset="-122"/>
              </a:rPr>
              <a:t>成反比</a:t>
            </a:r>
            <a:r>
              <a:rPr lang="en-US" altLang="zh-CN" sz="4000" b="1" dirty="0">
                <a:latin typeface="方正大黑简体" pitchFamily="2" charset="-122"/>
              </a:rPr>
              <a:t>→</a:t>
            </a:r>
            <a:r>
              <a:rPr lang="zh-CN" altLang="en-US" sz="2500" b="1" dirty="0">
                <a:latin typeface="方正大黑简体" pitchFamily="2" charset="-122"/>
              </a:rPr>
              <a:t>距离越远，衰减越大。</a:t>
            </a:r>
            <a:endParaRPr lang="zh-CN" altLang="en-US" sz="2500" b="1" dirty="0">
              <a:latin typeface="方正大黑简体" pitchFamily="2" charset="-122"/>
            </a:endParaRPr>
          </a:p>
          <a:p>
            <a:pPr lvl="2">
              <a:lnSpc>
                <a:spcPct val="125000"/>
              </a:lnSpc>
              <a:spcBef>
                <a:spcPct val="0"/>
              </a:spcBef>
              <a:buFont typeface="Wingdings" panose="05000000000000000000" pitchFamily="2" charset="2"/>
              <a:buNone/>
            </a:pPr>
            <a:r>
              <a:rPr lang="zh-CN" altLang="en-US" sz="2800" b="1" dirty="0"/>
              <a:t>—</a:t>
            </a:r>
            <a:r>
              <a:rPr lang="zh-CN" altLang="en-US" sz="2500" b="1" dirty="0">
                <a:latin typeface="方正大黑简体" pitchFamily="2" charset="-122"/>
              </a:rPr>
              <a:t>与</a:t>
            </a:r>
            <a:r>
              <a:rPr lang="en-US" altLang="zh-CN" sz="2500" b="1" i="1" dirty="0">
                <a:latin typeface="Times New Roman" panose="02020603050405020304" pitchFamily="18" charset="0"/>
                <a:ea typeface="仿宋_GB2312" pitchFamily="49" charset="-122"/>
              </a:rPr>
              <a:t>λ</a:t>
            </a:r>
            <a:r>
              <a:rPr lang="en-US" altLang="zh-CN" sz="2500" b="1" i="1" baseline="30000" dirty="0">
                <a:latin typeface="方正大黑简体" pitchFamily="2" charset="-122"/>
              </a:rPr>
              <a:t>2</a:t>
            </a:r>
            <a:r>
              <a:rPr lang="zh-CN" altLang="en-US" sz="2500" b="1" dirty="0">
                <a:latin typeface="方正大黑简体" pitchFamily="2" charset="-122"/>
              </a:rPr>
              <a:t>成正比（与</a:t>
            </a:r>
            <a:r>
              <a:rPr lang="en-US" altLang="zh-CN" sz="2500" b="1" i="1" dirty="0">
                <a:latin typeface="Times New Roman" panose="02020603050405020304" pitchFamily="18" charset="0"/>
                <a:ea typeface="仿宋_GB2312" pitchFamily="49" charset="-122"/>
              </a:rPr>
              <a:t>f</a:t>
            </a:r>
            <a:r>
              <a:rPr lang="en-US" altLang="zh-CN" sz="2500" b="1" i="1" baseline="30000" dirty="0">
                <a:latin typeface="方正大黑简体" pitchFamily="2" charset="-122"/>
              </a:rPr>
              <a:t>2</a:t>
            </a:r>
            <a:r>
              <a:rPr lang="zh-CN" altLang="en-US" sz="2500" b="1" dirty="0">
                <a:latin typeface="方正大黑简体" pitchFamily="2" charset="-122"/>
              </a:rPr>
              <a:t>成反比）</a:t>
            </a:r>
            <a:r>
              <a:rPr lang="en-US" altLang="zh-CN" sz="3600" b="1" dirty="0">
                <a:latin typeface="方正大黑简体" pitchFamily="2" charset="-122"/>
              </a:rPr>
              <a:t>→</a:t>
            </a:r>
            <a:r>
              <a:rPr lang="zh-CN" altLang="en-US" sz="2500" b="1" dirty="0">
                <a:latin typeface="方正大黑简体" pitchFamily="2" charset="-122"/>
              </a:rPr>
              <a:t>频率越高，衰减越大。</a:t>
            </a:r>
            <a:endParaRPr lang="zh-CN" altLang="en-US" sz="2500" b="1" dirty="0">
              <a:latin typeface="方正大黑简体" pitchFamily="2" charset="-122"/>
            </a:endParaRPr>
          </a:p>
          <a:p>
            <a:pPr lvl="2">
              <a:lnSpc>
                <a:spcPct val="125000"/>
              </a:lnSpc>
              <a:spcBef>
                <a:spcPct val="0"/>
              </a:spcBef>
              <a:buFont typeface="Wingdings" panose="05000000000000000000" pitchFamily="2" charset="2"/>
              <a:buNone/>
            </a:pPr>
            <a:r>
              <a:rPr lang="zh-CN" altLang="en-US" sz="2800" b="1" dirty="0"/>
              <a:t>—</a:t>
            </a:r>
            <a:r>
              <a:rPr lang="zh-CN" altLang="en-US" sz="2500" b="1" dirty="0">
                <a:latin typeface="方正大黑简体" pitchFamily="2" charset="-122"/>
              </a:rPr>
              <a:t>综合损耗</a:t>
            </a:r>
            <a:r>
              <a:rPr lang="en-US" altLang="zh-CN" sz="2500" b="1" i="1" dirty="0">
                <a:latin typeface="Times New Roman" panose="02020603050405020304" pitchFamily="18" charset="0"/>
                <a:ea typeface="仿宋_GB2312" pitchFamily="49" charset="-122"/>
              </a:rPr>
              <a:t>L</a:t>
            </a:r>
            <a:r>
              <a:rPr lang="en-US" altLang="zh-CN" sz="2500" b="1" i="1" dirty="0">
                <a:latin typeface="方正大黑简体" pitchFamily="2" charset="-122"/>
              </a:rPr>
              <a:t>(</a:t>
            </a:r>
            <a:r>
              <a:rPr lang="en-US" altLang="zh-CN" sz="2500" b="1" i="1" dirty="0">
                <a:latin typeface="Times New Roman" panose="02020603050405020304" pitchFamily="18" charset="0"/>
                <a:ea typeface="仿宋_GB2312" pitchFamily="49" charset="-122"/>
              </a:rPr>
              <a:t>L</a:t>
            </a:r>
            <a:r>
              <a:rPr lang="en-US" altLang="zh-CN" sz="2500" b="1" i="1" dirty="0">
                <a:latin typeface="方正大黑简体" pitchFamily="2" charset="-122"/>
              </a:rPr>
              <a:t>&gt;=1)</a:t>
            </a:r>
            <a:r>
              <a:rPr lang="zh-CN" altLang="en-US" sz="2500" b="1" dirty="0">
                <a:latin typeface="方正大黑简体" pitchFamily="2" charset="-122"/>
              </a:rPr>
              <a:t>通常归因于传输线衰减、滤波损耗和天线损耗，</a:t>
            </a:r>
            <a:r>
              <a:rPr lang="en-US" altLang="zh-CN" sz="2500" b="1" i="1" dirty="0">
                <a:latin typeface="Times New Roman" panose="02020603050405020304" pitchFamily="18" charset="0"/>
                <a:ea typeface="仿宋_GB2312" pitchFamily="49" charset="-122"/>
              </a:rPr>
              <a:t>L</a:t>
            </a:r>
            <a:r>
              <a:rPr lang="en-US" altLang="zh-CN" sz="2500" b="1" i="1" dirty="0">
                <a:latin typeface="方正大黑简体" pitchFamily="2" charset="-122"/>
              </a:rPr>
              <a:t>＝1</a:t>
            </a:r>
            <a:r>
              <a:rPr lang="zh-CN" altLang="en-US" sz="2500" b="1" dirty="0">
                <a:latin typeface="方正大黑简体" pitchFamily="2" charset="-122"/>
              </a:rPr>
              <a:t>则表明系统硬件中无损耗。</a:t>
            </a:r>
            <a:endParaRPr lang="zh-CN" altLang="en-GB" sz="2500" b="1" dirty="0">
              <a:latin typeface="方正大黑简体" pitchFamily="2" charset="-122"/>
            </a:endParaRPr>
          </a:p>
        </p:txBody>
      </p:sp>
      <p:graphicFrame>
        <p:nvGraphicFramePr>
          <p:cNvPr id="3074" name="Object 21"/>
          <p:cNvGraphicFramePr>
            <a:graphicFrameLocks noGrp="1" noChangeAspect="1"/>
          </p:cNvGraphicFramePr>
          <p:nvPr>
            <p:ph sz="half" idx="2"/>
          </p:nvPr>
        </p:nvGraphicFramePr>
        <p:xfrm>
          <a:off x="4788024" y="1412776"/>
          <a:ext cx="2908300" cy="1071562"/>
        </p:xfrm>
        <a:graphic>
          <a:graphicData uri="http://schemas.openxmlformats.org/presentationml/2006/ole">
            <mc:AlternateContent xmlns:mc="http://schemas.openxmlformats.org/markup-compatibility/2006">
              <mc:Choice xmlns:v="urn:schemas-microsoft-com:vml" Requires="v">
                <p:oleObj spid="_x0000_s95262" name="公式" r:id="rId1" imgW="28956000" imgH="10668000" progId="Equation.3">
                  <p:embed/>
                </p:oleObj>
              </mc:Choice>
              <mc:Fallback>
                <p:oleObj name="公式" r:id="rId1" imgW="28956000" imgH="10668000" progId="Equation.3">
                  <p:embed/>
                  <p:pic>
                    <p:nvPicPr>
                      <p:cNvPr id="0" name="图片 95261"/>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412776"/>
                        <a:ext cx="2908300" cy="1071562"/>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FF00"/>
                            </a:solidFill>
                            <a:miter lim="800000"/>
                            <a:headEnd/>
                            <a:tailEnd/>
                          </a14:hiddenLine>
                        </a:ext>
                      </a:extLst>
                    </p:spPr>
                  </p:pic>
                </p:oleObj>
              </mc:Fallback>
            </mc:AlternateContent>
          </a:graphicData>
        </a:graphic>
      </p:graphicFrame>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6">
                                            <p:txEl>
                                              <p:pRg st="3" end="3"/>
                                            </p:txEl>
                                          </p:spTgt>
                                        </p:tgtEl>
                                        <p:attrNameLst>
                                          <p:attrName>style.visibility</p:attrName>
                                        </p:attrNameLst>
                                      </p:cBhvr>
                                      <p:to>
                                        <p:strVal val="visible"/>
                                      </p:to>
                                    </p:set>
                                    <p:anim calcmode="discrete" valueType="clr">
                                      <p:cBhvr override="childStyle">
                                        <p:cTn id="7" dur="80"/>
                                        <p:tgtEl>
                                          <p:spTgt spid="6">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3" end="3"/>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3" end="3"/>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58" presetClass="entr" presetSubtype="0" accel="100000" fill="hold" nodeType="clickEffect">
                                  <p:stCondLst>
                                    <p:cond delay="0"/>
                                  </p:stCondLst>
                                  <p:childTnLst>
                                    <p:set>
                                      <p:cBhvr>
                                        <p:cTn id="13" dur="1" fill="hold">
                                          <p:stCondLst>
                                            <p:cond delay="0"/>
                                          </p:stCondLst>
                                        </p:cTn>
                                        <p:tgtEl>
                                          <p:spTgt spid="6">
                                            <p:txEl>
                                              <p:pRg st="4" end="4"/>
                                            </p:txEl>
                                          </p:spTgt>
                                        </p:tgtEl>
                                        <p:attrNameLst>
                                          <p:attrName>style.visibility</p:attrName>
                                        </p:attrNameLst>
                                      </p:cBhvr>
                                      <p:to>
                                        <p:strVal val="visible"/>
                                      </p:to>
                                    </p:set>
                                    <p:anim calcmode="lin" valueType="num">
                                      <p:cBhvr>
                                        <p:cTn id="14" dur="500" fill="hold"/>
                                        <p:tgtEl>
                                          <p:spTgt spid="6">
                                            <p:txEl>
                                              <p:pRg st="4" end="4"/>
                                            </p:txEl>
                                          </p:spTgt>
                                        </p:tgtEl>
                                        <p:attrNameLst>
                                          <p:attrName>ppt_w</p:attrName>
                                        </p:attrNameLst>
                                      </p:cBhvr>
                                      <p:tavLst>
                                        <p:tav tm="0">
                                          <p:val>
                                            <p:strVal val="#ppt_w*2.5"/>
                                          </p:val>
                                        </p:tav>
                                        <p:tav tm="100000">
                                          <p:val>
                                            <p:strVal val="#ppt_w"/>
                                          </p:val>
                                        </p:tav>
                                      </p:tavLst>
                                    </p:anim>
                                    <p:anim calcmode="lin" valueType="num">
                                      <p:cBhvr>
                                        <p:cTn id="15" dur="500" fill="hold"/>
                                        <p:tgtEl>
                                          <p:spTgt spid="6">
                                            <p:txEl>
                                              <p:pRg st="4" end="4"/>
                                            </p:txEl>
                                          </p:spTgt>
                                        </p:tgtEl>
                                        <p:attrNameLst>
                                          <p:attrName>ppt_h</p:attrName>
                                        </p:attrNameLst>
                                      </p:cBhvr>
                                      <p:tavLst>
                                        <p:tav tm="0">
                                          <p:val>
                                            <p:strVal val="#ppt_h*0.01"/>
                                          </p:val>
                                        </p:tav>
                                        <p:tav tm="100000">
                                          <p:val>
                                            <p:strVal val="#ppt_h"/>
                                          </p:val>
                                        </p:tav>
                                      </p:tavLst>
                                    </p:anim>
                                    <p:anim calcmode="lin" valueType="num">
                                      <p:cBhvr>
                                        <p:cTn id="16"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4" end="4"/>
                                            </p:txEl>
                                          </p:spTgt>
                                        </p:tgtEl>
                                        <p:attrNameLst>
                                          <p:attrName>ppt_y</p:attrName>
                                        </p:attrNameLst>
                                      </p:cBhvr>
                                      <p:tavLst>
                                        <p:tav tm="0">
                                          <p:val>
                                            <p:strVal val="#ppt_h+1"/>
                                          </p:val>
                                        </p:tav>
                                        <p:tav tm="100000">
                                          <p:val>
                                            <p:strVal val="#ppt_y"/>
                                          </p:val>
                                        </p:tav>
                                      </p:tavLst>
                                    </p:anim>
                                    <p:animEffect transition="in" filter="fade">
                                      <p:cBhvr>
                                        <p:cTn id="18" dur="500"/>
                                        <p:tgtEl>
                                          <p:spTgt spid="6">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slide(fromBottom)">
                                      <p:cBhvr>
                                        <p:cTn id="23" dur="500"/>
                                        <p:tgtEl>
                                          <p:spTgt spid="6">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 calcmode="lin" valueType="num">
                                      <p:cBhvr>
                                        <p:cTn id="28"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29"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30"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页脚占位符 3"/>
          <p:cNvSpPr>
            <a:spLocks noGrp="1"/>
          </p:cNvSpPr>
          <p:nvPr>
            <p:ph type="ftr" sz="quarter" idx="11"/>
          </p:nvPr>
        </p:nvSpPr>
        <p:spPr>
          <a:xfrm>
            <a:off x="457200" y="6356350"/>
            <a:ext cx="2133600" cy="365125"/>
          </a:xfrm>
        </p:spPr>
        <p:txBody>
          <a:bodyPr/>
          <a:lstStyle/>
          <a:p>
            <a:pPr algn="l" defTabSz="697230">
              <a:defRPr/>
            </a:pPr>
            <a:r>
              <a:rPr lang="en-US" altLang="zh-CN"/>
              <a:t>2-</a:t>
            </a:r>
            <a:fld id="{2351E715-023A-4E8F-86F2-E9118F0FA98C}" type="slidenum">
              <a:rPr lang="en-US" altLang="zh-CN" smtClean="0"/>
            </a:fld>
            <a:endParaRPr lang="en-US" altLang="zh-CN"/>
          </a:p>
        </p:txBody>
      </p:sp>
      <p:sp>
        <p:nvSpPr>
          <p:cNvPr id="4103" name="Rectangle 3"/>
          <p:cNvSpPr>
            <a:spLocks noGrp="1" noChangeArrowheads="1"/>
          </p:cNvSpPr>
          <p:nvPr>
            <p:ph type="body" idx="1"/>
          </p:nvPr>
        </p:nvSpPr>
        <p:spPr>
          <a:xfrm>
            <a:off x="395536" y="620688"/>
            <a:ext cx="8382000" cy="4762500"/>
          </a:xfrm>
        </p:spPr>
        <p:txBody>
          <a:bodyPr/>
          <a:lstStyle/>
          <a:p>
            <a:pPr algn="just">
              <a:buFont typeface="Arial" panose="020B0604020202020204" pitchFamily="34" charset="0"/>
              <a:buNone/>
            </a:pPr>
            <a:r>
              <a:rPr lang="en-US" altLang="zh-CN" sz="2800" b="1" dirty="0">
                <a:latin typeface="方正大黑简体" pitchFamily="2" charset="-122"/>
              </a:rPr>
              <a:t>3</a:t>
            </a:r>
            <a:r>
              <a:rPr lang="zh-CN" altLang="en-US" sz="2800" b="1" dirty="0">
                <a:latin typeface="方正大黑简体" pitchFamily="2" charset="-122"/>
              </a:rPr>
              <a:t>、自由空间传播损耗计算</a:t>
            </a:r>
            <a:endParaRPr lang="en-US" altLang="zh-CN" sz="2800" b="1" dirty="0">
              <a:latin typeface="方正大黑简体" pitchFamily="2" charset="-122"/>
            </a:endParaRPr>
          </a:p>
          <a:p>
            <a:pPr algn="just">
              <a:buFont typeface="Wingdings" panose="05000000000000000000" pitchFamily="2" charset="2"/>
              <a:buChar char="n"/>
            </a:pPr>
            <a:r>
              <a:rPr lang="zh-CN" altLang="en-US" sz="2800" b="1" dirty="0">
                <a:latin typeface="方正大黑简体" pitchFamily="2" charset="-122"/>
              </a:rPr>
              <a:t>自由空间传播损耗的定义：</a:t>
            </a:r>
            <a:r>
              <a:rPr lang="en-US" altLang="zh-CN" sz="2800" b="1" dirty="0">
                <a:latin typeface="方正大黑简体" pitchFamily="2" charset="-122"/>
              </a:rPr>
              <a:t>(</a:t>
            </a:r>
            <a:r>
              <a:rPr lang="zh-CN" altLang="en-US" sz="2800" b="1" dirty="0">
                <a:latin typeface="方正大黑简体" pitchFamily="2" charset="-122"/>
              </a:rPr>
              <a:t>不考虑天线增益</a:t>
            </a:r>
            <a:r>
              <a:rPr lang="en-US" altLang="zh-CN" sz="2800" b="1" dirty="0">
                <a:latin typeface="方正大黑简体" pitchFamily="2" charset="-122"/>
              </a:rPr>
              <a:t>)</a:t>
            </a:r>
            <a:endParaRPr lang="en-US" altLang="zh-CN" sz="2800" b="1" dirty="0">
              <a:latin typeface="方正大黑简体" pitchFamily="2" charset="-122"/>
            </a:endParaRPr>
          </a:p>
          <a:p>
            <a:pPr algn="just"/>
            <a:endParaRPr lang="en-US" altLang="zh-CN" sz="2800" b="1" dirty="0">
              <a:latin typeface="方正大黑简体" pitchFamily="2" charset="-122"/>
            </a:endParaRPr>
          </a:p>
          <a:p>
            <a:pPr algn="just"/>
            <a:endParaRPr lang="en-US" altLang="zh-CN" sz="2800" b="1" dirty="0"/>
          </a:p>
          <a:p>
            <a:pPr algn="just">
              <a:buFont typeface="Wingdings" panose="05000000000000000000" pitchFamily="2" charset="2"/>
              <a:buChar char="n"/>
            </a:pPr>
            <a:r>
              <a:rPr lang="zh-CN" altLang="en-US" sz="2800" b="1" dirty="0">
                <a:latin typeface="方正大黑简体" pitchFamily="2" charset="-122"/>
              </a:rPr>
              <a:t>以</a:t>
            </a:r>
            <a:r>
              <a:rPr lang="en-US" altLang="zh-CN" sz="2800" b="1" dirty="0">
                <a:latin typeface="方正大黑简体" pitchFamily="2" charset="-122"/>
              </a:rPr>
              <a:t>dB</a:t>
            </a:r>
            <a:r>
              <a:rPr lang="zh-CN" altLang="en-US" sz="2800" b="1" dirty="0">
                <a:latin typeface="方正大黑简体" pitchFamily="2" charset="-122"/>
              </a:rPr>
              <a:t>计，得到</a:t>
            </a:r>
            <a:r>
              <a:rPr lang="zh-CN" altLang="en-US" sz="2800" b="1" dirty="0"/>
              <a:t>：</a:t>
            </a:r>
            <a:endParaRPr lang="zh-CN" altLang="en-US" sz="2800" b="1" dirty="0"/>
          </a:p>
          <a:p>
            <a:pPr algn="just"/>
            <a:endParaRPr lang="zh-CN" altLang="en-US" sz="2800" b="1" dirty="0"/>
          </a:p>
          <a:p>
            <a:pPr algn="just">
              <a:buFont typeface="Wingdings" panose="05000000000000000000" pitchFamily="2" charset="2"/>
              <a:buChar char="n"/>
            </a:pPr>
            <a:r>
              <a:rPr lang="zh-CN" altLang="en-US" sz="2800" b="1" dirty="0"/>
              <a:t>或</a:t>
            </a:r>
            <a:endParaRPr lang="zh-CN" altLang="en-US" sz="2800" b="1" dirty="0"/>
          </a:p>
          <a:p>
            <a:pPr algn="just"/>
            <a:endParaRPr lang="zh-CN" altLang="en-US" sz="2800" b="1" dirty="0"/>
          </a:p>
          <a:p>
            <a:pPr algn="just">
              <a:buFont typeface="Arial" panose="020B0604020202020204" pitchFamily="34" charset="0"/>
              <a:buNone/>
            </a:pPr>
            <a:r>
              <a:rPr lang="zh-CN" altLang="en-US" sz="2400" b="1" dirty="0">
                <a:latin typeface="方正大黑简体" pitchFamily="2" charset="-122"/>
              </a:rPr>
              <a:t>前提条件</a:t>
            </a:r>
            <a:r>
              <a:rPr lang="zh-CN" altLang="en-US" sz="2400" b="1" dirty="0">
                <a:latin typeface="Times New Roman" panose="02020603050405020304" pitchFamily="18" charset="0"/>
                <a:cs typeface="Times New Roman" panose="02020603050405020304" pitchFamily="18" charset="0"/>
              </a:rPr>
              <a:t>：天线增益为</a:t>
            </a:r>
            <a:r>
              <a:rPr lang="en-US" altLang="zh-CN" sz="2400" b="1"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，综合损耗</a:t>
            </a:r>
            <a:r>
              <a:rPr lang="en-US" altLang="zh-CN" sz="2400" b="1"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，单位以</a:t>
            </a:r>
            <a:r>
              <a:rPr lang="en-US" altLang="zh-CN" sz="2400" b="1" dirty="0">
                <a:latin typeface="Times New Roman" panose="02020603050405020304" pitchFamily="18" charset="0"/>
                <a:cs typeface="Times New Roman" panose="02020603050405020304" pitchFamily="18" charset="0"/>
              </a:rPr>
              <a:t>dB</a:t>
            </a:r>
            <a:r>
              <a:rPr lang="zh-CN" altLang="en-US" sz="2400" b="1" dirty="0">
                <a:latin typeface="Times New Roman" panose="02020603050405020304" pitchFamily="18" charset="0"/>
                <a:cs typeface="Times New Roman" panose="02020603050405020304" pitchFamily="18" charset="0"/>
              </a:rPr>
              <a:t>计。</a:t>
            </a:r>
            <a:endParaRPr lang="zh-CN" altLang="en-US" sz="2400" b="1" dirty="0">
              <a:latin typeface="Times New Roman" panose="02020603050405020304" pitchFamily="18" charset="0"/>
              <a:cs typeface="Times New Roman" panose="02020603050405020304" pitchFamily="18" charset="0"/>
            </a:endParaRPr>
          </a:p>
        </p:txBody>
      </p:sp>
      <p:graphicFrame>
        <p:nvGraphicFramePr>
          <p:cNvPr id="4098" name="Object 59"/>
          <p:cNvGraphicFramePr>
            <a:graphicFrameLocks noChangeAspect="1"/>
          </p:cNvGraphicFramePr>
          <p:nvPr/>
        </p:nvGraphicFramePr>
        <p:xfrm>
          <a:off x="1691680" y="4149080"/>
          <a:ext cx="5056187" cy="481012"/>
        </p:xfrm>
        <a:graphic>
          <a:graphicData uri="http://schemas.openxmlformats.org/presentationml/2006/ole">
            <mc:AlternateContent xmlns:mc="http://schemas.openxmlformats.org/markup-compatibility/2006">
              <mc:Choice xmlns:v="urn:schemas-microsoft-com:vml" Requires="v">
                <p:oleObj spid="_x0000_s96342" name="Equation" r:id="rId1" imgW="67454145" imgH="5852160" progId="Equation.DSMT4">
                  <p:embed/>
                </p:oleObj>
              </mc:Choice>
              <mc:Fallback>
                <p:oleObj name="Equation" r:id="rId1" imgW="67454145" imgH="5852160" progId="Equation.DSMT4">
                  <p:embed/>
                  <p:pic>
                    <p:nvPicPr>
                      <p:cNvPr id="0" name="图片 963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4149080"/>
                        <a:ext cx="5056187" cy="481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60"/>
          <p:cNvGraphicFramePr>
            <a:graphicFrameLocks noChangeAspect="1"/>
          </p:cNvGraphicFramePr>
          <p:nvPr/>
        </p:nvGraphicFramePr>
        <p:xfrm>
          <a:off x="2483768" y="1700808"/>
          <a:ext cx="2193925" cy="903288"/>
        </p:xfrm>
        <a:graphic>
          <a:graphicData uri="http://schemas.openxmlformats.org/presentationml/2006/ole">
            <mc:AlternateContent xmlns:mc="http://schemas.openxmlformats.org/markup-compatibility/2006">
              <mc:Choice xmlns:v="urn:schemas-microsoft-com:vml" Requires="v">
                <p:oleObj spid="_x0000_s96343" name="Equation" r:id="rId3" imgW="28952825" imgH="11704320" progId="Equation.DSMT4">
                  <p:embed/>
                </p:oleObj>
              </mc:Choice>
              <mc:Fallback>
                <p:oleObj name="Equation" r:id="rId3" imgW="28952825" imgH="11704320" progId="Equation.DSMT4">
                  <p:embed/>
                  <p:pic>
                    <p:nvPicPr>
                      <p:cNvPr id="0" name="图片 963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1700808"/>
                        <a:ext cx="2193925" cy="903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0" name="Object 61"/>
          <p:cNvGraphicFramePr>
            <a:graphicFrameLocks noChangeAspect="1"/>
          </p:cNvGraphicFramePr>
          <p:nvPr/>
        </p:nvGraphicFramePr>
        <p:xfrm>
          <a:off x="2915816" y="3212976"/>
          <a:ext cx="2647950" cy="892175"/>
        </p:xfrm>
        <a:graphic>
          <a:graphicData uri="http://schemas.openxmlformats.org/presentationml/2006/ole">
            <mc:AlternateContent xmlns:mc="http://schemas.openxmlformats.org/markup-compatibility/2006">
              <mc:Choice xmlns:v="urn:schemas-microsoft-com:vml" Requires="v">
                <p:oleObj spid="_x0000_s96344" name="Equation" r:id="rId5" imgW="35112960" imgH="11396345" progId="Equation.DSMT4">
                  <p:embed/>
                </p:oleObj>
              </mc:Choice>
              <mc:Fallback>
                <p:oleObj name="Equation" r:id="rId5" imgW="35112960" imgH="11396345" progId="Equation.DSMT4">
                  <p:embed/>
                  <p:pic>
                    <p:nvPicPr>
                      <p:cNvPr id="0" name="图片 963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5816" y="3212976"/>
                        <a:ext cx="2647950" cy="89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图片 1"/>
          <p:cNvPicPr>
            <a:picLocks noChangeAspect="1"/>
          </p:cNvPicPr>
          <p:nvPr>
            <p:custDataLst>
              <p:tags r:id="rId7"/>
            </p:custDataLst>
          </p:nvPr>
        </p:nvPicPr>
        <p:blipFill>
          <a:blip r:embed="rId8"/>
          <a:stretch>
            <a:fillRect/>
          </a:stretch>
        </p:blipFill>
        <p:spPr>
          <a:xfrm>
            <a:off x="2844165" y="4220845"/>
            <a:ext cx="644525" cy="228600"/>
          </a:xfrm>
          <a:prstGeom prst="rect">
            <a:avLst/>
          </a:prstGeom>
        </p:spPr>
      </p:pic>
    </p:spTree>
  </p:cSld>
  <p:clrMapOvr>
    <a:masterClrMapping/>
  </p:clrMapOvr>
  <p:transition spd="slow">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页脚占位符 3"/>
          <p:cNvSpPr>
            <a:spLocks noGrp="1"/>
          </p:cNvSpPr>
          <p:nvPr>
            <p:ph type="ftr" sz="quarter" idx="11"/>
          </p:nvPr>
        </p:nvSpPr>
        <p:spPr>
          <a:xfrm>
            <a:off x="457200" y="6356350"/>
            <a:ext cx="2133600" cy="365125"/>
          </a:xfrm>
        </p:spPr>
        <p:txBody>
          <a:bodyPr/>
          <a:lstStyle/>
          <a:p>
            <a:pPr algn="l" defTabSz="697230">
              <a:defRPr/>
            </a:pPr>
            <a:r>
              <a:rPr lang="en-US" altLang="zh-CN" b="1"/>
              <a:t>2-</a:t>
            </a:r>
            <a:fld id="{09611B54-DDC8-42B3-A603-7F4652E98EAD}" type="slidenum">
              <a:rPr lang="en-US" altLang="zh-CN" b="1" smtClean="0"/>
            </a:fld>
            <a:endParaRPr lang="en-US" altLang="zh-CN" b="1"/>
          </a:p>
        </p:txBody>
      </p:sp>
      <p:sp>
        <p:nvSpPr>
          <p:cNvPr id="5124" name="Rectangle 2"/>
          <p:cNvSpPr>
            <a:spLocks noChangeArrowheads="1"/>
          </p:cNvSpPr>
          <p:nvPr/>
        </p:nvSpPr>
        <p:spPr bwMode="auto">
          <a:xfrm>
            <a:off x="4498975" y="3686175"/>
            <a:ext cx="203200" cy="111125"/>
          </a:xfrm>
          <a:prstGeom prst="rect">
            <a:avLst/>
          </a:prstGeom>
          <a:noFill/>
          <a:ln w="12700">
            <a:noFill/>
            <a:miter lim="800000"/>
          </a:ln>
        </p:spPr>
        <p:txBody>
          <a:bodyPr wrap="none" anchor="ctr"/>
          <a:lstStyle/>
          <a:p>
            <a:endParaRPr lang="zh-CN" altLang="en-US">
              <a:solidFill>
                <a:schemeClr val="tx1"/>
              </a:solidFill>
              <a:latin typeface="Calibri" panose="020F0502020204030204" charset="0"/>
              <a:ea typeface="方正大黑简体" pitchFamily="2" charset="-122"/>
            </a:endParaRPr>
          </a:p>
        </p:txBody>
      </p:sp>
      <p:sp>
        <p:nvSpPr>
          <p:cNvPr id="5125" name="Rectangle 3"/>
          <p:cNvSpPr>
            <a:spLocks noChangeArrowheads="1"/>
          </p:cNvSpPr>
          <p:nvPr/>
        </p:nvSpPr>
        <p:spPr bwMode="auto">
          <a:xfrm>
            <a:off x="915988" y="4648200"/>
            <a:ext cx="1981200" cy="368686"/>
          </a:xfrm>
          <a:prstGeom prst="rect">
            <a:avLst/>
          </a:prstGeom>
          <a:noFill/>
          <a:ln w="12700">
            <a:noFill/>
            <a:miter lim="800000"/>
          </a:ln>
        </p:spPr>
        <p:txBody>
          <a:bodyPr lIns="60322" tIns="30160" rIns="60322" bIns="30160">
            <a:spAutoFit/>
          </a:bodyPr>
          <a:lstStyle/>
          <a:p>
            <a:pPr defTabSz="603250" eaLnBrk="0" hangingPunct="0">
              <a:buFont typeface="Monotype Sorts"/>
              <a:buNone/>
            </a:pPr>
            <a:endParaRPr lang="zh-CN" altLang="en-US">
              <a:solidFill>
                <a:schemeClr val="tx1"/>
              </a:solidFill>
              <a:ea typeface="方正大黑简体" pitchFamily="2" charset="-122"/>
            </a:endParaRPr>
          </a:p>
        </p:txBody>
      </p:sp>
      <p:sp>
        <p:nvSpPr>
          <p:cNvPr id="11" name="Rectangle 4"/>
          <p:cNvSpPr>
            <a:spLocks noChangeArrowheads="1"/>
          </p:cNvSpPr>
          <p:nvPr/>
        </p:nvSpPr>
        <p:spPr bwMode="auto">
          <a:xfrm>
            <a:off x="611560" y="2079625"/>
            <a:ext cx="8137525" cy="1643523"/>
          </a:xfrm>
          <a:prstGeom prst="rect">
            <a:avLst/>
          </a:prstGeom>
          <a:noFill/>
          <a:ln w="12700">
            <a:noFill/>
            <a:miter lim="800000"/>
          </a:ln>
        </p:spPr>
        <p:txBody>
          <a:bodyPr lIns="91436" tIns="45718" rIns="91436" bIns="45718">
            <a:spAutoFit/>
          </a:bodyPr>
          <a:lstStyle/>
          <a:p>
            <a:pPr marL="285750" indent="-285750" eaLnBrk="0" hangingPunct="0">
              <a:lnSpc>
                <a:spcPct val="120000"/>
              </a:lnSpc>
              <a:buFont typeface="Monotype Sorts"/>
              <a:buNone/>
            </a:pPr>
            <a:r>
              <a:rPr lang="zh-CN" altLang="en-US" sz="2800" dirty="0">
                <a:solidFill>
                  <a:schemeClr val="tx1"/>
                </a:solidFill>
                <a:latin typeface="方正大黑简体" pitchFamily="2" charset="-122"/>
                <a:ea typeface="方正大黑简体" pitchFamily="2" charset="-122"/>
                <a:sym typeface="Symbol" panose="05050102010706020507" pitchFamily="18" charset="2"/>
              </a:rPr>
              <a:t>自由空间传播损耗：</a:t>
            </a:r>
            <a:endParaRPr lang="zh-CN" altLang="en-US" sz="2800" dirty="0">
              <a:solidFill>
                <a:schemeClr val="tx1"/>
              </a:solidFill>
              <a:latin typeface="方正大黑简体" pitchFamily="2" charset="-122"/>
              <a:ea typeface="方正大黑简体" pitchFamily="2" charset="-122"/>
              <a:sym typeface="Symbol" panose="05050102010706020507" pitchFamily="18" charset="2"/>
            </a:endParaRPr>
          </a:p>
          <a:p>
            <a:pPr marL="285750" indent="-285750" eaLnBrk="0" hangingPunct="0">
              <a:lnSpc>
                <a:spcPct val="120000"/>
              </a:lnSpc>
              <a:buFont typeface="Monotype Sorts"/>
              <a:buNone/>
            </a:pPr>
            <a:r>
              <a:rPr lang="zh-CN" altLang="en-US" sz="2800" dirty="0">
                <a:solidFill>
                  <a:schemeClr val="tx1"/>
                </a:solidFill>
                <a:latin typeface="方正大黑简体" pitchFamily="2" charset="-122"/>
                <a:ea typeface="方正大黑简体" pitchFamily="2" charset="-122"/>
                <a:sym typeface="Symbol" panose="05050102010706020507" pitchFamily="18" charset="2"/>
              </a:rPr>
              <a:t> </a:t>
            </a:r>
            <a:r>
              <a:rPr lang="zh-CN" altLang="en-US" sz="2800" dirty="0" smtClean="0">
                <a:solidFill>
                  <a:schemeClr val="tx1"/>
                </a:solidFill>
                <a:latin typeface="宋体" panose="02010600030101010101" pitchFamily="2" charset="-122"/>
                <a:ea typeface="宋体" panose="02010600030101010101" pitchFamily="2" charset="-122"/>
                <a:sym typeface="Symbol" panose="05050102010706020507" pitchFamily="18" charset="2"/>
              </a:rPr>
              <a:t>◆</a:t>
            </a:r>
            <a:r>
              <a:rPr lang="zh-CN" altLang="en-US" sz="2800" dirty="0" smtClean="0">
                <a:solidFill>
                  <a:schemeClr val="tx1"/>
                </a:solidFill>
                <a:latin typeface="方正大黑简体" pitchFamily="2" charset="-122"/>
                <a:ea typeface="方正大黑简体" pitchFamily="2" charset="-122"/>
                <a:sym typeface="Symbol" panose="05050102010706020507" pitchFamily="18" charset="2"/>
              </a:rPr>
              <a:t>只</a:t>
            </a:r>
            <a:r>
              <a:rPr lang="zh-CN" altLang="en-US" sz="2800" dirty="0">
                <a:solidFill>
                  <a:schemeClr val="tx1"/>
                </a:solidFill>
                <a:latin typeface="方正大黑简体" pitchFamily="2" charset="-122"/>
                <a:ea typeface="方正大黑简体" pitchFamily="2" charset="-122"/>
                <a:sym typeface="Symbol" panose="05050102010706020507" pitchFamily="18" charset="2"/>
              </a:rPr>
              <a:t>与工作频率和传输距离有关</a:t>
            </a:r>
            <a:endParaRPr lang="zh-CN" altLang="en-US" sz="2800" dirty="0">
              <a:solidFill>
                <a:schemeClr val="tx1"/>
              </a:solidFill>
              <a:latin typeface="方正大黑简体" pitchFamily="2" charset="-122"/>
              <a:ea typeface="方正大黑简体" pitchFamily="2" charset="-122"/>
              <a:sym typeface="Symbol" panose="05050102010706020507" pitchFamily="18" charset="2"/>
            </a:endParaRPr>
          </a:p>
          <a:p>
            <a:pPr marL="285750" indent="-285750" eaLnBrk="0" hangingPunct="0">
              <a:lnSpc>
                <a:spcPct val="120000"/>
              </a:lnSpc>
              <a:buFont typeface="Monotype Sorts"/>
              <a:buNone/>
            </a:pPr>
            <a:r>
              <a:rPr lang="zh-CN" altLang="en-US" sz="2800" dirty="0">
                <a:solidFill>
                  <a:schemeClr val="tx1"/>
                </a:solidFill>
                <a:latin typeface="方正大黑简体" pitchFamily="2" charset="-122"/>
                <a:ea typeface="方正大黑简体" pitchFamily="2" charset="-122"/>
                <a:sym typeface="Symbol" panose="05050102010706020507" pitchFamily="18" charset="2"/>
              </a:rPr>
              <a:t> </a:t>
            </a:r>
            <a:r>
              <a:rPr lang="zh-CN" altLang="en-US" sz="2800" dirty="0" smtClean="0">
                <a:solidFill>
                  <a:schemeClr val="tx1"/>
                </a:solidFill>
                <a:latin typeface="宋体" panose="02010600030101010101" pitchFamily="2" charset="-122"/>
                <a:ea typeface="宋体" panose="02010600030101010101" pitchFamily="2" charset="-122"/>
                <a:sym typeface="Symbol" panose="05050102010706020507" pitchFamily="18" charset="2"/>
              </a:rPr>
              <a:t>◆</a:t>
            </a:r>
            <a:r>
              <a:rPr lang="zh-CN" altLang="en-US" sz="2800" dirty="0" smtClean="0">
                <a:solidFill>
                  <a:schemeClr val="tx1"/>
                </a:solidFill>
                <a:latin typeface="方正大黑简体" pitchFamily="2" charset="-122"/>
                <a:ea typeface="方正大黑简体" pitchFamily="2" charset="-122"/>
                <a:sym typeface="Symbol" panose="05050102010706020507" pitchFamily="18" charset="2"/>
              </a:rPr>
              <a:t>当</a:t>
            </a:r>
            <a:r>
              <a:rPr lang="zh-CN" altLang="en-US" sz="2800" dirty="0">
                <a:solidFill>
                  <a:schemeClr val="tx1"/>
                </a:solidFill>
                <a:latin typeface="方正大黑简体" pitchFamily="2" charset="-122"/>
                <a:ea typeface="方正大黑简体" pitchFamily="2" charset="-122"/>
                <a:sym typeface="Symbol" panose="05050102010706020507" pitchFamily="18" charset="2"/>
              </a:rPr>
              <a:t>距离或频率增加一倍，路径损耗增加约</a:t>
            </a:r>
            <a:r>
              <a:rPr lang="en-US" altLang="zh-CN" sz="2800" dirty="0">
                <a:solidFill>
                  <a:schemeClr val="tx1"/>
                </a:solidFill>
                <a:latin typeface="方正大黑简体" pitchFamily="2" charset="-122"/>
                <a:ea typeface="方正大黑简体" pitchFamily="2" charset="-122"/>
                <a:sym typeface="Symbol" panose="05050102010706020507" pitchFamily="18" charset="2"/>
              </a:rPr>
              <a:t>6dB</a:t>
            </a:r>
            <a:endParaRPr lang="en-US" altLang="zh-CN" sz="2800" dirty="0">
              <a:solidFill>
                <a:schemeClr val="tx1"/>
              </a:solidFill>
              <a:latin typeface="方正大黑简体" pitchFamily="2" charset="-122"/>
              <a:ea typeface="方正大黑简体" pitchFamily="2" charset="-122"/>
              <a:sym typeface="Symbol" panose="05050102010706020507" pitchFamily="18" charset="2"/>
            </a:endParaRPr>
          </a:p>
        </p:txBody>
      </p:sp>
      <p:graphicFrame>
        <p:nvGraphicFramePr>
          <p:cNvPr id="5122" name="Object 40"/>
          <p:cNvGraphicFramePr>
            <a:graphicFrameLocks noGrp="1" noChangeAspect="1"/>
          </p:cNvGraphicFramePr>
          <p:nvPr>
            <p:ph sz="half" idx="1"/>
          </p:nvPr>
        </p:nvGraphicFramePr>
        <p:xfrm>
          <a:off x="827584" y="692696"/>
          <a:ext cx="6948487" cy="1143000"/>
        </p:xfrm>
        <a:graphic>
          <a:graphicData uri="http://schemas.openxmlformats.org/presentationml/2006/ole">
            <mc:AlternateContent xmlns:mc="http://schemas.openxmlformats.org/markup-compatibility/2006">
              <mc:Choice xmlns:v="urn:schemas-microsoft-com:vml" Requires="v">
                <p:oleObj spid="_x0000_s97311" name="Equation" r:id="rId1" imgW="70408800" imgH="11582400" progId="Equation.DSMT4">
                  <p:embed/>
                </p:oleObj>
              </mc:Choice>
              <mc:Fallback>
                <p:oleObj name="Equation" r:id="rId1" imgW="70408800" imgH="11582400" progId="Equation.DSMT4">
                  <p:embed/>
                  <p:pic>
                    <p:nvPicPr>
                      <p:cNvPr id="0" name="图片 97310"/>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692696"/>
                        <a:ext cx="6948487" cy="1143000"/>
                      </a:xfrm>
                      <a:prstGeom prst="rect">
                        <a:avLst/>
                      </a:prstGeom>
                      <a:noFill/>
                      <a:extLst>
                        <a:ext uri="{909E8E84-426E-40DD-AFC4-6F175D3DCCD1}">
                          <a14:hiddenFill xmlns:a14="http://schemas.microsoft.com/office/drawing/2010/main">
                            <a:solidFill>
                              <a:srgbClr val="0000CC"/>
                            </a:solidFill>
                          </a14:hiddenFill>
                        </a:ext>
                      </a:extLst>
                    </p:spPr>
                  </p:pic>
                </p:oleObj>
              </mc:Fallback>
            </mc:AlternateContent>
          </a:graphicData>
        </a:graphic>
      </p:graphicFrame>
      <p:grpSp>
        <p:nvGrpSpPr>
          <p:cNvPr id="2" name="Group 7"/>
          <p:cNvGrpSpPr/>
          <p:nvPr/>
        </p:nvGrpSpPr>
        <p:grpSpPr bwMode="auto">
          <a:xfrm>
            <a:off x="673821" y="3908513"/>
            <a:ext cx="7704137" cy="1728788"/>
            <a:chOff x="0" y="0"/>
            <a:chExt cx="3080" cy="1782"/>
          </a:xfrm>
        </p:grpSpPr>
        <p:grpSp>
          <p:nvGrpSpPr>
            <p:cNvPr id="5129" name="Group 8"/>
            <p:cNvGrpSpPr/>
            <p:nvPr/>
          </p:nvGrpSpPr>
          <p:grpSpPr bwMode="auto">
            <a:xfrm>
              <a:off x="0" y="0"/>
              <a:ext cx="823" cy="590"/>
              <a:chOff x="0" y="0"/>
              <a:chExt cx="823" cy="590"/>
            </a:xfrm>
          </p:grpSpPr>
          <p:sp>
            <p:nvSpPr>
              <p:cNvPr id="5190" name="Rectangle 9"/>
              <p:cNvSpPr>
                <a:spLocks noChangeArrowheads="1"/>
              </p:cNvSpPr>
              <p:nvPr/>
            </p:nvSpPr>
            <p:spPr bwMode="auto">
              <a:xfrm>
                <a:off x="6" y="6"/>
                <a:ext cx="811" cy="584"/>
              </a:xfrm>
              <a:prstGeom prst="rect">
                <a:avLst/>
              </a:prstGeom>
              <a:noFill/>
              <a:ln w="12700">
                <a:solidFill>
                  <a:srgbClr val="0000CC"/>
                </a:solidFill>
                <a:miter lim="800000"/>
                <a:headEnd type="none" w="sm" len="sm"/>
                <a:tailEnd type="none" w="sm" len="sm"/>
              </a:ln>
            </p:spPr>
            <p:txBody>
              <a:bodyPr lIns="91436" tIns="45718" rIns="91436" bIns="45718" anchor="b"/>
              <a:lstStyle/>
              <a:p>
                <a:pPr algn="ctr"/>
                <a:r>
                  <a:rPr lang="zh-CN" altLang="en-US" sz="2000" dirty="0">
                    <a:solidFill>
                      <a:schemeClr val="tx1"/>
                    </a:solidFill>
                    <a:latin typeface="方正大黑简体" pitchFamily="2" charset="-122"/>
                    <a:ea typeface="方正大黑简体" pitchFamily="2" charset="-122"/>
                  </a:rPr>
                  <a:t>工作频率</a:t>
                </a:r>
                <a:r>
                  <a:rPr lang="en-US" altLang="zh-CN" sz="2000" dirty="0">
                    <a:solidFill>
                      <a:schemeClr val="tx1"/>
                    </a:solidFill>
                    <a:latin typeface="Times New Roman" panose="02020603050405020304" pitchFamily="18" charset="0"/>
                    <a:ea typeface="方正大黑简体" pitchFamily="2" charset="-122"/>
                    <a:cs typeface="Times New Roman" panose="02020603050405020304" pitchFamily="18" charset="0"/>
                  </a:rPr>
                  <a:t>(MHz)</a:t>
                </a:r>
                <a:endParaRPr lang="en-US" altLang="zh-CN" sz="2000" dirty="0">
                  <a:solidFill>
                    <a:schemeClr val="tx1"/>
                  </a:solidFill>
                  <a:latin typeface="Times New Roman" panose="02020603050405020304" pitchFamily="18" charset="0"/>
                  <a:ea typeface="方正大黑简体" pitchFamily="2" charset="-122"/>
                </a:endParaRPr>
              </a:p>
            </p:txBody>
          </p:sp>
          <p:sp>
            <p:nvSpPr>
              <p:cNvPr id="5191" name="Rectangle 10"/>
              <p:cNvSpPr>
                <a:spLocks noChangeArrowheads="1"/>
              </p:cNvSpPr>
              <p:nvPr/>
            </p:nvSpPr>
            <p:spPr bwMode="auto">
              <a:xfrm>
                <a:off x="0" y="0"/>
                <a:ext cx="823" cy="590"/>
              </a:xfrm>
              <a:prstGeom prst="rect">
                <a:avLst/>
              </a:prstGeom>
              <a:noFill/>
              <a:ln w="7">
                <a:solidFill>
                  <a:srgbClr val="0000CC"/>
                </a:solidFill>
                <a:miter lim="800000"/>
                <a:headEnd type="none" w="sm" len="sm"/>
                <a:tailEnd type="none" w="sm" len="sm"/>
              </a:ln>
            </p:spPr>
            <p:txBody>
              <a:bodyPr wrap="none" lIns="91436" tIns="45718" rIns="91436" bIns="45718"/>
              <a:lstStyle/>
              <a:p>
                <a:pPr marL="298450" indent="-298450" defTabSz="697230">
                  <a:spcBef>
                    <a:spcPct val="20000"/>
                  </a:spcBef>
                  <a:buClr>
                    <a:schemeClr val="accent1"/>
                  </a:buClr>
                  <a:buFont typeface="Wingdings" panose="05000000000000000000" pitchFamily="2" charset="2"/>
                  <a:buChar char="Ø"/>
                </a:pPr>
                <a:endParaRPr lang="zh-CN" altLang="en-US" sz="4000">
                  <a:solidFill>
                    <a:schemeClr val="tx1"/>
                  </a:solidFill>
                  <a:latin typeface="Times New Roman" panose="02020603050405020304" pitchFamily="18" charset="0"/>
                  <a:ea typeface="方正大黑简体" pitchFamily="2" charset="-122"/>
                </a:endParaRPr>
              </a:p>
            </p:txBody>
          </p:sp>
        </p:grpSp>
        <p:grpSp>
          <p:nvGrpSpPr>
            <p:cNvPr id="5130" name="Group 11"/>
            <p:cNvGrpSpPr/>
            <p:nvPr/>
          </p:nvGrpSpPr>
          <p:grpSpPr bwMode="auto">
            <a:xfrm>
              <a:off x="823" y="0"/>
              <a:ext cx="352" cy="590"/>
              <a:chOff x="823" y="0"/>
              <a:chExt cx="352" cy="590"/>
            </a:xfrm>
          </p:grpSpPr>
          <p:sp>
            <p:nvSpPr>
              <p:cNvPr id="5188" name="Rectangle 12"/>
              <p:cNvSpPr>
                <a:spLocks noChangeArrowheads="1"/>
              </p:cNvSpPr>
              <p:nvPr/>
            </p:nvSpPr>
            <p:spPr bwMode="auto">
              <a:xfrm>
                <a:off x="829" y="6"/>
                <a:ext cx="340" cy="584"/>
              </a:xfrm>
              <a:prstGeom prst="rect">
                <a:avLst/>
              </a:prstGeom>
              <a:noFill/>
              <a:ln w="12700">
                <a:solidFill>
                  <a:srgbClr val="0000CC"/>
                </a:solidFill>
                <a:miter lim="800000"/>
                <a:headEnd type="none" w="sm" len="sm"/>
                <a:tailEnd type="none" w="sm" len="sm"/>
              </a:ln>
            </p:spPr>
            <p:txBody>
              <a:bodyPr lIns="91436" tIns="45718" rIns="91436" bIns="45718" anchor="b"/>
              <a:lstStyle/>
              <a:p>
                <a:pPr algn="ctr"/>
                <a:r>
                  <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rPr>
                  <a:t>150</a:t>
                </a:r>
                <a:endPar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endParaRPr>
              </a:p>
            </p:txBody>
          </p:sp>
          <p:sp>
            <p:nvSpPr>
              <p:cNvPr id="5189" name="Rectangle 13"/>
              <p:cNvSpPr>
                <a:spLocks noChangeArrowheads="1"/>
              </p:cNvSpPr>
              <p:nvPr/>
            </p:nvSpPr>
            <p:spPr bwMode="auto">
              <a:xfrm>
                <a:off x="823" y="0"/>
                <a:ext cx="352" cy="590"/>
              </a:xfrm>
              <a:prstGeom prst="rect">
                <a:avLst/>
              </a:prstGeom>
              <a:noFill/>
              <a:ln w="7">
                <a:solidFill>
                  <a:srgbClr val="0000CC"/>
                </a:solidFill>
                <a:miter lim="800000"/>
                <a:headEnd type="none" w="sm" len="sm"/>
                <a:tailEnd type="none" w="sm" len="sm"/>
              </a:ln>
            </p:spPr>
            <p:txBody>
              <a:bodyPr wrap="none"/>
              <a:lstStyle/>
              <a:p>
                <a:endParaRPr lang="zh-CN" altLang="en-US">
                  <a:solidFill>
                    <a:schemeClr val="tx1"/>
                  </a:solidFill>
                  <a:latin typeface="Calibri" panose="020F0502020204030204" charset="0"/>
                  <a:ea typeface="方正大黑简体" pitchFamily="2" charset="-122"/>
                </a:endParaRPr>
              </a:p>
            </p:txBody>
          </p:sp>
        </p:grpSp>
        <p:grpSp>
          <p:nvGrpSpPr>
            <p:cNvPr id="5131" name="Group 14"/>
            <p:cNvGrpSpPr/>
            <p:nvPr/>
          </p:nvGrpSpPr>
          <p:grpSpPr bwMode="auto">
            <a:xfrm>
              <a:off x="1175" y="0"/>
              <a:ext cx="381" cy="590"/>
              <a:chOff x="1175" y="0"/>
              <a:chExt cx="381" cy="590"/>
            </a:xfrm>
          </p:grpSpPr>
          <p:sp>
            <p:nvSpPr>
              <p:cNvPr id="5186" name="Rectangle 15"/>
              <p:cNvSpPr>
                <a:spLocks noChangeArrowheads="1"/>
              </p:cNvSpPr>
              <p:nvPr/>
            </p:nvSpPr>
            <p:spPr bwMode="auto">
              <a:xfrm>
                <a:off x="1181" y="6"/>
                <a:ext cx="369" cy="584"/>
              </a:xfrm>
              <a:prstGeom prst="rect">
                <a:avLst/>
              </a:prstGeom>
              <a:noFill/>
              <a:ln w="12700">
                <a:solidFill>
                  <a:srgbClr val="0000CC"/>
                </a:solidFill>
                <a:miter lim="800000"/>
                <a:headEnd type="none" w="sm" len="sm"/>
                <a:tailEnd type="none" w="sm" len="sm"/>
              </a:ln>
            </p:spPr>
            <p:txBody>
              <a:bodyPr lIns="91436" tIns="45718" rIns="91436" bIns="45718" anchor="b"/>
              <a:lstStyle/>
              <a:p>
                <a:pPr algn="ctr"/>
                <a:r>
                  <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rPr>
                  <a:t>450</a:t>
                </a:r>
                <a:endPar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endParaRPr>
              </a:p>
            </p:txBody>
          </p:sp>
          <p:sp>
            <p:nvSpPr>
              <p:cNvPr id="5187" name="Rectangle 16"/>
              <p:cNvSpPr>
                <a:spLocks noChangeArrowheads="1"/>
              </p:cNvSpPr>
              <p:nvPr/>
            </p:nvSpPr>
            <p:spPr bwMode="auto">
              <a:xfrm>
                <a:off x="1175" y="0"/>
                <a:ext cx="381" cy="590"/>
              </a:xfrm>
              <a:prstGeom prst="rect">
                <a:avLst/>
              </a:prstGeom>
              <a:noFill/>
              <a:ln w="7">
                <a:solidFill>
                  <a:srgbClr val="0000CC"/>
                </a:solidFill>
                <a:miter lim="800000"/>
                <a:headEnd type="none" w="sm" len="sm"/>
                <a:tailEnd type="none" w="sm" len="sm"/>
              </a:ln>
            </p:spPr>
            <p:txBody>
              <a:bodyPr wrap="none"/>
              <a:lstStyle/>
              <a:p>
                <a:endParaRPr lang="zh-CN" altLang="en-US">
                  <a:solidFill>
                    <a:schemeClr val="tx1"/>
                  </a:solidFill>
                  <a:latin typeface="Calibri" panose="020F0502020204030204" charset="0"/>
                  <a:ea typeface="方正大黑简体" pitchFamily="2" charset="-122"/>
                </a:endParaRPr>
              </a:p>
            </p:txBody>
          </p:sp>
        </p:grpSp>
        <p:grpSp>
          <p:nvGrpSpPr>
            <p:cNvPr id="5132" name="Group 17"/>
            <p:cNvGrpSpPr/>
            <p:nvPr/>
          </p:nvGrpSpPr>
          <p:grpSpPr bwMode="auto">
            <a:xfrm>
              <a:off x="1556" y="0"/>
              <a:ext cx="381" cy="590"/>
              <a:chOff x="1556" y="0"/>
              <a:chExt cx="381" cy="590"/>
            </a:xfrm>
          </p:grpSpPr>
          <p:sp>
            <p:nvSpPr>
              <p:cNvPr id="5184" name="Rectangle 18"/>
              <p:cNvSpPr>
                <a:spLocks noChangeArrowheads="1"/>
              </p:cNvSpPr>
              <p:nvPr/>
            </p:nvSpPr>
            <p:spPr bwMode="auto">
              <a:xfrm>
                <a:off x="1562" y="6"/>
                <a:ext cx="369" cy="584"/>
              </a:xfrm>
              <a:prstGeom prst="rect">
                <a:avLst/>
              </a:prstGeom>
              <a:noFill/>
              <a:ln w="12700">
                <a:solidFill>
                  <a:srgbClr val="0000CC"/>
                </a:solidFill>
                <a:miter lim="800000"/>
                <a:headEnd type="none" w="sm" len="sm"/>
                <a:tailEnd type="none" w="sm" len="sm"/>
              </a:ln>
            </p:spPr>
            <p:txBody>
              <a:bodyPr lIns="91436" tIns="45718" rIns="91436" bIns="45718" anchor="b"/>
              <a:lstStyle/>
              <a:p>
                <a:pPr algn="ctr"/>
                <a:r>
                  <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rPr>
                  <a:t>900</a:t>
                </a:r>
                <a:endPar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endParaRPr>
              </a:p>
            </p:txBody>
          </p:sp>
          <p:sp>
            <p:nvSpPr>
              <p:cNvPr id="5185" name="Rectangle 19"/>
              <p:cNvSpPr>
                <a:spLocks noChangeArrowheads="1"/>
              </p:cNvSpPr>
              <p:nvPr/>
            </p:nvSpPr>
            <p:spPr bwMode="auto">
              <a:xfrm>
                <a:off x="1556" y="0"/>
                <a:ext cx="381" cy="590"/>
              </a:xfrm>
              <a:prstGeom prst="rect">
                <a:avLst/>
              </a:prstGeom>
              <a:noFill/>
              <a:ln w="7">
                <a:solidFill>
                  <a:srgbClr val="0000CC"/>
                </a:solidFill>
                <a:miter lim="800000"/>
                <a:headEnd type="none" w="sm" len="sm"/>
                <a:tailEnd type="none" w="sm" len="sm"/>
              </a:ln>
            </p:spPr>
            <p:txBody>
              <a:bodyPr wrap="none"/>
              <a:lstStyle/>
              <a:p>
                <a:endParaRPr lang="zh-CN" altLang="en-US">
                  <a:solidFill>
                    <a:schemeClr val="tx1"/>
                  </a:solidFill>
                  <a:latin typeface="Calibri" panose="020F0502020204030204" charset="0"/>
                  <a:ea typeface="方正大黑简体" pitchFamily="2" charset="-122"/>
                </a:endParaRPr>
              </a:p>
            </p:txBody>
          </p:sp>
        </p:grpSp>
        <p:grpSp>
          <p:nvGrpSpPr>
            <p:cNvPr id="5133" name="Group 20"/>
            <p:cNvGrpSpPr/>
            <p:nvPr/>
          </p:nvGrpSpPr>
          <p:grpSpPr bwMode="auto">
            <a:xfrm>
              <a:off x="1937" y="0"/>
              <a:ext cx="381" cy="590"/>
              <a:chOff x="1937" y="0"/>
              <a:chExt cx="381" cy="590"/>
            </a:xfrm>
          </p:grpSpPr>
          <p:sp>
            <p:nvSpPr>
              <p:cNvPr id="5182" name="Rectangle 21"/>
              <p:cNvSpPr>
                <a:spLocks noChangeArrowheads="1"/>
              </p:cNvSpPr>
              <p:nvPr/>
            </p:nvSpPr>
            <p:spPr bwMode="auto">
              <a:xfrm>
                <a:off x="1943" y="6"/>
                <a:ext cx="369" cy="584"/>
              </a:xfrm>
              <a:prstGeom prst="rect">
                <a:avLst/>
              </a:prstGeom>
              <a:noFill/>
              <a:ln w="12700">
                <a:solidFill>
                  <a:srgbClr val="0000CC"/>
                </a:solidFill>
                <a:miter lim="800000"/>
                <a:headEnd type="none" w="sm" len="sm"/>
                <a:tailEnd type="none" w="sm" len="sm"/>
              </a:ln>
            </p:spPr>
            <p:txBody>
              <a:bodyPr lIns="91436" tIns="45718" rIns="91436" bIns="45718" anchor="b"/>
              <a:lstStyle/>
              <a:p>
                <a:pPr algn="ctr"/>
                <a:r>
                  <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rPr>
                  <a:t>150</a:t>
                </a:r>
                <a:endPar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endParaRPr>
              </a:p>
            </p:txBody>
          </p:sp>
          <p:sp>
            <p:nvSpPr>
              <p:cNvPr id="5183" name="Rectangle 22"/>
              <p:cNvSpPr>
                <a:spLocks noChangeArrowheads="1"/>
              </p:cNvSpPr>
              <p:nvPr/>
            </p:nvSpPr>
            <p:spPr bwMode="auto">
              <a:xfrm>
                <a:off x="1937" y="0"/>
                <a:ext cx="381" cy="590"/>
              </a:xfrm>
              <a:prstGeom prst="rect">
                <a:avLst/>
              </a:prstGeom>
              <a:noFill/>
              <a:ln w="7">
                <a:solidFill>
                  <a:srgbClr val="0000CC"/>
                </a:solidFill>
                <a:miter lim="800000"/>
                <a:headEnd type="none" w="sm" len="sm"/>
                <a:tailEnd type="none" w="sm" len="sm"/>
              </a:ln>
            </p:spPr>
            <p:txBody>
              <a:bodyPr wrap="none"/>
              <a:lstStyle/>
              <a:p>
                <a:endParaRPr lang="zh-CN" altLang="en-US">
                  <a:solidFill>
                    <a:schemeClr val="tx1"/>
                  </a:solidFill>
                  <a:latin typeface="Calibri" panose="020F0502020204030204" charset="0"/>
                  <a:ea typeface="方正大黑简体" pitchFamily="2" charset="-122"/>
                </a:endParaRPr>
              </a:p>
            </p:txBody>
          </p:sp>
        </p:grpSp>
        <p:grpSp>
          <p:nvGrpSpPr>
            <p:cNvPr id="5134" name="Group 23"/>
            <p:cNvGrpSpPr/>
            <p:nvPr/>
          </p:nvGrpSpPr>
          <p:grpSpPr bwMode="auto">
            <a:xfrm>
              <a:off x="2318" y="0"/>
              <a:ext cx="381" cy="590"/>
              <a:chOff x="2318" y="0"/>
              <a:chExt cx="381" cy="590"/>
            </a:xfrm>
          </p:grpSpPr>
          <p:sp>
            <p:nvSpPr>
              <p:cNvPr id="5180" name="Rectangle 24"/>
              <p:cNvSpPr>
                <a:spLocks noChangeArrowheads="1"/>
              </p:cNvSpPr>
              <p:nvPr/>
            </p:nvSpPr>
            <p:spPr bwMode="auto">
              <a:xfrm>
                <a:off x="2324" y="6"/>
                <a:ext cx="369" cy="584"/>
              </a:xfrm>
              <a:prstGeom prst="rect">
                <a:avLst/>
              </a:prstGeom>
              <a:noFill/>
              <a:ln w="12700">
                <a:solidFill>
                  <a:srgbClr val="0000CC"/>
                </a:solidFill>
                <a:miter lim="800000"/>
                <a:headEnd type="none" w="sm" len="sm"/>
                <a:tailEnd type="none" w="sm" len="sm"/>
              </a:ln>
            </p:spPr>
            <p:txBody>
              <a:bodyPr lIns="91436" tIns="45718" rIns="91436" bIns="45718" anchor="b"/>
              <a:lstStyle/>
              <a:p>
                <a:pPr algn="ctr"/>
                <a:r>
                  <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rPr>
                  <a:t>450</a:t>
                </a:r>
                <a:endPar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endParaRPr>
              </a:p>
            </p:txBody>
          </p:sp>
          <p:sp>
            <p:nvSpPr>
              <p:cNvPr id="5181" name="Rectangle 25"/>
              <p:cNvSpPr>
                <a:spLocks noChangeArrowheads="1"/>
              </p:cNvSpPr>
              <p:nvPr/>
            </p:nvSpPr>
            <p:spPr bwMode="auto">
              <a:xfrm>
                <a:off x="2318" y="0"/>
                <a:ext cx="381" cy="590"/>
              </a:xfrm>
              <a:prstGeom prst="rect">
                <a:avLst/>
              </a:prstGeom>
              <a:noFill/>
              <a:ln w="7">
                <a:solidFill>
                  <a:srgbClr val="0000CC"/>
                </a:solidFill>
                <a:miter lim="800000"/>
                <a:headEnd type="none" w="sm" len="sm"/>
                <a:tailEnd type="none" w="sm" len="sm"/>
              </a:ln>
            </p:spPr>
            <p:txBody>
              <a:bodyPr wrap="none"/>
              <a:lstStyle/>
              <a:p>
                <a:endParaRPr lang="zh-CN" altLang="en-US">
                  <a:solidFill>
                    <a:schemeClr val="tx1"/>
                  </a:solidFill>
                  <a:latin typeface="Calibri" panose="020F0502020204030204" charset="0"/>
                  <a:ea typeface="方正大黑简体" pitchFamily="2" charset="-122"/>
                </a:endParaRPr>
              </a:p>
            </p:txBody>
          </p:sp>
        </p:grpSp>
        <p:grpSp>
          <p:nvGrpSpPr>
            <p:cNvPr id="5135" name="Group 26"/>
            <p:cNvGrpSpPr/>
            <p:nvPr/>
          </p:nvGrpSpPr>
          <p:grpSpPr bwMode="auto">
            <a:xfrm>
              <a:off x="2699" y="0"/>
              <a:ext cx="381" cy="590"/>
              <a:chOff x="2699" y="0"/>
              <a:chExt cx="381" cy="590"/>
            </a:xfrm>
          </p:grpSpPr>
          <p:sp>
            <p:nvSpPr>
              <p:cNvPr id="5178" name="Rectangle 27"/>
              <p:cNvSpPr>
                <a:spLocks noChangeArrowheads="1"/>
              </p:cNvSpPr>
              <p:nvPr/>
            </p:nvSpPr>
            <p:spPr bwMode="auto">
              <a:xfrm>
                <a:off x="2705" y="6"/>
                <a:ext cx="369" cy="584"/>
              </a:xfrm>
              <a:prstGeom prst="rect">
                <a:avLst/>
              </a:prstGeom>
              <a:noFill/>
              <a:ln w="12700">
                <a:solidFill>
                  <a:srgbClr val="0000CC"/>
                </a:solidFill>
                <a:miter lim="800000"/>
                <a:headEnd type="none" w="sm" len="sm"/>
                <a:tailEnd type="none" w="sm" len="sm"/>
              </a:ln>
            </p:spPr>
            <p:txBody>
              <a:bodyPr lIns="91436" tIns="45718" rIns="91436" bIns="45718" anchor="b"/>
              <a:lstStyle/>
              <a:p>
                <a:pPr algn="ctr"/>
                <a:r>
                  <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rPr>
                  <a:t>900</a:t>
                </a:r>
                <a:endPar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endParaRPr>
              </a:p>
            </p:txBody>
          </p:sp>
          <p:sp>
            <p:nvSpPr>
              <p:cNvPr id="5179" name="Rectangle 28"/>
              <p:cNvSpPr>
                <a:spLocks noChangeArrowheads="1"/>
              </p:cNvSpPr>
              <p:nvPr/>
            </p:nvSpPr>
            <p:spPr bwMode="auto">
              <a:xfrm>
                <a:off x="2699" y="0"/>
                <a:ext cx="381" cy="590"/>
              </a:xfrm>
              <a:prstGeom prst="rect">
                <a:avLst/>
              </a:prstGeom>
              <a:noFill/>
              <a:ln w="7">
                <a:solidFill>
                  <a:srgbClr val="0000CC"/>
                </a:solidFill>
                <a:miter lim="800000"/>
                <a:headEnd type="none" w="sm" len="sm"/>
                <a:tailEnd type="none" w="sm" len="sm"/>
              </a:ln>
            </p:spPr>
            <p:txBody>
              <a:bodyPr wrap="none"/>
              <a:lstStyle/>
              <a:p>
                <a:endParaRPr lang="zh-CN" altLang="en-US">
                  <a:solidFill>
                    <a:schemeClr val="tx1"/>
                  </a:solidFill>
                  <a:latin typeface="Calibri" panose="020F0502020204030204" charset="0"/>
                  <a:ea typeface="方正大黑简体" pitchFamily="2" charset="-122"/>
                </a:endParaRPr>
              </a:p>
            </p:txBody>
          </p:sp>
        </p:grpSp>
        <p:grpSp>
          <p:nvGrpSpPr>
            <p:cNvPr id="5136" name="Group 29"/>
            <p:cNvGrpSpPr/>
            <p:nvPr/>
          </p:nvGrpSpPr>
          <p:grpSpPr bwMode="auto">
            <a:xfrm>
              <a:off x="0" y="596"/>
              <a:ext cx="823" cy="590"/>
              <a:chOff x="0" y="596"/>
              <a:chExt cx="823" cy="590"/>
            </a:xfrm>
          </p:grpSpPr>
          <p:sp>
            <p:nvSpPr>
              <p:cNvPr id="5176" name="Rectangle 30"/>
              <p:cNvSpPr>
                <a:spLocks noChangeArrowheads="1"/>
              </p:cNvSpPr>
              <p:nvPr/>
            </p:nvSpPr>
            <p:spPr bwMode="auto">
              <a:xfrm>
                <a:off x="6" y="602"/>
                <a:ext cx="811" cy="584"/>
              </a:xfrm>
              <a:prstGeom prst="rect">
                <a:avLst/>
              </a:prstGeom>
              <a:noFill/>
              <a:ln w="12700">
                <a:solidFill>
                  <a:srgbClr val="0000CC"/>
                </a:solidFill>
                <a:miter lim="800000"/>
                <a:headEnd type="none" w="sm" len="sm"/>
                <a:tailEnd type="none" w="sm" len="sm"/>
              </a:ln>
            </p:spPr>
            <p:txBody>
              <a:bodyPr lIns="91436" tIns="45718" rIns="91436" bIns="45718" anchor="b"/>
              <a:lstStyle/>
              <a:p>
                <a:pPr algn="ctr"/>
                <a:r>
                  <a:rPr lang="zh-CN" altLang="en-US" sz="2000">
                    <a:solidFill>
                      <a:schemeClr val="tx1"/>
                    </a:solidFill>
                    <a:latin typeface="方正大黑简体" pitchFamily="2" charset="-122"/>
                    <a:ea typeface="方正大黑简体" pitchFamily="2" charset="-122"/>
                  </a:rPr>
                  <a:t>传输距离</a:t>
                </a:r>
                <a:r>
                  <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rPr>
                  <a:t>(km)</a:t>
                </a:r>
                <a:endParaRPr lang="en-US" altLang="zh-CN" sz="2000">
                  <a:solidFill>
                    <a:schemeClr val="tx1"/>
                  </a:solidFill>
                  <a:latin typeface="Times New Roman" panose="02020603050405020304" pitchFamily="18" charset="0"/>
                  <a:ea typeface="方正大黑简体" pitchFamily="2" charset="-122"/>
                </a:endParaRPr>
              </a:p>
            </p:txBody>
          </p:sp>
          <p:sp>
            <p:nvSpPr>
              <p:cNvPr id="5177" name="Rectangle 31"/>
              <p:cNvSpPr>
                <a:spLocks noChangeArrowheads="1"/>
              </p:cNvSpPr>
              <p:nvPr/>
            </p:nvSpPr>
            <p:spPr bwMode="auto">
              <a:xfrm>
                <a:off x="0" y="596"/>
                <a:ext cx="823" cy="590"/>
              </a:xfrm>
              <a:prstGeom prst="rect">
                <a:avLst/>
              </a:prstGeom>
              <a:noFill/>
              <a:ln w="7">
                <a:solidFill>
                  <a:srgbClr val="0000CC"/>
                </a:solidFill>
                <a:miter lim="800000"/>
                <a:headEnd type="none" w="sm" len="sm"/>
                <a:tailEnd type="none" w="sm" len="sm"/>
              </a:ln>
            </p:spPr>
            <p:txBody>
              <a:bodyPr wrap="none"/>
              <a:lstStyle/>
              <a:p>
                <a:endParaRPr lang="zh-CN" altLang="en-US">
                  <a:solidFill>
                    <a:schemeClr val="tx1"/>
                  </a:solidFill>
                  <a:latin typeface="Calibri" panose="020F0502020204030204" charset="0"/>
                  <a:ea typeface="方正大黑简体" pitchFamily="2" charset="-122"/>
                </a:endParaRPr>
              </a:p>
            </p:txBody>
          </p:sp>
        </p:grpSp>
        <p:grpSp>
          <p:nvGrpSpPr>
            <p:cNvPr id="5137" name="Group 32"/>
            <p:cNvGrpSpPr/>
            <p:nvPr/>
          </p:nvGrpSpPr>
          <p:grpSpPr bwMode="auto">
            <a:xfrm>
              <a:off x="823" y="596"/>
              <a:ext cx="352" cy="590"/>
              <a:chOff x="823" y="596"/>
              <a:chExt cx="352" cy="590"/>
            </a:xfrm>
          </p:grpSpPr>
          <p:sp>
            <p:nvSpPr>
              <p:cNvPr id="5174" name="Rectangle 33"/>
              <p:cNvSpPr>
                <a:spLocks noChangeArrowheads="1"/>
              </p:cNvSpPr>
              <p:nvPr/>
            </p:nvSpPr>
            <p:spPr bwMode="auto">
              <a:xfrm>
                <a:off x="829" y="602"/>
                <a:ext cx="340" cy="584"/>
              </a:xfrm>
              <a:prstGeom prst="rect">
                <a:avLst/>
              </a:prstGeom>
              <a:noFill/>
              <a:ln w="12700">
                <a:solidFill>
                  <a:srgbClr val="0000CC"/>
                </a:solidFill>
                <a:miter lim="800000"/>
                <a:headEnd type="none" w="sm" len="sm"/>
                <a:tailEnd type="none" w="sm" len="sm"/>
              </a:ln>
            </p:spPr>
            <p:txBody>
              <a:bodyPr lIns="91436" tIns="45718" rIns="91436" bIns="45718" anchor="b"/>
              <a:lstStyle/>
              <a:p>
                <a:pPr algn="ctr"/>
                <a:r>
                  <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rPr>
                  <a:t>15</a:t>
                </a:r>
                <a:endPar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endParaRPr>
              </a:p>
            </p:txBody>
          </p:sp>
          <p:sp>
            <p:nvSpPr>
              <p:cNvPr id="5175" name="Rectangle 34"/>
              <p:cNvSpPr>
                <a:spLocks noChangeArrowheads="1"/>
              </p:cNvSpPr>
              <p:nvPr/>
            </p:nvSpPr>
            <p:spPr bwMode="auto">
              <a:xfrm>
                <a:off x="823" y="596"/>
                <a:ext cx="352" cy="590"/>
              </a:xfrm>
              <a:prstGeom prst="rect">
                <a:avLst/>
              </a:prstGeom>
              <a:noFill/>
              <a:ln w="7">
                <a:solidFill>
                  <a:srgbClr val="0000CC"/>
                </a:solidFill>
                <a:miter lim="800000"/>
                <a:headEnd type="none" w="sm" len="sm"/>
                <a:tailEnd type="none" w="sm" len="sm"/>
              </a:ln>
            </p:spPr>
            <p:txBody>
              <a:bodyPr wrap="none"/>
              <a:lstStyle/>
              <a:p>
                <a:endParaRPr lang="zh-CN" altLang="en-US">
                  <a:solidFill>
                    <a:schemeClr val="tx1"/>
                  </a:solidFill>
                  <a:latin typeface="Calibri" panose="020F0502020204030204" charset="0"/>
                  <a:ea typeface="方正大黑简体" pitchFamily="2" charset="-122"/>
                </a:endParaRPr>
              </a:p>
            </p:txBody>
          </p:sp>
        </p:grpSp>
        <p:grpSp>
          <p:nvGrpSpPr>
            <p:cNvPr id="5138" name="Group 35"/>
            <p:cNvGrpSpPr/>
            <p:nvPr/>
          </p:nvGrpSpPr>
          <p:grpSpPr bwMode="auto">
            <a:xfrm>
              <a:off x="1175" y="596"/>
              <a:ext cx="381" cy="590"/>
              <a:chOff x="1175" y="596"/>
              <a:chExt cx="381" cy="590"/>
            </a:xfrm>
          </p:grpSpPr>
          <p:sp>
            <p:nvSpPr>
              <p:cNvPr id="5172" name="Rectangle 36"/>
              <p:cNvSpPr>
                <a:spLocks noChangeArrowheads="1"/>
              </p:cNvSpPr>
              <p:nvPr/>
            </p:nvSpPr>
            <p:spPr bwMode="auto">
              <a:xfrm>
                <a:off x="1181" y="602"/>
                <a:ext cx="369" cy="584"/>
              </a:xfrm>
              <a:prstGeom prst="rect">
                <a:avLst/>
              </a:prstGeom>
              <a:noFill/>
              <a:ln w="12700">
                <a:solidFill>
                  <a:srgbClr val="0000CC"/>
                </a:solidFill>
                <a:miter lim="800000"/>
                <a:headEnd type="none" w="sm" len="sm"/>
                <a:tailEnd type="none" w="sm" len="sm"/>
              </a:ln>
            </p:spPr>
            <p:txBody>
              <a:bodyPr lIns="91436" tIns="45718" rIns="91436" bIns="45718" anchor="b"/>
              <a:lstStyle/>
              <a:p>
                <a:pPr algn="ctr"/>
                <a:r>
                  <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rPr>
                  <a:t>15</a:t>
                </a:r>
                <a:endPar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endParaRPr>
              </a:p>
            </p:txBody>
          </p:sp>
          <p:sp>
            <p:nvSpPr>
              <p:cNvPr id="5173" name="Rectangle 37"/>
              <p:cNvSpPr>
                <a:spLocks noChangeArrowheads="1"/>
              </p:cNvSpPr>
              <p:nvPr/>
            </p:nvSpPr>
            <p:spPr bwMode="auto">
              <a:xfrm>
                <a:off x="1175" y="596"/>
                <a:ext cx="381" cy="590"/>
              </a:xfrm>
              <a:prstGeom prst="rect">
                <a:avLst/>
              </a:prstGeom>
              <a:noFill/>
              <a:ln w="7">
                <a:solidFill>
                  <a:srgbClr val="0000CC"/>
                </a:solidFill>
                <a:miter lim="800000"/>
                <a:headEnd type="none" w="sm" len="sm"/>
                <a:tailEnd type="none" w="sm" len="sm"/>
              </a:ln>
            </p:spPr>
            <p:txBody>
              <a:bodyPr wrap="none"/>
              <a:lstStyle/>
              <a:p>
                <a:endParaRPr lang="zh-CN" altLang="en-US">
                  <a:solidFill>
                    <a:schemeClr val="tx1"/>
                  </a:solidFill>
                  <a:latin typeface="Calibri" panose="020F0502020204030204" charset="0"/>
                  <a:ea typeface="方正大黑简体" pitchFamily="2" charset="-122"/>
                </a:endParaRPr>
              </a:p>
            </p:txBody>
          </p:sp>
        </p:grpSp>
        <p:grpSp>
          <p:nvGrpSpPr>
            <p:cNvPr id="5139" name="Group 38"/>
            <p:cNvGrpSpPr/>
            <p:nvPr/>
          </p:nvGrpSpPr>
          <p:grpSpPr bwMode="auto">
            <a:xfrm>
              <a:off x="1556" y="596"/>
              <a:ext cx="381" cy="590"/>
              <a:chOff x="1556" y="596"/>
              <a:chExt cx="381" cy="590"/>
            </a:xfrm>
          </p:grpSpPr>
          <p:sp>
            <p:nvSpPr>
              <p:cNvPr id="5170" name="Rectangle 39"/>
              <p:cNvSpPr>
                <a:spLocks noChangeArrowheads="1"/>
              </p:cNvSpPr>
              <p:nvPr/>
            </p:nvSpPr>
            <p:spPr bwMode="auto">
              <a:xfrm>
                <a:off x="1562" y="602"/>
                <a:ext cx="369" cy="584"/>
              </a:xfrm>
              <a:prstGeom prst="rect">
                <a:avLst/>
              </a:prstGeom>
              <a:noFill/>
              <a:ln w="12700">
                <a:solidFill>
                  <a:srgbClr val="0000CC"/>
                </a:solidFill>
                <a:miter lim="800000"/>
                <a:headEnd type="none" w="sm" len="sm"/>
                <a:tailEnd type="none" w="sm" len="sm"/>
              </a:ln>
            </p:spPr>
            <p:txBody>
              <a:bodyPr lIns="91436" tIns="45718" rIns="91436" bIns="45718" anchor="b"/>
              <a:lstStyle/>
              <a:p>
                <a:pPr algn="ctr"/>
                <a:r>
                  <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rPr>
                  <a:t>15</a:t>
                </a:r>
                <a:endPar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endParaRPr>
              </a:p>
            </p:txBody>
          </p:sp>
          <p:sp>
            <p:nvSpPr>
              <p:cNvPr id="5171" name="Rectangle 40"/>
              <p:cNvSpPr>
                <a:spLocks noChangeArrowheads="1"/>
              </p:cNvSpPr>
              <p:nvPr/>
            </p:nvSpPr>
            <p:spPr bwMode="auto">
              <a:xfrm>
                <a:off x="1556" y="596"/>
                <a:ext cx="381" cy="590"/>
              </a:xfrm>
              <a:prstGeom prst="rect">
                <a:avLst/>
              </a:prstGeom>
              <a:noFill/>
              <a:ln w="7">
                <a:solidFill>
                  <a:srgbClr val="0000CC"/>
                </a:solidFill>
                <a:miter lim="800000"/>
                <a:headEnd type="none" w="sm" len="sm"/>
                <a:tailEnd type="none" w="sm" len="sm"/>
              </a:ln>
            </p:spPr>
            <p:txBody>
              <a:bodyPr wrap="none"/>
              <a:lstStyle/>
              <a:p>
                <a:endParaRPr lang="zh-CN" altLang="en-US">
                  <a:solidFill>
                    <a:schemeClr val="tx1"/>
                  </a:solidFill>
                  <a:latin typeface="Calibri" panose="020F0502020204030204" charset="0"/>
                  <a:ea typeface="方正大黑简体" pitchFamily="2" charset="-122"/>
                </a:endParaRPr>
              </a:p>
            </p:txBody>
          </p:sp>
        </p:grpSp>
        <p:grpSp>
          <p:nvGrpSpPr>
            <p:cNvPr id="5140" name="Group 41"/>
            <p:cNvGrpSpPr/>
            <p:nvPr/>
          </p:nvGrpSpPr>
          <p:grpSpPr bwMode="auto">
            <a:xfrm>
              <a:off x="1937" y="596"/>
              <a:ext cx="381" cy="590"/>
              <a:chOff x="1937" y="596"/>
              <a:chExt cx="381" cy="590"/>
            </a:xfrm>
          </p:grpSpPr>
          <p:sp>
            <p:nvSpPr>
              <p:cNvPr id="5168" name="Rectangle 42"/>
              <p:cNvSpPr>
                <a:spLocks noChangeArrowheads="1"/>
              </p:cNvSpPr>
              <p:nvPr/>
            </p:nvSpPr>
            <p:spPr bwMode="auto">
              <a:xfrm>
                <a:off x="1943" y="602"/>
                <a:ext cx="369" cy="584"/>
              </a:xfrm>
              <a:prstGeom prst="rect">
                <a:avLst/>
              </a:prstGeom>
              <a:noFill/>
              <a:ln w="12700">
                <a:solidFill>
                  <a:srgbClr val="0000CC"/>
                </a:solidFill>
                <a:miter lim="800000"/>
                <a:headEnd type="none" w="sm" len="sm"/>
                <a:tailEnd type="none" w="sm" len="sm"/>
              </a:ln>
            </p:spPr>
            <p:txBody>
              <a:bodyPr lIns="91436" tIns="45718" rIns="91436" bIns="45718" anchor="b"/>
              <a:lstStyle/>
              <a:p>
                <a:pPr algn="ctr"/>
                <a:r>
                  <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rPr>
                  <a:t>30</a:t>
                </a:r>
                <a:endPar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endParaRPr>
              </a:p>
            </p:txBody>
          </p:sp>
          <p:sp>
            <p:nvSpPr>
              <p:cNvPr id="5169" name="Rectangle 43"/>
              <p:cNvSpPr>
                <a:spLocks noChangeArrowheads="1"/>
              </p:cNvSpPr>
              <p:nvPr/>
            </p:nvSpPr>
            <p:spPr bwMode="auto">
              <a:xfrm>
                <a:off x="1937" y="596"/>
                <a:ext cx="381" cy="590"/>
              </a:xfrm>
              <a:prstGeom prst="rect">
                <a:avLst/>
              </a:prstGeom>
              <a:noFill/>
              <a:ln w="7">
                <a:solidFill>
                  <a:srgbClr val="0000CC"/>
                </a:solidFill>
                <a:miter lim="800000"/>
                <a:headEnd type="none" w="sm" len="sm"/>
                <a:tailEnd type="none" w="sm" len="sm"/>
              </a:ln>
            </p:spPr>
            <p:txBody>
              <a:bodyPr wrap="none"/>
              <a:lstStyle/>
              <a:p>
                <a:endParaRPr lang="zh-CN" altLang="en-US">
                  <a:solidFill>
                    <a:schemeClr val="tx1"/>
                  </a:solidFill>
                  <a:latin typeface="Calibri" panose="020F0502020204030204" charset="0"/>
                  <a:ea typeface="方正大黑简体" pitchFamily="2" charset="-122"/>
                </a:endParaRPr>
              </a:p>
            </p:txBody>
          </p:sp>
        </p:grpSp>
        <p:grpSp>
          <p:nvGrpSpPr>
            <p:cNvPr id="5141" name="Group 44"/>
            <p:cNvGrpSpPr/>
            <p:nvPr/>
          </p:nvGrpSpPr>
          <p:grpSpPr bwMode="auto">
            <a:xfrm>
              <a:off x="2318" y="596"/>
              <a:ext cx="381" cy="590"/>
              <a:chOff x="2318" y="596"/>
              <a:chExt cx="381" cy="590"/>
            </a:xfrm>
          </p:grpSpPr>
          <p:sp>
            <p:nvSpPr>
              <p:cNvPr id="5166" name="Rectangle 45"/>
              <p:cNvSpPr>
                <a:spLocks noChangeArrowheads="1"/>
              </p:cNvSpPr>
              <p:nvPr/>
            </p:nvSpPr>
            <p:spPr bwMode="auto">
              <a:xfrm>
                <a:off x="2324" y="602"/>
                <a:ext cx="369" cy="584"/>
              </a:xfrm>
              <a:prstGeom prst="rect">
                <a:avLst/>
              </a:prstGeom>
              <a:noFill/>
              <a:ln w="12700">
                <a:solidFill>
                  <a:srgbClr val="0000CC"/>
                </a:solidFill>
                <a:miter lim="800000"/>
                <a:headEnd type="none" w="sm" len="sm"/>
                <a:tailEnd type="none" w="sm" len="sm"/>
              </a:ln>
            </p:spPr>
            <p:txBody>
              <a:bodyPr lIns="91436" tIns="45718" rIns="91436" bIns="45718" anchor="b"/>
              <a:lstStyle/>
              <a:p>
                <a:pPr algn="ctr"/>
                <a:r>
                  <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rPr>
                  <a:t>30</a:t>
                </a:r>
                <a:endPar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endParaRPr>
              </a:p>
            </p:txBody>
          </p:sp>
          <p:sp>
            <p:nvSpPr>
              <p:cNvPr id="5167" name="Rectangle 46"/>
              <p:cNvSpPr>
                <a:spLocks noChangeArrowheads="1"/>
              </p:cNvSpPr>
              <p:nvPr/>
            </p:nvSpPr>
            <p:spPr bwMode="auto">
              <a:xfrm>
                <a:off x="2318" y="596"/>
                <a:ext cx="381" cy="590"/>
              </a:xfrm>
              <a:prstGeom prst="rect">
                <a:avLst/>
              </a:prstGeom>
              <a:noFill/>
              <a:ln w="7">
                <a:solidFill>
                  <a:srgbClr val="0000CC"/>
                </a:solidFill>
                <a:miter lim="800000"/>
                <a:headEnd type="none" w="sm" len="sm"/>
                <a:tailEnd type="none" w="sm" len="sm"/>
              </a:ln>
            </p:spPr>
            <p:txBody>
              <a:bodyPr wrap="none"/>
              <a:lstStyle/>
              <a:p>
                <a:endParaRPr lang="zh-CN" altLang="en-US">
                  <a:solidFill>
                    <a:schemeClr val="tx1"/>
                  </a:solidFill>
                  <a:latin typeface="Calibri" panose="020F0502020204030204" charset="0"/>
                  <a:ea typeface="方正大黑简体" pitchFamily="2" charset="-122"/>
                </a:endParaRPr>
              </a:p>
            </p:txBody>
          </p:sp>
        </p:grpSp>
        <p:grpSp>
          <p:nvGrpSpPr>
            <p:cNvPr id="5142" name="Group 47"/>
            <p:cNvGrpSpPr/>
            <p:nvPr/>
          </p:nvGrpSpPr>
          <p:grpSpPr bwMode="auto">
            <a:xfrm>
              <a:off x="2699" y="596"/>
              <a:ext cx="381" cy="590"/>
              <a:chOff x="2699" y="596"/>
              <a:chExt cx="381" cy="590"/>
            </a:xfrm>
          </p:grpSpPr>
          <p:sp>
            <p:nvSpPr>
              <p:cNvPr id="5164" name="Rectangle 48"/>
              <p:cNvSpPr>
                <a:spLocks noChangeArrowheads="1"/>
              </p:cNvSpPr>
              <p:nvPr/>
            </p:nvSpPr>
            <p:spPr bwMode="auto">
              <a:xfrm>
                <a:off x="2705" y="602"/>
                <a:ext cx="369" cy="584"/>
              </a:xfrm>
              <a:prstGeom prst="rect">
                <a:avLst/>
              </a:prstGeom>
              <a:noFill/>
              <a:ln w="12700">
                <a:solidFill>
                  <a:srgbClr val="0000CC"/>
                </a:solidFill>
                <a:miter lim="800000"/>
                <a:headEnd type="none" w="sm" len="sm"/>
                <a:tailEnd type="none" w="sm" len="sm"/>
              </a:ln>
            </p:spPr>
            <p:txBody>
              <a:bodyPr lIns="91436" tIns="45718" rIns="91436" bIns="45718" anchor="b"/>
              <a:lstStyle/>
              <a:p>
                <a:pPr algn="ctr"/>
                <a:r>
                  <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rPr>
                  <a:t>30</a:t>
                </a:r>
                <a:endPar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endParaRPr>
              </a:p>
            </p:txBody>
          </p:sp>
          <p:sp>
            <p:nvSpPr>
              <p:cNvPr id="5165" name="Rectangle 49"/>
              <p:cNvSpPr>
                <a:spLocks noChangeArrowheads="1"/>
              </p:cNvSpPr>
              <p:nvPr/>
            </p:nvSpPr>
            <p:spPr bwMode="auto">
              <a:xfrm>
                <a:off x="2699" y="596"/>
                <a:ext cx="381" cy="590"/>
              </a:xfrm>
              <a:prstGeom prst="rect">
                <a:avLst/>
              </a:prstGeom>
              <a:noFill/>
              <a:ln w="7">
                <a:solidFill>
                  <a:srgbClr val="0000CC"/>
                </a:solidFill>
                <a:miter lim="800000"/>
                <a:headEnd type="none" w="sm" len="sm"/>
                <a:tailEnd type="none" w="sm" len="sm"/>
              </a:ln>
            </p:spPr>
            <p:txBody>
              <a:bodyPr wrap="none"/>
              <a:lstStyle/>
              <a:p>
                <a:endParaRPr lang="zh-CN" altLang="en-US">
                  <a:solidFill>
                    <a:schemeClr val="tx1"/>
                  </a:solidFill>
                  <a:latin typeface="Calibri" panose="020F0502020204030204" charset="0"/>
                  <a:ea typeface="方正大黑简体" pitchFamily="2" charset="-122"/>
                </a:endParaRPr>
              </a:p>
            </p:txBody>
          </p:sp>
        </p:grpSp>
        <p:grpSp>
          <p:nvGrpSpPr>
            <p:cNvPr id="5143" name="Group 50"/>
            <p:cNvGrpSpPr/>
            <p:nvPr/>
          </p:nvGrpSpPr>
          <p:grpSpPr bwMode="auto">
            <a:xfrm>
              <a:off x="0" y="1192"/>
              <a:ext cx="823" cy="590"/>
              <a:chOff x="0" y="1192"/>
              <a:chExt cx="823" cy="590"/>
            </a:xfrm>
          </p:grpSpPr>
          <p:sp>
            <p:nvSpPr>
              <p:cNvPr id="5162" name="Rectangle 51"/>
              <p:cNvSpPr>
                <a:spLocks noChangeArrowheads="1"/>
              </p:cNvSpPr>
              <p:nvPr/>
            </p:nvSpPr>
            <p:spPr bwMode="auto">
              <a:xfrm>
                <a:off x="6" y="1198"/>
                <a:ext cx="811" cy="584"/>
              </a:xfrm>
              <a:prstGeom prst="rect">
                <a:avLst/>
              </a:prstGeom>
              <a:noFill/>
              <a:ln w="12700">
                <a:solidFill>
                  <a:srgbClr val="0000CC"/>
                </a:solidFill>
                <a:miter lim="800000"/>
                <a:headEnd type="none" w="sm" len="sm"/>
                <a:tailEnd type="none" w="sm" len="sm"/>
              </a:ln>
            </p:spPr>
            <p:txBody>
              <a:bodyPr lIns="91436" tIns="45718" rIns="91436" bIns="45718" anchor="b"/>
              <a:lstStyle/>
              <a:p>
                <a:pPr algn="ctr"/>
                <a:r>
                  <a:rPr lang="zh-CN" altLang="en-US" sz="2000">
                    <a:solidFill>
                      <a:schemeClr val="tx1"/>
                    </a:solidFill>
                    <a:latin typeface="方正大黑简体" pitchFamily="2" charset="-122"/>
                    <a:ea typeface="方正大黑简体" pitchFamily="2" charset="-122"/>
                  </a:rPr>
                  <a:t>自由空间</a:t>
                </a:r>
                <a:r>
                  <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rPr>
                  <a:t>L</a:t>
                </a:r>
                <a:r>
                  <a:rPr lang="en-US" altLang="zh-CN" sz="2000" baseline="-30000">
                    <a:solidFill>
                      <a:schemeClr val="tx1"/>
                    </a:solidFill>
                    <a:latin typeface="Times New Roman" panose="02020603050405020304" pitchFamily="18" charset="0"/>
                    <a:ea typeface="方正大黑简体" pitchFamily="2" charset="-122"/>
                    <a:cs typeface="Times New Roman" panose="02020603050405020304" pitchFamily="18" charset="0"/>
                  </a:rPr>
                  <a:t>fs</a:t>
                </a:r>
                <a:r>
                  <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rPr>
                  <a:t>(dB)</a:t>
                </a:r>
                <a:endParaRPr lang="en-US" altLang="zh-CN" sz="2000">
                  <a:solidFill>
                    <a:schemeClr val="tx1"/>
                  </a:solidFill>
                  <a:latin typeface="Times New Roman" panose="02020603050405020304" pitchFamily="18" charset="0"/>
                  <a:ea typeface="方正大黑简体" pitchFamily="2" charset="-122"/>
                </a:endParaRPr>
              </a:p>
            </p:txBody>
          </p:sp>
          <p:sp>
            <p:nvSpPr>
              <p:cNvPr id="5163" name="Rectangle 52"/>
              <p:cNvSpPr>
                <a:spLocks noChangeArrowheads="1"/>
              </p:cNvSpPr>
              <p:nvPr/>
            </p:nvSpPr>
            <p:spPr bwMode="auto">
              <a:xfrm>
                <a:off x="0" y="1192"/>
                <a:ext cx="823" cy="590"/>
              </a:xfrm>
              <a:prstGeom prst="rect">
                <a:avLst/>
              </a:prstGeom>
              <a:noFill/>
              <a:ln w="7">
                <a:solidFill>
                  <a:srgbClr val="0000CC"/>
                </a:solidFill>
                <a:miter lim="800000"/>
                <a:headEnd type="none" w="sm" len="sm"/>
                <a:tailEnd type="none" w="sm" len="sm"/>
              </a:ln>
            </p:spPr>
            <p:txBody>
              <a:bodyPr wrap="none"/>
              <a:lstStyle/>
              <a:p>
                <a:endParaRPr lang="zh-CN" altLang="en-US">
                  <a:solidFill>
                    <a:schemeClr val="tx1"/>
                  </a:solidFill>
                  <a:latin typeface="Calibri" panose="020F0502020204030204" charset="0"/>
                  <a:ea typeface="方正大黑简体" pitchFamily="2" charset="-122"/>
                </a:endParaRPr>
              </a:p>
            </p:txBody>
          </p:sp>
        </p:grpSp>
        <p:grpSp>
          <p:nvGrpSpPr>
            <p:cNvPr id="5144" name="Group 53"/>
            <p:cNvGrpSpPr/>
            <p:nvPr/>
          </p:nvGrpSpPr>
          <p:grpSpPr bwMode="auto">
            <a:xfrm>
              <a:off x="823" y="1192"/>
              <a:ext cx="352" cy="590"/>
              <a:chOff x="823" y="1192"/>
              <a:chExt cx="352" cy="590"/>
            </a:xfrm>
          </p:grpSpPr>
          <p:sp>
            <p:nvSpPr>
              <p:cNvPr id="5160" name="Rectangle 54"/>
              <p:cNvSpPr>
                <a:spLocks noChangeArrowheads="1"/>
              </p:cNvSpPr>
              <p:nvPr/>
            </p:nvSpPr>
            <p:spPr bwMode="auto">
              <a:xfrm>
                <a:off x="829" y="1198"/>
                <a:ext cx="340" cy="584"/>
              </a:xfrm>
              <a:prstGeom prst="rect">
                <a:avLst/>
              </a:prstGeom>
              <a:noFill/>
              <a:ln w="12700">
                <a:solidFill>
                  <a:srgbClr val="0000CC"/>
                </a:solidFill>
                <a:miter lim="800000"/>
                <a:headEnd type="none" w="sm" len="sm"/>
                <a:tailEnd type="none" w="sm" len="sm"/>
              </a:ln>
            </p:spPr>
            <p:txBody>
              <a:bodyPr lIns="91436" tIns="45718" rIns="91436" bIns="45718" anchor="b"/>
              <a:lstStyle/>
              <a:p>
                <a:pPr algn="ctr"/>
                <a:r>
                  <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rPr>
                  <a:t>99.48</a:t>
                </a:r>
                <a:endPar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endParaRPr>
              </a:p>
            </p:txBody>
          </p:sp>
          <p:sp>
            <p:nvSpPr>
              <p:cNvPr id="5161" name="Rectangle 55"/>
              <p:cNvSpPr>
                <a:spLocks noChangeArrowheads="1"/>
              </p:cNvSpPr>
              <p:nvPr/>
            </p:nvSpPr>
            <p:spPr bwMode="auto">
              <a:xfrm>
                <a:off x="823" y="1192"/>
                <a:ext cx="352" cy="590"/>
              </a:xfrm>
              <a:prstGeom prst="rect">
                <a:avLst/>
              </a:prstGeom>
              <a:noFill/>
              <a:ln w="7">
                <a:solidFill>
                  <a:srgbClr val="0000CC"/>
                </a:solidFill>
                <a:miter lim="800000"/>
                <a:headEnd type="none" w="sm" len="sm"/>
                <a:tailEnd type="none" w="sm" len="sm"/>
              </a:ln>
            </p:spPr>
            <p:txBody>
              <a:bodyPr wrap="none"/>
              <a:lstStyle/>
              <a:p>
                <a:endParaRPr lang="zh-CN" altLang="en-US">
                  <a:solidFill>
                    <a:schemeClr val="tx1"/>
                  </a:solidFill>
                  <a:latin typeface="Calibri" panose="020F0502020204030204" charset="0"/>
                  <a:ea typeface="方正大黑简体" pitchFamily="2" charset="-122"/>
                </a:endParaRPr>
              </a:p>
            </p:txBody>
          </p:sp>
        </p:grpSp>
        <p:grpSp>
          <p:nvGrpSpPr>
            <p:cNvPr id="5145" name="Group 56"/>
            <p:cNvGrpSpPr/>
            <p:nvPr/>
          </p:nvGrpSpPr>
          <p:grpSpPr bwMode="auto">
            <a:xfrm>
              <a:off x="1175" y="1192"/>
              <a:ext cx="381" cy="590"/>
              <a:chOff x="1175" y="1192"/>
              <a:chExt cx="381" cy="590"/>
            </a:xfrm>
          </p:grpSpPr>
          <p:sp>
            <p:nvSpPr>
              <p:cNvPr id="5158" name="Rectangle 57"/>
              <p:cNvSpPr>
                <a:spLocks noChangeArrowheads="1"/>
              </p:cNvSpPr>
              <p:nvPr/>
            </p:nvSpPr>
            <p:spPr bwMode="auto">
              <a:xfrm>
                <a:off x="1181" y="1198"/>
                <a:ext cx="369" cy="584"/>
              </a:xfrm>
              <a:prstGeom prst="rect">
                <a:avLst/>
              </a:prstGeom>
              <a:noFill/>
              <a:ln w="12700">
                <a:solidFill>
                  <a:srgbClr val="0000CC"/>
                </a:solidFill>
                <a:miter lim="800000"/>
                <a:headEnd type="none" w="sm" len="sm"/>
                <a:tailEnd type="none" w="sm" len="sm"/>
              </a:ln>
            </p:spPr>
            <p:txBody>
              <a:bodyPr lIns="91436" tIns="45718" rIns="91436" bIns="45718" anchor="b"/>
              <a:lstStyle/>
              <a:p>
                <a:pPr algn="ctr"/>
                <a:r>
                  <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rPr>
                  <a:t>109.03</a:t>
                </a:r>
                <a:endPar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endParaRPr>
              </a:p>
            </p:txBody>
          </p:sp>
          <p:sp>
            <p:nvSpPr>
              <p:cNvPr id="5159" name="Rectangle 58"/>
              <p:cNvSpPr>
                <a:spLocks noChangeArrowheads="1"/>
              </p:cNvSpPr>
              <p:nvPr/>
            </p:nvSpPr>
            <p:spPr bwMode="auto">
              <a:xfrm>
                <a:off x="1175" y="1192"/>
                <a:ext cx="381" cy="590"/>
              </a:xfrm>
              <a:prstGeom prst="rect">
                <a:avLst/>
              </a:prstGeom>
              <a:noFill/>
              <a:ln w="7">
                <a:solidFill>
                  <a:srgbClr val="0000CC"/>
                </a:solidFill>
                <a:miter lim="800000"/>
                <a:headEnd type="none" w="sm" len="sm"/>
                <a:tailEnd type="none" w="sm" len="sm"/>
              </a:ln>
            </p:spPr>
            <p:txBody>
              <a:bodyPr wrap="none"/>
              <a:lstStyle/>
              <a:p>
                <a:endParaRPr lang="zh-CN" altLang="en-US">
                  <a:solidFill>
                    <a:schemeClr val="tx1"/>
                  </a:solidFill>
                  <a:latin typeface="Calibri" panose="020F0502020204030204" charset="0"/>
                  <a:ea typeface="方正大黑简体" pitchFamily="2" charset="-122"/>
                </a:endParaRPr>
              </a:p>
            </p:txBody>
          </p:sp>
        </p:grpSp>
        <p:grpSp>
          <p:nvGrpSpPr>
            <p:cNvPr id="5146" name="Group 59"/>
            <p:cNvGrpSpPr/>
            <p:nvPr/>
          </p:nvGrpSpPr>
          <p:grpSpPr bwMode="auto">
            <a:xfrm>
              <a:off x="1556" y="1192"/>
              <a:ext cx="381" cy="590"/>
              <a:chOff x="1556" y="1192"/>
              <a:chExt cx="381" cy="590"/>
            </a:xfrm>
          </p:grpSpPr>
          <p:sp>
            <p:nvSpPr>
              <p:cNvPr id="5156" name="Rectangle 60"/>
              <p:cNvSpPr>
                <a:spLocks noChangeArrowheads="1"/>
              </p:cNvSpPr>
              <p:nvPr/>
            </p:nvSpPr>
            <p:spPr bwMode="auto">
              <a:xfrm>
                <a:off x="1562" y="1198"/>
                <a:ext cx="369" cy="584"/>
              </a:xfrm>
              <a:prstGeom prst="rect">
                <a:avLst/>
              </a:prstGeom>
              <a:noFill/>
              <a:ln w="12700">
                <a:solidFill>
                  <a:srgbClr val="0000CC"/>
                </a:solidFill>
                <a:miter lim="800000"/>
                <a:headEnd type="none" w="sm" len="sm"/>
                <a:tailEnd type="none" w="sm" len="sm"/>
              </a:ln>
            </p:spPr>
            <p:txBody>
              <a:bodyPr lIns="91436" tIns="45718" rIns="91436" bIns="45718" anchor="b"/>
              <a:lstStyle/>
              <a:p>
                <a:pPr algn="ctr"/>
                <a:r>
                  <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rPr>
                  <a:t>115.05</a:t>
                </a:r>
                <a:endPar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endParaRPr>
              </a:p>
            </p:txBody>
          </p:sp>
          <p:sp>
            <p:nvSpPr>
              <p:cNvPr id="5157" name="Rectangle 61"/>
              <p:cNvSpPr>
                <a:spLocks noChangeArrowheads="1"/>
              </p:cNvSpPr>
              <p:nvPr/>
            </p:nvSpPr>
            <p:spPr bwMode="auto">
              <a:xfrm>
                <a:off x="1556" y="1192"/>
                <a:ext cx="381" cy="590"/>
              </a:xfrm>
              <a:prstGeom prst="rect">
                <a:avLst/>
              </a:prstGeom>
              <a:noFill/>
              <a:ln w="7">
                <a:solidFill>
                  <a:srgbClr val="0000CC"/>
                </a:solidFill>
                <a:miter lim="800000"/>
                <a:headEnd type="none" w="sm" len="sm"/>
                <a:tailEnd type="none" w="sm" len="sm"/>
              </a:ln>
            </p:spPr>
            <p:txBody>
              <a:bodyPr wrap="none"/>
              <a:lstStyle/>
              <a:p>
                <a:endParaRPr lang="zh-CN" altLang="en-US">
                  <a:solidFill>
                    <a:schemeClr val="tx1"/>
                  </a:solidFill>
                  <a:latin typeface="Calibri" panose="020F0502020204030204" charset="0"/>
                  <a:ea typeface="方正大黑简体" pitchFamily="2" charset="-122"/>
                </a:endParaRPr>
              </a:p>
            </p:txBody>
          </p:sp>
        </p:grpSp>
        <p:grpSp>
          <p:nvGrpSpPr>
            <p:cNvPr id="5147" name="Group 62"/>
            <p:cNvGrpSpPr/>
            <p:nvPr/>
          </p:nvGrpSpPr>
          <p:grpSpPr bwMode="auto">
            <a:xfrm>
              <a:off x="1937" y="1192"/>
              <a:ext cx="381" cy="590"/>
              <a:chOff x="1937" y="1192"/>
              <a:chExt cx="381" cy="590"/>
            </a:xfrm>
          </p:grpSpPr>
          <p:sp>
            <p:nvSpPr>
              <p:cNvPr id="5154" name="Rectangle 63"/>
              <p:cNvSpPr>
                <a:spLocks noChangeArrowheads="1"/>
              </p:cNvSpPr>
              <p:nvPr/>
            </p:nvSpPr>
            <p:spPr bwMode="auto">
              <a:xfrm>
                <a:off x="1943" y="1198"/>
                <a:ext cx="369" cy="584"/>
              </a:xfrm>
              <a:prstGeom prst="rect">
                <a:avLst/>
              </a:prstGeom>
              <a:noFill/>
              <a:ln w="12700">
                <a:solidFill>
                  <a:srgbClr val="0000CC"/>
                </a:solidFill>
                <a:miter lim="800000"/>
                <a:headEnd type="none" w="sm" len="sm"/>
                <a:tailEnd type="none" w="sm" len="sm"/>
              </a:ln>
            </p:spPr>
            <p:txBody>
              <a:bodyPr lIns="91436" tIns="45718" rIns="91436" bIns="45718" anchor="b"/>
              <a:lstStyle/>
              <a:p>
                <a:pPr algn="ctr"/>
                <a:r>
                  <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rPr>
                  <a:t>105.50</a:t>
                </a:r>
                <a:endPar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endParaRPr>
              </a:p>
            </p:txBody>
          </p:sp>
          <p:sp>
            <p:nvSpPr>
              <p:cNvPr id="5155" name="Rectangle 64"/>
              <p:cNvSpPr>
                <a:spLocks noChangeArrowheads="1"/>
              </p:cNvSpPr>
              <p:nvPr/>
            </p:nvSpPr>
            <p:spPr bwMode="auto">
              <a:xfrm>
                <a:off x="1937" y="1192"/>
                <a:ext cx="381" cy="590"/>
              </a:xfrm>
              <a:prstGeom prst="rect">
                <a:avLst/>
              </a:prstGeom>
              <a:noFill/>
              <a:ln w="7">
                <a:solidFill>
                  <a:srgbClr val="0000CC"/>
                </a:solidFill>
                <a:miter lim="800000"/>
                <a:headEnd type="none" w="sm" len="sm"/>
                <a:tailEnd type="none" w="sm" len="sm"/>
              </a:ln>
            </p:spPr>
            <p:txBody>
              <a:bodyPr wrap="none"/>
              <a:lstStyle/>
              <a:p>
                <a:endParaRPr lang="zh-CN" altLang="en-US">
                  <a:solidFill>
                    <a:schemeClr val="tx1"/>
                  </a:solidFill>
                  <a:latin typeface="Calibri" panose="020F0502020204030204" charset="0"/>
                  <a:ea typeface="方正大黑简体" pitchFamily="2" charset="-122"/>
                </a:endParaRPr>
              </a:p>
            </p:txBody>
          </p:sp>
        </p:grpSp>
        <p:grpSp>
          <p:nvGrpSpPr>
            <p:cNvPr id="5148" name="Group 65"/>
            <p:cNvGrpSpPr/>
            <p:nvPr/>
          </p:nvGrpSpPr>
          <p:grpSpPr bwMode="auto">
            <a:xfrm>
              <a:off x="2318" y="1192"/>
              <a:ext cx="381" cy="590"/>
              <a:chOff x="2318" y="1192"/>
              <a:chExt cx="381" cy="590"/>
            </a:xfrm>
          </p:grpSpPr>
          <p:sp>
            <p:nvSpPr>
              <p:cNvPr id="5152" name="Rectangle 66"/>
              <p:cNvSpPr>
                <a:spLocks noChangeArrowheads="1"/>
              </p:cNvSpPr>
              <p:nvPr/>
            </p:nvSpPr>
            <p:spPr bwMode="auto">
              <a:xfrm>
                <a:off x="2324" y="1198"/>
                <a:ext cx="369" cy="584"/>
              </a:xfrm>
              <a:prstGeom prst="rect">
                <a:avLst/>
              </a:prstGeom>
              <a:noFill/>
              <a:ln w="12700">
                <a:solidFill>
                  <a:srgbClr val="0000CC"/>
                </a:solidFill>
                <a:miter lim="800000"/>
                <a:headEnd type="none" w="sm" len="sm"/>
                <a:tailEnd type="none" w="sm" len="sm"/>
              </a:ln>
            </p:spPr>
            <p:txBody>
              <a:bodyPr lIns="91436" tIns="45718" rIns="91436" bIns="45718" anchor="b"/>
              <a:lstStyle/>
              <a:p>
                <a:pPr algn="ctr"/>
                <a:r>
                  <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rPr>
                  <a:t>115.05</a:t>
                </a:r>
                <a:endPar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endParaRPr>
              </a:p>
            </p:txBody>
          </p:sp>
          <p:sp>
            <p:nvSpPr>
              <p:cNvPr id="5153" name="Rectangle 67"/>
              <p:cNvSpPr>
                <a:spLocks noChangeArrowheads="1"/>
              </p:cNvSpPr>
              <p:nvPr/>
            </p:nvSpPr>
            <p:spPr bwMode="auto">
              <a:xfrm>
                <a:off x="2318" y="1192"/>
                <a:ext cx="381" cy="590"/>
              </a:xfrm>
              <a:prstGeom prst="rect">
                <a:avLst/>
              </a:prstGeom>
              <a:noFill/>
              <a:ln w="7">
                <a:solidFill>
                  <a:srgbClr val="0000CC"/>
                </a:solidFill>
                <a:miter lim="800000"/>
                <a:headEnd type="none" w="sm" len="sm"/>
                <a:tailEnd type="none" w="sm" len="sm"/>
              </a:ln>
            </p:spPr>
            <p:txBody>
              <a:bodyPr wrap="none"/>
              <a:lstStyle/>
              <a:p>
                <a:endParaRPr lang="zh-CN" altLang="en-US">
                  <a:solidFill>
                    <a:schemeClr val="tx1"/>
                  </a:solidFill>
                  <a:latin typeface="Calibri" panose="020F0502020204030204" charset="0"/>
                  <a:ea typeface="方正大黑简体" pitchFamily="2" charset="-122"/>
                </a:endParaRPr>
              </a:p>
            </p:txBody>
          </p:sp>
        </p:grpSp>
        <p:grpSp>
          <p:nvGrpSpPr>
            <p:cNvPr id="5149" name="Group 68"/>
            <p:cNvGrpSpPr/>
            <p:nvPr/>
          </p:nvGrpSpPr>
          <p:grpSpPr bwMode="auto">
            <a:xfrm>
              <a:off x="2699" y="1192"/>
              <a:ext cx="381" cy="590"/>
              <a:chOff x="2699" y="1192"/>
              <a:chExt cx="381" cy="590"/>
            </a:xfrm>
          </p:grpSpPr>
          <p:sp>
            <p:nvSpPr>
              <p:cNvPr id="5150" name="Rectangle 69"/>
              <p:cNvSpPr>
                <a:spLocks noChangeArrowheads="1"/>
              </p:cNvSpPr>
              <p:nvPr/>
            </p:nvSpPr>
            <p:spPr bwMode="auto">
              <a:xfrm>
                <a:off x="2705" y="1198"/>
                <a:ext cx="369" cy="584"/>
              </a:xfrm>
              <a:prstGeom prst="rect">
                <a:avLst/>
              </a:prstGeom>
              <a:noFill/>
              <a:ln w="12700">
                <a:solidFill>
                  <a:srgbClr val="0000CC"/>
                </a:solidFill>
                <a:miter lim="800000"/>
                <a:headEnd type="none" w="sm" len="sm"/>
                <a:tailEnd type="none" w="sm" len="sm"/>
              </a:ln>
            </p:spPr>
            <p:txBody>
              <a:bodyPr lIns="91436" tIns="45718" rIns="91436" bIns="45718" anchor="b"/>
              <a:lstStyle/>
              <a:p>
                <a:pPr algn="ctr"/>
                <a:r>
                  <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rPr>
                  <a:t>121.07</a:t>
                </a:r>
                <a:endParaRPr lang="en-US" altLang="zh-CN" sz="2000">
                  <a:solidFill>
                    <a:schemeClr val="tx1"/>
                  </a:solidFill>
                  <a:latin typeface="Times New Roman" panose="02020603050405020304" pitchFamily="18" charset="0"/>
                  <a:ea typeface="方正大黑简体" pitchFamily="2" charset="-122"/>
                  <a:cs typeface="Times New Roman" panose="02020603050405020304" pitchFamily="18" charset="0"/>
                </a:endParaRPr>
              </a:p>
            </p:txBody>
          </p:sp>
          <p:sp>
            <p:nvSpPr>
              <p:cNvPr id="5151" name="Rectangle 70"/>
              <p:cNvSpPr>
                <a:spLocks noChangeArrowheads="1"/>
              </p:cNvSpPr>
              <p:nvPr/>
            </p:nvSpPr>
            <p:spPr bwMode="auto">
              <a:xfrm>
                <a:off x="2699" y="1192"/>
                <a:ext cx="381" cy="590"/>
              </a:xfrm>
              <a:prstGeom prst="rect">
                <a:avLst/>
              </a:prstGeom>
              <a:noFill/>
              <a:ln w="7">
                <a:solidFill>
                  <a:srgbClr val="0000CC"/>
                </a:solidFill>
                <a:miter lim="800000"/>
                <a:headEnd type="none" w="sm" len="sm"/>
                <a:tailEnd type="none" w="sm" len="sm"/>
              </a:ln>
            </p:spPr>
            <p:txBody>
              <a:bodyPr wrap="none"/>
              <a:lstStyle/>
              <a:p>
                <a:endParaRPr lang="zh-CN" altLang="en-US">
                  <a:solidFill>
                    <a:schemeClr val="tx1"/>
                  </a:solidFill>
                  <a:latin typeface="Calibri" panose="020F0502020204030204" charset="0"/>
                  <a:ea typeface="方正大黑简体" pitchFamily="2" charset="-122"/>
                </a:endParaRPr>
              </a:p>
            </p:txBody>
          </p:sp>
        </p:grpSp>
      </p:grpSp>
      <p:pic>
        <p:nvPicPr>
          <p:cNvPr id="3" name="图片 2"/>
          <p:cNvPicPr>
            <a:picLocks noChangeAspect="1"/>
          </p:cNvPicPr>
          <p:nvPr>
            <p:custDataLst>
              <p:tags r:id="rId3"/>
            </p:custDataLst>
          </p:nvPr>
        </p:nvPicPr>
        <p:blipFill>
          <a:blip r:embed="rId4"/>
          <a:stretch>
            <a:fillRect/>
          </a:stretch>
        </p:blipFill>
        <p:spPr>
          <a:xfrm>
            <a:off x="2555875" y="1340485"/>
            <a:ext cx="842645" cy="280670"/>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Bottom)">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800100" y="214313"/>
            <a:ext cx="7772400" cy="1143000"/>
          </a:xfrm>
        </p:spPr>
        <p:txBody>
          <a:bodyPr/>
          <a:lstStyle/>
          <a:p>
            <a:r>
              <a:rPr lang="zh-CN" altLang="en-US" sz="3600">
                <a:solidFill>
                  <a:schemeClr val="bg1"/>
                </a:solidFill>
                <a:latin typeface="方正兰亭粗黑简体" pitchFamily="2" charset="-122"/>
                <a:ea typeface="方正兰亭粗黑简体" pitchFamily="2" charset="-122"/>
              </a:rPr>
              <a:t>四、大气中的电波传播</a:t>
            </a:r>
            <a:endParaRPr lang="zh-CN" altLang="en-US" sz="3600">
              <a:solidFill>
                <a:schemeClr val="bg1"/>
              </a:solidFill>
              <a:latin typeface="方正兰亭粗黑简体" pitchFamily="2" charset="-122"/>
              <a:ea typeface="方正兰亭粗黑简体" pitchFamily="2" charset="-122"/>
            </a:endParaRPr>
          </a:p>
        </p:txBody>
      </p:sp>
      <p:sp>
        <p:nvSpPr>
          <p:cNvPr id="44036" name="Rectangle 3"/>
          <p:cNvSpPr>
            <a:spLocks noGrp="1" noChangeArrowheads="1"/>
          </p:cNvSpPr>
          <p:nvPr>
            <p:ph type="body" idx="1"/>
          </p:nvPr>
        </p:nvSpPr>
        <p:spPr>
          <a:xfrm>
            <a:off x="395536" y="1052736"/>
            <a:ext cx="8382000" cy="4968875"/>
          </a:xfrm>
        </p:spPr>
        <p:txBody>
          <a:bodyPr/>
          <a:lstStyle/>
          <a:p>
            <a:pPr>
              <a:lnSpc>
                <a:spcPct val="150000"/>
              </a:lnSpc>
              <a:spcBef>
                <a:spcPct val="0"/>
              </a:spcBef>
              <a:buFont typeface="Arial" panose="020B0604020202020204" pitchFamily="34" charset="0"/>
              <a:buNone/>
            </a:pPr>
            <a:r>
              <a:rPr lang="en-US" altLang="zh-CN" sz="2800" b="1" dirty="0">
                <a:latin typeface="方正大黑简体" pitchFamily="2" charset="-122"/>
              </a:rPr>
              <a:t>1</a:t>
            </a:r>
            <a:r>
              <a:rPr lang="zh-CN" altLang="en-US" sz="2800" b="1" dirty="0">
                <a:latin typeface="方正大黑简体" pitchFamily="2" charset="-122"/>
              </a:rPr>
              <a:t>、出现折射现象的原因</a:t>
            </a:r>
            <a:endParaRPr lang="en-US" altLang="zh-CN" sz="2800" b="1" dirty="0">
              <a:latin typeface="方正大黑简体" pitchFamily="2" charset="-122"/>
            </a:endParaRPr>
          </a:p>
          <a:p>
            <a:pPr lvl="1">
              <a:lnSpc>
                <a:spcPct val="150000"/>
              </a:lnSpc>
              <a:spcBef>
                <a:spcPct val="0"/>
              </a:spcBef>
              <a:buFont typeface="Wingdings" panose="05000000000000000000" pitchFamily="2" charset="2"/>
              <a:buChar char="p"/>
            </a:pPr>
            <a:r>
              <a:rPr lang="zh-CN" altLang="en-US" sz="2400" b="1" dirty="0">
                <a:latin typeface="方正大黑简体" pitchFamily="2" charset="-122"/>
                <a:cs typeface="Times New Roman" panose="02020603050405020304" pitchFamily="18" charset="0"/>
              </a:rPr>
              <a:t> 在实际移动信道中，电波在低层大气中传播。</a:t>
            </a:r>
            <a:endParaRPr lang="en-US" altLang="zh-CN" sz="2400" b="1" dirty="0">
              <a:latin typeface="方正大黑简体" pitchFamily="2" charset="-122"/>
              <a:cs typeface="Times New Roman" panose="02020603050405020304" pitchFamily="18" charset="0"/>
            </a:endParaRPr>
          </a:p>
          <a:p>
            <a:pPr lvl="1">
              <a:lnSpc>
                <a:spcPct val="150000"/>
              </a:lnSpc>
              <a:spcBef>
                <a:spcPct val="0"/>
              </a:spcBef>
              <a:buFont typeface="Wingdings" panose="05000000000000000000" pitchFamily="2" charset="2"/>
              <a:buChar char="p"/>
            </a:pPr>
            <a:r>
              <a:rPr lang="en-US" altLang="zh-CN" sz="2400" b="1" dirty="0">
                <a:latin typeface="方正大黑简体" pitchFamily="2" charset="-122"/>
                <a:cs typeface="Times New Roman" panose="02020603050405020304" pitchFamily="18" charset="0"/>
              </a:rPr>
              <a:t> </a:t>
            </a:r>
            <a:r>
              <a:rPr lang="zh-CN" altLang="en-US" sz="2400" b="1" dirty="0">
                <a:latin typeface="方正大黑简体" pitchFamily="2" charset="-122"/>
                <a:cs typeface="Times New Roman" panose="02020603050405020304" pitchFamily="18" charset="0"/>
              </a:rPr>
              <a:t>地球上的空气处于重力场中，且大气的气压和温度随着高度分布不均，其密度随高度而变化。</a:t>
            </a:r>
            <a:endParaRPr lang="en-US" altLang="zh-CN" sz="2400" b="1" dirty="0">
              <a:latin typeface="方正大黑简体" pitchFamily="2" charset="-122"/>
              <a:cs typeface="Times New Roman" panose="02020603050405020304" pitchFamily="18" charset="0"/>
            </a:endParaRPr>
          </a:p>
          <a:p>
            <a:pPr lvl="1">
              <a:lnSpc>
                <a:spcPct val="150000"/>
              </a:lnSpc>
              <a:spcBef>
                <a:spcPct val="0"/>
              </a:spcBef>
              <a:buFont typeface="Wingdings" panose="05000000000000000000" pitchFamily="2" charset="2"/>
              <a:buChar char="p"/>
            </a:pPr>
            <a:r>
              <a:rPr lang="en-US" altLang="zh-CN" sz="2400" b="1" dirty="0">
                <a:latin typeface="方正大黑简体" pitchFamily="2" charset="-122"/>
                <a:cs typeface="Times New Roman" panose="02020603050405020304" pitchFamily="18" charset="0"/>
              </a:rPr>
              <a:t> </a:t>
            </a:r>
            <a:r>
              <a:rPr lang="zh-CN" altLang="en-US" sz="2400" b="1" dirty="0">
                <a:latin typeface="方正大黑简体" pitchFamily="2" charset="-122"/>
                <a:cs typeface="Times New Roman" panose="02020603050405020304" pitchFamily="18" charset="0"/>
              </a:rPr>
              <a:t>大气折射率随密度减小而减小。</a:t>
            </a:r>
            <a:endParaRPr lang="en-US" altLang="zh-CN" sz="2400" b="1" dirty="0">
              <a:latin typeface="方正大黑简体" pitchFamily="2" charset="-122"/>
              <a:cs typeface="Times New Roman" panose="02020603050405020304" pitchFamily="18" charset="0"/>
            </a:endParaRPr>
          </a:p>
          <a:p>
            <a:pPr lvl="1">
              <a:lnSpc>
                <a:spcPct val="150000"/>
              </a:lnSpc>
              <a:spcBef>
                <a:spcPct val="0"/>
              </a:spcBef>
              <a:buFont typeface="Arial" panose="020B0604020202020204" pitchFamily="34" charset="0"/>
              <a:buNone/>
            </a:pPr>
            <a:r>
              <a:rPr lang="en-US" altLang="zh-CN" sz="2400" b="1" dirty="0">
                <a:latin typeface="方正大黑简体" pitchFamily="2" charset="-122"/>
                <a:cs typeface="Times New Roman" panose="02020603050405020304" pitchFamily="18" charset="0"/>
              </a:rPr>
              <a:t> </a:t>
            </a:r>
            <a:r>
              <a:rPr lang="en-US" altLang="zh-CN" sz="2400" b="1" dirty="0" err="1">
                <a:latin typeface="方正大黑简体" pitchFamily="2" charset="-122"/>
                <a:cs typeface="Times New Roman" panose="02020603050405020304" pitchFamily="18" charset="0"/>
              </a:rPr>
              <a:t>思考</a:t>
            </a:r>
            <a:r>
              <a:rPr lang="zh-CN" altLang="en-US" sz="2400" b="1" dirty="0">
                <a:latin typeface="方正大黑简体" pitchFamily="2" charset="-122"/>
                <a:cs typeface="Times New Roman" panose="02020603050405020304" pitchFamily="18" charset="0"/>
              </a:rPr>
              <a:t>：电磁波在大气中传播时，会发生什么现象？</a:t>
            </a:r>
            <a:endParaRPr lang="zh-CN" altLang="en-US" sz="2400" b="1" dirty="0">
              <a:latin typeface="方正大黑简体" pitchFamily="2" charset="-122"/>
              <a:cs typeface="Times New Roman" panose="02020603050405020304" pitchFamily="18" charset="0"/>
            </a:endParaRPr>
          </a:p>
        </p:txBody>
      </p:sp>
      <p:sp>
        <p:nvSpPr>
          <p:cNvPr id="4" name="AutoShape 8"/>
          <p:cNvSpPr>
            <a:spLocks noChangeArrowheads="1"/>
          </p:cNvSpPr>
          <p:nvPr/>
        </p:nvSpPr>
        <p:spPr bwMode="auto">
          <a:xfrm>
            <a:off x="683568" y="4725144"/>
            <a:ext cx="7858125" cy="1214438"/>
          </a:xfrm>
          <a:prstGeom prst="roundRect">
            <a:avLst>
              <a:gd name="adj" fmla="val 16667"/>
            </a:avLst>
          </a:prstGeom>
          <a:gradFill rotWithShape="1">
            <a:gsLst>
              <a:gs pos="0">
                <a:srgbClr val="CCECFF"/>
              </a:gs>
              <a:gs pos="50000">
                <a:srgbClr val="FFFFFF"/>
              </a:gs>
              <a:gs pos="100000">
                <a:srgbClr val="CCECFF"/>
              </a:gs>
            </a:gsLst>
            <a:lin ang="5400000" scaled="1"/>
          </a:gradFill>
          <a:ln w="28575" algn="ctr">
            <a:solidFill>
              <a:srgbClr val="003399"/>
            </a:solidFill>
            <a:round/>
          </a:ln>
          <a:effectLst>
            <a:outerShdw dist="107763" dir="18900000" algn="ctr" rotWithShape="0">
              <a:srgbClr val="B2B2B2">
                <a:alpha val="50000"/>
              </a:srgbClr>
            </a:outerShdw>
          </a:effectLst>
        </p:spPr>
        <p:txBody>
          <a:bodyPr anchor="ctr"/>
          <a:lstStyle/>
          <a:p>
            <a:pPr fontAlgn="auto">
              <a:lnSpc>
                <a:spcPct val="150000"/>
              </a:lnSpc>
              <a:spcBef>
                <a:spcPts val="0"/>
              </a:spcBef>
              <a:spcAft>
                <a:spcPts val="0"/>
              </a:spcAft>
              <a:defRPr/>
            </a:pPr>
            <a:r>
              <a:rPr kumimoji="1" lang="zh-CN" altLang="en-US" sz="2400" kern="0" dirty="0">
                <a:solidFill>
                  <a:srgbClr val="002060"/>
                </a:solidFill>
                <a:latin typeface="方正大黑简体" pitchFamily="2" charset="-122"/>
                <a:ea typeface="方正大黑简体" pitchFamily="2" charset="-122"/>
              </a:rPr>
              <a:t>电磁波在传播过程中，通过一层层密度不同的大气，在各层的分界面处会发生折射，使电波射束发生弯曲。</a:t>
            </a:r>
            <a:endParaRPr kumimoji="1" lang="zh-CN" altLang="en-US" sz="2400" kern="0" dirty="0">
              <a:solidFill>
                <a:srgbClr val="002060"/>
              </a:solidFill>
              <a:latin typeface="方正大黑简体" pitchFamily="2" charset="-122"/>
              <a:ea typeface="方正大黑简体" pitchFamily="2" charset="-122"/>
            </a:endParaRPr>
          </a:p>
        </p:txBody>
      </p:sp>
      <p:sp>
        <p:nvSpPr>
          <p:cNvPr id="5" name="Text Box 2"/>
          <p:cNvSpPr txBox="1">
            <a:spLocks noChangeArrowheads="1"/>
          </p:cNvSpPr>
          <p:nvPr/>
        </p:nvSpPr>
        <p:spPr bwMode="auto">
          <a:xfrm>
            <a:off x="539552" y="332656"/>
            <a:ext cx="6279232" cy="523220"/>
          </a:xfrm>
          <a:prstGeom prst="rect">
            <a:avLst/>
          </a:prstGeom>
          <a:noFill/>
          <a:ln w="9525">
            <a:noFill/>
            <a:miter lim="800000"/>
          </a:ln>
          <a:effectLst/>
        </p:spPr>
        <p:txBody>
          <a:bodyPr wrap="square">
            <a:spAutoFit/>
          </a:bodyPr>
          <a:lstStyle/>
          <a:p>
            <a:r>
              <a:rPr lang="en-US" altLang="zh-CN" sz="2800" dirty="0" smtClean="0">
                <a:solidFill>
                  <a:schemeClr val="tx1"/>
                </a:solidFill>
              </a:rPr>
              <a:t>2.2.2  </a:t>
            </a:r>
            <a:r>
              <a:rPr lang="zh-CN" altLang="zh-CN" sz="2800" dirty="0" smtClean="0">
                <a:solidFill>
                  <a:schemeClr val="tx1"/>
                </a:solidFill>
              </a:rPr>
              <a:t>大气</a:t>
            </a:r>
            <a:r>
              <a:rPr lang="zh-CN" altLang="zh-CN" sz="2800" dirty="0">
                <a:solidFill>
                  <a:schemeClr val="tx1"/>
                </a:solidFill>
              </a:rPr>
              <a:t>中的无线电波传播特性</a:t>
            </a:r>
            <a:endParaRPr lang="zh-CN" altLang="zh-CN" sz="28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4036">
                                            <p:txEl>
                                              <p:pRg st="1" end="1"/>
                                            </p:txEl>
                                          </p:spTgt>
                                        </p:tgtEl>
                                        <p:attrNameLst>
                                          <p:attrName>style.visibility</p:attrName>
                                        </p:attrNameLst>
                                      </p:cBhvr>
                                      <p:to>
                                        <p:strVal val="visible"/>
                                      </p:to>
                                    </p:set>
                                    <p:animEffect transition="in" filter="blinds(horizontal)">
                                      <p:cBhvr>
                                        <p:cTn id="7" dur="500"/>
                                        <p:tgtEl>
                                          <p:spTgt spid="44036">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4036">
                                            <p:txEl>
                                              <p:pRg st="2" end="2"/>
                                            </p:txEl>
                                          </p:spTgt>
                                        </p:tgtEl>
                                        <p:attrNameLst>
                                          <p:attrName>style.visibility</p:attrName>
                                        </p:attrNameLst>
                                      </p:cBhvr>
                                      <p:to>
                                        <p:strVal val="visible"/>
                                      </p:to>
                                    </p:set>
                                    <p:animEffect transition="in" filter="blinds(horizontal)">
                                      <p:cBhvr>
                                        <p:cTn id="10" dur="500"/>
                                        <p:tgtEl>
                                          <p:spTgt spid="44036">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4036">
                                            <p:txEl>
                                              <p:pRg st="3" end="3"/>
                                            </p:txEl>
                                          </p:spTgt>
                                        </p:tgtEl>
                                        <p:attrNameLst>
                                          <p:attrName>style.visibility</p:attrName>
                                        </p:attrNameLst>
                                      </p:cBhvr>
                                      <p:to>
                                        <p:strVal val="visible"/>
                                      </p:to>
                                    </p:set>
                                    <p:animEffect transition="in" filter="blinds(horizontal)">
                                      <p:cBhvr>
                                        <p:cTn id="13" dur="500"/>
                                        <p:tgtEl>
                                          <p:spTgt spid="44036">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4036">
                                            <p:txEl>
                                              <p:pRg st="4" end="4"/>
                                            </p:txEl>
                                          </p:spTgt>
                                        </p:tgtEl>
                                        <p:attrNameLst>
                                          <p:attrName>style.visibility</p:attrName>
                                        </p:attrNameLst>
                                      </p:cBhvr>
                                      <p:to>
                                        <p:strVal val="visible"/>
                                      </p:to>
                                    </p:set>
                                    <p:animEffect transition="in" filter="blinds(horizontal)">
                                      <p:cBhvr>
                                        <p:cTn id="18" dur="500"/>
                                        <p:tgtEl>
                                          <p:spTgt spid="44036">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1014413" y="214313"/>
            <a:ext cx="7772400" cy="1143000"/>
          </a:xfrm>
        </p:spPr>
        <p:txBody>
          <a:bodyPr/>
          <a:lstStyle/>
          <a:p>
            <a:r>
              <a:rPr lang="zh-CN" altLang="en-US" sz="3600">
                <a:solidFill>
                  <a:schemeClr val="bg1"/>
                </a:solidFill>
                <a:latin typeface="方正兰亭粗黑简体" pitchFamily="2" charset="-122"/>
                <a:ea typeface="方正兰亭粗黑简体" pitchFamily="2" charset="-122"/>
              </a:rPr>
              <a:t>四、大气中的电波传播</a:t>
            </a:r>
            <a:endParaRPr lang="zh-CN" altLang="en-US" sz="3600">
              <a:solidFill>
                <a:schemeClr val="bg1"/>
              </a:solidFill>
              <a:latin typeface="方正兰亭粗黑简体" pitchFamily="2" charset="-122"/>
              <a:ea typeface="方正兰亭粗黑简体" pitchFamily="2" charset="-122"/>
            </a:endParaRPr>
          </a:p>
        </p:txBody>
      </p:sp>
      <p:sp>
        <p:nvSpPr>
          <p:cNvPr id="6149" name="Rectangle 3"/>
          <p:cNvSpPr>
            <a:spLocks noGrp="1" noChangeArrowheads="1"/>
          </p:cNvSpPr>
          <p:nvPr>
            <p:ph type="body" idx="1"/>
          </p:nvPr>
        </p:nvSpPr>
        <p:spPr>
          <a:xfrm>
            <a:off x="395536" y="980728"/>
            <a:ext cx="8572500" cy="4968875"/>
          </a:xfrm>
        </p:spPr>
        <p:txBody>
          <a:bodyPr rtlCol="0">
            <a:normAutofit lnSpcReduction="10000"/>
          </a:bodyPr>
          <a:lstStyle/>
          <a:p>
            <a:pPr fontAlgn="auto">
              <a:lnSpc>
                <a:spcPct val="150000"/>
              </a:lnSpc>
              <a:spcBef>
                <a:spcPct val="0"/>
              </a:spcBef>
              <a:spcAft>
                <a:spcPts val="1415"/>
              </a:spcAft>
              <a:buFont typeface="Arial" panose="020B0604020202020204" pitchFamily="34" charset="0"/>
              <a:buNone/>
              <a:defRPr/>
            </a:pPr>
            <a:r>
              <a:rPr lang="en-US" altLang="zh-CN" sz="2800" b="1" dirty="0">
                <a:solidFill>
                  <a:srgbClr val="000099"/>
                </a:solidFill>
                <a:latin typeface="方正大黑简体" pitchFamily="2" charset="-122"/>
              </a:rPr>
              <a:t>2</a:t>
            </a:r>
            <a:r>
              <a:rPr lang="zh-CN" altLang="en-US" sz="2800" b="1" dirty="0">
                <a:solidFill>
                  <a:srgbClr val="000099"/>
                </a:solidFill>
                <a:latin typeface="方正大黑简体" pitchFamily="2" charset="-122"/>
              </a:rPr>
              <a:t>、折射现象示意图 </a:t>
            </a:r>
            <a:endParaRPr lang="en-US" altLang="zh-CN" sz="2800" b="1" dirty="0">
              <a:solidFill>
                <a:srgbClr val="000099"/>
              </a:solidFill>
              <a:latin typeface="方正大黑简体" pitchFamily="2" charset="-122"/>
            </a:endParaRPr>
          </a:p>
          <a:p>
            <a:pPr fontAlgn="auto">
              <a:lnSpc>
                <a:spcPct val="150000"/>
              </a:lnSpc>
              <a:spcBef>
                <a:spcPct val="0"/>
              </a:spcBef>
              <a:spcAft>
                <a:spcPts val="1415"/>
              </a:spcAft>
              <a:buFont typeface="Wingdings" panose="05000000000000000000" pitchFamily="2" charset="2"/>
              <a:buChar char="p"/>
              <a:defRPr/>
            </a:pPr>
            <a:r>
              <a:rPr lang="zh-CN" altLang="en-US" sz="2800" b="1" dirty="0">
                <a:latin typeface="方正大黑简体" pitchFamily="2" charset="-122"/>
              </a:rPr>
              <a:t> 电磁波从一种介质进入另一种介质时，</a:t>
            </a:r>
            <a:r>
              <a:rPr lang="zh-CN" altLang="en-US" sz="2800" b="1" dirty="0">
                <a:solidFill>
                  <a:srgbClr val="FF0000"/>
                </a:solidFill>
                <a:latin typeface="方正大黑简体" pitchFamily="2" charset="-122"/>
              </a:rPr>
              <a:t>传播方向</a:t>
            </a:r>
            <a:r>
              <a:rPr lang="zh-CN" altLang="en-US" sz="2800" b="1" dirty="0">
                <a:latin typeface="方正大黑简体" pitchFamily="2" charset="-122"/>
              </a:rPr>
              <a:t>发生改变的现象叫做折射。</a:t>
            </a:r>
            <a:endParaRPr lang="en-US" altLang="zh-CN" sz="2800" b="1" dirty="0">
              <a:latin typeface="方正大黑简体" pitchFamily="2" charset="-122"/>
            </a:endParaRPr>
          </a:p>
          <a:p>
            <a:pPr fontAlgn="auto">
              <a:lnSpc>
                <a:spcPct val="150000"/>
              </a:lnSpc>
              <a:spcBef>
                <a:spcPct val="0"/>
              </a:spcBef>
              <a:spcAft>
                <a:spcPts val="1415"/>
              </a:spcAft>
              <a:buFont typeface="Wingdings" panose="05000000000000000000" pitchFamily="2" charset="2"/>
              <a:buChar char="p"/>
              <a:defRPr/>
            </a:pPr>
            <a:endParaRPr lang="en-US" altLang="zh-CN" sz="2800" b="1" dirty="0">
              <a:latin typeface="方正大黑简体" pitchFamily="2" charset="-122"/>
            </a:endParaRPr>
          </a:p>
          <a:p>
            <a:pPr fontAlgn="auto">
              <a:lnSpc>
                <a:spcPct val="150000"/>
              </a:lnSpc>
              <a:spcBef>
                <a:spcPts val="0"/>
              </a:spcBef>
              <a:spcAft>
                <a:spcPts val="600"/>
              </a:spcAft>
              <a:buFont typeface="Arial" panose="020B0604020202020204" pitchFamily="34" charset="0"/>
              <a:buNone/>
              <a:defRPr/>
            </a:pPr>
            <a:r>
              <a:rPr lang="en-US" altLang="zh-CN" sz="2800" b="1" dirty="0">
                <a:solidFill>
                  <a:srgbClr val="000099"/>
                </a:solidFill>
                <a:latin typeface="方正大黑简体" pitchFamily="2" charset="-122"/>
              </a:rPr>
              <a:t> 3</a:t>
            </a:r>
            <a:r>
              <a:rPr lang="zh-CN" altLang="en-US" sz="2800" b="1" dirty="0">
                <a:solidFill>
                  <a:srgbClr val="000099"/>
                </a:solidFill>
                <a:latin typeface="方正大黑简体" pitchFamily="2" charset="-122"/>
              </a:rPr>
              <a:t>、折射对电波传播的影响</a:t>
            </a:r>
            <a:endParaRPr lang="zh-CN" altLang="en-US" sz="2800" b="1" dirty="0">
              <a:solidFill>
                <a:srgbClr val="000099"/>
              </a:solidFill>
              <a:latin typeface="方正大黑简体" pitchFamily="2" charset="-122"/>
            </a:endParaRPr>
          </a:p>
          <a:p>
            <a:pPr marL="685800" lvl="1" indent="-273050" fontAlgn="auto">
              <a:lnSpc>
                <a:spcPct val="150000"/>
              </a:lnSpc>
              <a:spcBef>
                <a:spcPts val="0"/>
              </a:spcBef>
              <a:spcAft>
                <a:spcPts val="600"/>
              </a:spcAft>
              <a:buClr>
                <a:srgbClr val="FF0000"/>
              </a:buClr>
              <a:buFont typeface="Wingdings" panose="05000000000000000000" pitchFamily="2" charset="2"/>
              <a:buChar char="ü"/>
              <a:defRPr/>
            </a:pPr>
            <a:r>
              <a:rPr lang="zh-CN" altLang="en-US" b="1" dirty="0">
                <a:latin typeface="方正大黑简体" pitchFamily="2" charset="-122"/>
              </a:rPr>
              <a:t> 有利：存在折射，可使极限视线传播的距离增大</a:t>
            </a:r>
            <a:endParaRPr lang="zh-CN" altLang="en-US" b="1" dirty="0">
              <a:latin typeface="方正大黑简体" pitchFamily="2" charset="-122"/>
            </a:endParaRPr>
          </a:p>
          <a:p>
            <a:pPr marL="685800" lvl="1" indent="-273050" fontAlgn="auto">
              <a:lnSpc>
                <a:spcPct val="150000"/>
              </a:lnSpc>
              <a:spcBef>
                <a:spcPts val="0"/>
              </a:spcBef>
              <a:spcAft>
                <a:spcPts val="600"/>
              </a:spcAft>
              <a:buClr>
                <a:srgbClr val="FF0000"/>
              </a:buClr>
              <a:buFont typeface="Wingdings" panose="05000000000000000000" pitchFamily="2" charset="2"/>
              <a:buChar char="ü"/>
              <a:defRPr/>
            </a:pPr>
            <a:r>
              <a:rPr lang="zh-CN" altLang="en-US" b="1" dirty="0">
                <a:latin typeface="方正大黑简体" pitchFamily="2" charset="-122"/>
              </a:rPr>
              <a:t> 不利：吸收等因素会消耗电磁波能量</a:t>
            </a:r>
            <a:endParaRPr lang="zh-CN" altLang="en-US" b="1" dirty="0">
              <a:latin typeface="方正大黑简体" pitchFamily="2" charset="-122"/>
            </a:endParaRPr>
          </a:p>
        </p:txBody>
      </p:sp>
      <p:graphicFrame>
        <p:nvGraphicFramePr>
          <p:cNvPr id="7170" name="Object 5"/>
          <p:cNvGraphicFramePr>
            <a:graphicFrameLocks noChangeAspect="1"/>
          </p:cNvGraphicFramePr>
          <p:nvPr/>
        </p:nvGraphicFramePr>
        <p:xfrm>
          <a:off x="5292080" y="2564904"/>
          <a:ext cx="3292475" cy="1660525"/>
        </p:xfrm>
        <a:graphic>
          <a:graphicData uri="http://schemas.openxmlformats.org/presentationml/2006/ole">
            <mc:AlternateContent xmlns:mc="http://schemas.openxmlformats.org/markup-compatibility/2006">
              <mc:Choice xmlns:v="urn:schemas-microsoft-com:vml" Requires="v">
                <p:oleObj spid="_x0000_s100381" name="Microsoft Drawing 1.01" r:id="rId1" imgW="12649200" imgH="7010400" progId="">
                  <p:embed/>
                </p:oleObj>
              </mc:Choice>
              <mc:Fallback>
                <p:oleObj name="Microsoft Drawing 1.01" r:id="rId1" imgW="12649200" imgH="7010400" progId="">
                  <p:embed/>
                  <p:pic>
                    <p:nvPicPr>
                      <p:cNvPr id="0" name="图片 1003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2564904"/>
                        <a:ext cx="3292475" cy="1660525"/>
                      </a:xfrm>
                      <a:prstGeom prst="rect">
                        <a:avLst/>
                      </a:prstGeom>
                      <a:solidFill>
                        <a:srgbClr val="CCFFFF"/>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49">
                                            <p:txEl>
                                              <p:pRg st="3" end="3"/>
                                            </p:txEl>
                                          </p:spTgt>
                                        </p:tgtEl>
                                        <p:attrNameLst>
                                          <p:attrName>style.visibility</p:attrName>
                                        </p:attrNameLst>
                                      </p:cBhvr>
                                      <p:to>
                                        <p:strVal val="visible"/>
                                      </p:to>
                                    </p:set>
                                    <p:animEffect transition="in" filter="blinds(horizontal)">
                                      <p:cBhvr>
                                        <p:cTn id="7" dur="500"/>
                                        <p:tgtEl>
                                          <p:spTgt spid="6149">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149">
                                            <p:txEl>
                                              <p:pRg st="4" end="4"/>
                                            </p:txEl>
                                          </p:spTgt>
                                        </p:tgtEl>
                                        <p:attrNameLst>
                                          <p:attrName>style.visibility</p:attrName>
                                        </p:attrNameLst>
                                      </p:cBhvr>
                                      <p:to>
                                        <p:strVal val="visible"/>
                                      </p:to>
                                    </p:set>
                                    <p:animEffect transition="in" filter="blinds(horizontal)">
                                      <p:cBhvr>
                                        <p:cTn id="10" dur="500"/>
                                        <p:tgtEl>
                                          <p:spTgt spid="6149">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6149">
                                            <p:txEl>
                                              <p:pRg st="5" end="5"/>
                                            </p:txEl>
                                          </p:spTgt>
                                        </p:tgtEl>
                                        <p:attrNameLst>
                                          <p:attrName>style.visibility</p:attrName>
                                        </p:attrNameLst>
                                      </p:cBhvr>
                                      <p:to>
                                        <p:strVal val="visible"/>
                                      </p:to>
                                    </p:set>
                                    <p:animEffect transition="in" filter="blinds(horizontal)">
                                      <p:cBhvr>
                                        <p:cTn id="13" dur="500"/>
                                        <p:tgtEl>
                                          <p:spTgt spid="614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9" name="Rectangle 2"/>
          <p:cNvSpPr>
            <a:spLocks noGrp="1" noChangeArrowheads="1"/>
          </p:cNvSpPr>
          <p:nvPr>
            <p:ph type="title"/>
          </p:nvPr>
        </p:nvSpPr>
        <p:spPr>
          <a:xfrm>
            <a:off x="457200" y="142875"/>
            <a:ext cx="8229600" cy="1143000"/>
          </a:xfrm>
        </p:spPr>
        <p:txBody>
          <a:bodyPr/>
          <a:lstStyle/>
          <a:p>
            <a:r>
              <a:rPr lang="zh-CN" altLang="en-US" sz="3600">
                <a:solidFill>
                  <a:schemeClr val="bg1"/>
                </a:solidFill>
                <a:latin typeface="方正兰亭粗黑简体" pitchFamily="2" charset="-122"/>
                <a:ea typeface="方正兰亭粗黑简体" pitchFamily="2" charset="-122"/>
              </a:rPr>
              <a:t>四、大气中的电波传播</a:t>
            </a:r>
            <a:endParaRPr lang="zh-CN" altLang="en-US" sz="3600">
              <a:solidFill>
                <a:schemeClr val="bg1"/>
              </a:solidFill>
              <a:latin typeface="方正兰亭粗黑简体" pitchFamily="2" charset="-122"/>
              <a:ea typeface="方正兰亭粗黑简体" pitchFamily="2" charset="-122"/>
            </a:endParaRPr>
          </a:p>
        </p:txBody>
      </p:sp>
      <p:sp>
        <p:nvSpPr>
          <p:cNvPr id="34820" name="Rectangle 3"/>
          <p:cNvSpPr>
            <a:spLocks noGrp="1" noChangeArrowheads="1"/>
          </p:cNvSpPr>
          <p:nvPr>
            <p:ph type="body" idx="1"/>
          </p:nvPr>
        </p:nvSpPr>
        <p:spPr>
          <a:xfrm>
            <a:off x="467544" y="1052736"/>
            <a:ext cx="8382000" cy="4968875"/>
          </a:xfrm>
        </p:spPr>
        <p:txBody>
          <a:bodyPr rtlCol="0">
            <a:normAutofit/>
          </a:bodyPr>
          <a:lstStyle/>
          <a:p>
            <a:pPr fontAlgn="auto">
              <a:lnSpc>
                <a:spcPct val="150000"/>
              </a:lnSpc>
              <a:spcAft>
                <a:spcPts val="0"/>
              </a:spcAft>
              <a:buFont typeface="Arial" panose="020B0604020202020204" pitchFamily="34" charset="0"/>
              <a:buNone/>
              <a:defRPr/>
            </a:pPr>
            <a:r>
              <a:rPr lang="en-US" altLang="zh-CN" sz="2800" b="1" dirty="0">
                <a:solidFill>
                  <a:srgbClr val="000099"/>
                </a:solidFill>
                <a:latin typeface="方正兰亭粗黑简体" pitchFamily="2" charset="-122"/>
                <a:ea typeface="方正兰亭粗黑简体" pitchFamily="2" charset="-122"/>
              </a:rPr>
              <a:t>4</a:t>
            </a:r>
            <a:r>
              <a:rPr lang="zh-CN" altLang="en-US" sz="2800" b="1" dirty="0">
                <a:solidFill>
                  <a:srgbClr val="000099"/>
                </a:solidFill>
                <a:latin typeface="方正兰亭粗黑简体" pitchFamily="2" charset="-122"/>
                <a:ea typeface="方正兰亭粗黑简体" pitchFamily="2" charset="-122"/>
              </a:rPr>
              <a:t>、介质折射率</a:t>
            </a:r>
            <a:r>
              <a:rPr lang="en-US" altLang="zh-CN" sz="2800" b="1" dirty="0">
                <a:solidFill>
                  <a:srgbClr val="000099"/>
                </a:solidFill>
                <a:latin typeface="方正兰亭粗黑简体" pitchFamily="2" charset="-122"/>
                <a:ea typeface="方正兰亭粗黑简体" pitchFamily="2" charset="-122"/>
              </a:rPr>
              <a:t>  </a:t>
            </a:r>
            <a:r>
              <a:rPr lang="zh-CN" altLang="en-US" sz="2800" b="1" dirty="0">
                <a:solidFill>
                  <a:srgbClr val="000099"/>
                </a:solidFill>
                <a:latin typeface="方正兰亭粗黑简体" pitchFamily="2" charset="-122"/>
                <a:ea typeface="方正兰亭粗黑简体" pitchFamily="2" charset="-122"/>
              </a:rPr>
              <a:t>与电波传播速度    间的关系</a:t>
            </a:r>
            <a:endParaRPr lang="en-US" altLang="zh-CN" sz="2800" b="1" dirty="0">
              <a:solidFill>
                <a:srgbClr val="000099"/>
              </a:solidFill>
              <a:latin typeface="方正兰亭粗黑简体" pitchFamily="2" charset="-122"/>
              <a:ea typeface="方正兰亭粗黑简体" pitchFamily="2" charset="-122"/>
            </a:endParaRPr>
          </a:p>
          <a:p>
            <a:pPr lvl="1" fontAlgn="auto">
              <a:lnSpc>
                <a:spcPct val="150000"/>
              </a:lnSpc>
              <a:spcAft>
                <a:spcPts val="0"/>
              </a:spcAft>
              <a:buFont typeface="Wingdings" panose="05000000000000000000" pitchFamily="2" charset="2"/>
              <a:buChar char="p"/>
              <a:defRPr/>
            </a:pPr>
            <a:r>
              <a:rPr lang="zh-CN" altLang="en-US" b="1" dirty="0">
                <a:latin typeface="方正大黑简体" pitchFamily="2" charset="-122"/>
              </a:rPr>
              <a:t> 介质折射率</a:t>
            </a:r>
            <a:endParaRPr lang="en-US" altLang="zh-CN" b="1" dirty="0">
              <a:latin typeface="方正大黑简体" pitchFamily="2" charset="-122"/>
            </a:endParaRPr>
          </a:p>
          <a:p>
            <a:pPr marL="1087755" lvl="2" indent="-273050" algn="just" fontAlgn="auto">
              <a:lnSpc>
                <a:spcPct val="150000"/>
              </a:lnSpc>
              <a:spcAft>
                <a:spcPts val="0"/>
              </a:spcAft>
              <a:buClr>
                <a:srgbClr val="FF0000"/>
              </a:buClr>
              <a:buFont typeface="Wingdings" panose="05000000000000000000" pitchFamily="2" charset="2"/>
              <a:buChar char="ü"/>
              <a:defRPr/>
            </a:pPr>
            <a:r>
              <a:rPr lang="zh-CN" altLang="en-US" b="1" dirty="0">
                <a:latin typeface="方正大黑简体" pitchFamily="2" charset="-122"/>
              </a:rPr>
              <a:t>大气的相对介电系数    与温度、湿度和气压有关</a:t>
            </a:r>
            <a:endParaRPr lang="en-US" altLang="zh-CN" b="1" dirty="0">
              <a:latin typeface="方正大黑简体" pitchFamily="2" charset="-122"/>
            </a:endParaRPr>
          </a:p>
          <a:p>
            <a:pPr marL="1087755" lvl="2" indent="-273050" algn="just" fontAlgn="auto">
              <a:lnSpc>
                <a:spcPct val="150000"/>
              </a:lnSpc>
              <a:spcAft>
                <a:spcPts val="0"/>
              </a:spcAft>
              <a:buClr>
                <a:srgbClr val="FF0000"/>
              </a:buClr>
              <a:buFont typeface="Wingdings" panose="05000000000000000000" pitchFamily="2" charset="2"/>
              <a:buChar char="ü"/>
              <a:defRPr/>
            </a:pPr>
            <a:r>
              <a:rPr lang="zh-CN" altLang="en-US" b="1" dirty="0">
                <a:latin typeface="方正大黑简体" pitchFamily="2" charset="-122"/>
              </a:rPr>
              <a:t>大气的高度不同，相对介电常数不同</a:t>
            </a:r>
            <a:endParaRPr lang="en-US" altLang="zh-CN" b="1" dirty="0">
              <a:latin typeface="方正大黑简体" pitchFamily="2" charset="-122"/>
            </a:endParaRPr>
          </a:p>
          <a:p>
            <a:pPr marL="736600" lvl="1" indent="-273050" algn="just" fontAlgn="auto">
              <a:lnSpc>
                <a:spcPct val="150000"/>
              </a:lnSpc>
              <a:spcAft>
                <a:spcPts val="0"/>
              </a:spcAft>
              <a:buFont typeface="Wingdings" panose="05000000000000000000" pitchFamily="2" charset="2"/>
              <a:buChar char="p"/>
              <a:defRPr/>
            </a:pPr>
            <a:r>
              <a:rPr lang="zh-CN" altLang="en-US" b="1" dirty="0">
                <a:latin typeface="方正大黑简体" pitchFamily="2" charset="-122"/>
              </a:rPr>
              <a:t> 电波传播速度与介质折射率</a:t>
            </a:r>
            <a:r>
              <a:rPr lang="zh-CN" altLang="en-US" b="1" dirty="0">
                <a:solidFill>
                  <a:srgbClr val="FF0000"/>
                </a:solidFill>
                <a:latin typeface="方正大黑简体" pitchFamily="2" charset="-122"/>
              </a:rPr>
              <a:t>成反比</a:t>
            </a:r>
            <a:endParaRPr lang="zh-CN" altLang="en-US" b="1" dirty="0">
              <a:solidFill>
                <a:srgbClr val="FF0000"/>
              </a:solidFill>
              <a:latin typeface="方正大黑简体" pitchFamily="2" charset="-122"/>
            </a:endParaRPr>
          </a:p>
        </p:txBody>
      </p:sp>
      <p:graphicFrame>
        <p:nvGraphicFramePr>
          <p:cNvPr id="8194" name="Object 17"/>
          <p:cNvGraphicFramePr>
            <a:graphicFrameLocks noChangeAspect="1"/>
          </p:cNvGraphicFramePr>
          <p:nvPr/>
        </p:nvGraphicFramePr>
        <p:xfrm>
          <a:off x="3563888" y="1916832"/>
          <a:ext cx="1217613" cy="627063"/>
        </p:xfrm>
        <a:graphic>
          <a:graphicData uri="http://schemas.openxmlformats.org/presentationml/2006/ole">
            <mc:AlternateContent xmlns:mc="http://schemas.openxmlformats.org/markup-compatibility/2006">
              <mc:Choice xmlns:v="urn:schemas-microsoft-com:vml" Requires="v">
                <p:oleObj spid="_x0000_s101513" name="Equation" r:id="rId1" imgW="12496800" imgH="6400800" progId="Equation.DSMT4">
                  <p:embed/>
                </p:oleObj>
              </mc:Choice>
              <mc:Fallback>
                <p:oleObj name="Equation" r:id="rId1" imgW="12496800" imgH="6400800" progId="Equation.DSMT4">
                  <p:embed/>
                  <p:pic>
                    <p:nvPicPr>
                      <p:cNvPr id="0" name="图片 1015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1916832"/>
                        <a:ext cx="1217613" cy="627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5" name="Object 18"/>
          <p:cNvGraphicFramePr>
            <a:graphicFrameLocks noChangeAspect="1"/>
          </p:cNvGraphicFramePr>
          <p:nvPr/>
        </p:nvGraphicFramePr>
        <p:xfrm>
          <a:off x="4572000" y="2636912"/>
          <a:ext cx="385763" cy="536575"/>
        </p:xfrm>
        <a:graphic>
          <a:graphicData uri="http://schemas.openxmlformats.org/presentationml/2006/ole">
            <mc:AlternateContent xmlns:mc="http://schemas.openxmlformats.org/markup-compatibility/2006">
              <mc:Choice xmlns:v="urn:schemas-microsoft-com:vml" Requires="v">
                <p:oleObj spid="_x0000_s101514" name="Equation" r:id="rId3" imgW="3962400" imgH="5486400" progId="Equation.DSMT4">
                  <p:embed/>
                </p:oleObj>
              </mc:Choice>
              <mc:Fallback>
                <p:oleObj name="Equation" r:id="rId3" imgW="3962400" imgH="5486400" progId="Equation.DSMT4">
                  <p:embed/>
                  <p:pic>
                    <p:nvPicPr>
                      <p:cNvPr id="0" name="图片 1015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636912"/>
                        <a:ext cx="385763" cy="536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6" name="Object 19"/>
          <p:cNvGraphicFramePr>
            <a:graphicFrameLocks noChangeAspect="1"/>
          </p:cNvGraphicFramePr>
          <p:nvPr/>
        </p:nvGraphicFramePr>
        <p:xfrm>
          <a:off x="3714750" y="4714875"/>
          <a:ext cx="860425" cy="927100"/>
        </p:xfrm>
        <a:graphic>
          <a:graphicData uri="http://schemas.openxmlformats.org/presentationml/2006/ole">
            <mc:AlternateContent xmlns:mc="http://schemas.openxmlformats.org/markup-compatibility/2006">
              <mc:Choice xmlns:v="urn:schemas-microsoft-com:vml" Requires="v">
                <p:oleObj spid="_x0000_s101515" name="Equation" r:id="rId5" imgW="8839200" imgH="9448800" progId="Equation.DSMT4">
                  <p:embed/>
                </p:oleObj>
              </mc:Choice>
              <mc:Fallback>
                <p:oleObj name="Equation" r:id="rId5" imgW="8839200" imgH="9448800" progId="Equation.DSMT4">
                  <p:embed/>
                  <p:pic>
                    <p:nvPicPr>
                      <p:cNvPr id="0" name="图片 1015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4750" y="4714875"/>
                        <a:ext cx="860425"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7" name="Object 20"/>
          <p:cNvGraphicFramePr>
            <a:graphicFrameLocks noChangeAspect="1"/>
          </p:cNvGraphicFramePr>
          <p:nvPr/>
        </p:nvGraphicFramePr>
        <p:xfrm>
          <a:off x="2987824" y="1340768"/>
          <a:ext cx="296863" cy="327025"/>
        </p:xfrm>
        <a:graphic>
          <a:graphicData uri="http://schemas.openxmlformats.org/presentationml/2006/ole">
            <mc:AlternateContent xmlns:mc="http://schemas.openxmlformats.org/markup-compatibility/2006">
              <mc:Choice xmlns:v="urn:schemas-microsoft-com:vml" Requires="v">
                <p:oleObj spid="_x0000_s101516" name="Equation" r:id="rId7" imgW="3048000" imgH="3352800" progId="Equation.DSMT4">
                  <p:embed/>
                </p:oleObj>
              </mc:Choice>
              <mc:Fallback>
                <p:oleObj name="Equation" r:id="rId7" imgW="3048000" imgH="3352800" progId="Equation.DSMT4">
                  <p:embed/>
                  <p:pic>
                    <p:nvPicPr>
                      <p:cNvPr id="0" name="图片 1015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7824" y="1340768"/>
                        <a:ext cx="296863" cy="32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8" name="Object 21"/>
          <p:cNvGraphicFramePr>
            <a:graphicFrameLocks noChangeAspect="1"/>
          </p:cNvGraphicFramePr>
          <p:nvPr/>
        </p:nvGraphicFramePr>
        <p:xfrm>
          <a:off x="6012160" y="1340768"/>
          <a:ext cx="268288" cy="330200"/>
        </p:xfrm>
        <a:graphic>
          <a:graphicData uri="http://schemas.openxmlformats.org/presentationml/2006/ole">
            <mc:AlternateContent xmlns:mc="http://schemas.openxmlformats.org/markup-compatibility/2006">
              <mc:Choice xmlns:v="urn:schemas-microsoft-com:vml" Requires="v">
                <p:oleObj spid="_x0000_s101517" name="Equation" r:id="rId9" imgW="2743200" imgH="3352800" progId="Equation.DSMT4">
                  <p:embed/>
                </p:oleObj>
              </mc:Choice>
              <mc:Fallback>
                <p:oleObj name="Equation" r:id="rId9" imgW="2743200" imgH="3352800" progId="Equation.DSMT4">
                  <p:embed/>
                  <p:pic>
                    <p:nvPicPr>
                      <p:cNvPr id="0" name="图片 1015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2160" y="1340768"/>
                        <a:ext cx="268288"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857250" y="198438"/>
            <a:ext cx="7772400" cy="1143000"/>
          </a:xfrm>
        </p:spPr>
        <p:txBody>
          <a:bodyPr/>
          <a:lstStyle/>
          <a:p>
            <a:r>
              <a:rPr lang="zh-CN" altLang="en-US" sz="3600">
                <a:solidFill>
                  <a:schemeClr val="bg1"/>
                </a:solidFill>
                <a:latin typeface="方正兰亭粗黑简体" pitchFamily="2" charset="-122"/>
                <a:ea typeface="方正兰亭粗黑简体" pitchFamily="2" charset="-122"/>
              </a:rPr>
              <a:t>四、大气中的电波传播</a:t>
            </a:r>
            <a:endParaRPr lang="zh-CN" altLang="en-US" sz="3600">
              <a:solidFill>
                <a:schemeClr val="bg1"/>
              </a:solidFill>
              <a:latin typeface="方正兰亭粗黑简体" pitchFamily="2" charset="-122"/>
              <a:ea typeface="方正兰亭粗黑简体" pitchFamily="2" charset="-122"/>
            </a:endParaRPr>
          </a:p>
        </p:txBody>
      </p:sp>
      <p:sp>
        <p:nvSpPr>
          <p:cNvPr id="9220" name="Rectangle 3"/>
          <p:cNvSpPr>
            <a:spLocks noGrp="1" noChangeArrowheads="1"/>
          </p:cNvSpPr>
          <p:nvPr>
            <p:ph type="body" sz="half" idx="1"/>
          </p:nvPr>
        </p:nvSpPr>
        <p:spPr>
          <a:xfrm>
            <a:off x="611560" y="952500"/>
            <a:ext cx="7773987" cy="5119688"/>
          </a:xfrm>
        </p:spPr>
        <p:txBody>
          <a:bodyPr/>
          <a:lstStyle/>
          <a:p>
            <a:pPr algn="just">
              <a:lnSpc>
                <a:spcPct val="150000"/>
              </a:lnSpc>
              <a:spcBef>
                <a:spcPct val="0"/>
              </a:spcBef>
              <a:spcAft>
                <a:spcPts val="1100"/>
              </a:spcAft>
              <a:buClr>
                <a:schemeClr val="accent1"/>
              </a:buClr>
              <a:buFont typeface="Arial" panose="020B0604020202020204" pitchFamily="34" charset="0"/>
              <a:buNone/>
            </a:pPr>
            <a:r>
              <a:rPr lang="en-US" altLang="zh-CN" sz="2800" b="1" dirty="0">
                <a:solidFill>
                  <a:srgbClr val="000099"/>
                </a:solidFill>
                <a:latin typeface="方正兰亭粗黑简体" pitchFamily="2" charset="-122"/>
                <a:ea typeface="方正兰亭粗黑简体" pitchFamily="2" charset="-122"/>
              </a:rPr>
              <a:t>5</a:t>
            </a:r>
            <a:r>
              <a:rPr lang="zh-CN" altLang="en-US" sz="2800" b="1" dirty="0">
                <a:solidFill>
                  <a:srgbClr val="000099"/>
                </a:solidFill>
                <a:latin typeface="方正兰亭粗黑简体" pitchFamily="2" charset="-122"/>
                <a:ea typeface="方正兰亭粗黑简体" pitchFamily="2" charset="-122"/>
              </a:rPr>
              <a:t>、超视距传输</a:t>
            </a:r>
            <a:endParaRPr lang="en-US" altLang="zh-CN" sz="2800" b="1" dirty="0">
              <a:solidFill>
                <a:srgbClr val="000099"/>
              </a:solidFill>
              <a:latin typeface="方正兰亭粗黑简体" pitchFamily="2" charset="-122"/>
              <a:ea typeface="方正兰亭粗黑简体" pitchFamily="2" charset="-122"/>
            </a:endParaRPr>
          </a:p>
          <a:p>
            <a:pPr algn="just">
              <a:lnSpc>
                <a:spcPct val="150000"/>
              </a:lnSpc>
              <a:spcBef>
                <a:spcPct val="0"/>
              </a:spcBef>
              <a:spcAft>
                <a:spcPts val="1100"/>
              </a:spcAft>
              <a:buClr>
                <a:srgbClr val="0000FF"/>
              </a:buClr>
              <a:buFont typeface="Wingdings" panose="05000000000000000000" pitchFamily="2" charset="2"/>
              <a:buChar char="p"/>
            </a:pPr>
            <a:r>
              <a:rPr lang="zh-CN" altLang="en-US" sz="2400" b="1" dirty="0">
                <a:latin typeface="方正大黑简体" pitchFamily="2" charset="-122"/>
              </a:rPr>
              <a:t> 大气折射的弯曲程度取决于大气折射率</a:t>
            </a:r>
            <a:r>
              <a:rPr lang="en-US" altLang="zh-CN" sz="2400" b="1" dirty="0">
                <a:latin typeface="方正大黑简体" pitchFamily="2" charset="-122"/>
              </a:rPr>
              <a:t>n</a:t>
            </a:r>
            <a:r>
              <a:rPr lang="zh-CN" altLang="en-US" sz="2400" b="1" dirty="0">
                <a:latin typeface="方正大黑简体" pitchFamily="2" charset="-122"/>
              </a:rPr>
              <a:t>的垂直梯度</a:t>
            </a:r>
            <a:endParaRPr lang="en-US" altLang="zh-CN" sz="2400" b="1" dirty="0">
              <a:latin typeface="方正大黑简体" pitchFamily="2" charset="-122"/>
            </a:endParaRPr>
          </a:p>
          <a:p>
            <a:pPr algn="just">
              <a:lnSpc>
                <a:spcPct val="150000"/>
              </a:lnSpc>
              <a:spcBef>
                <a:spcPct val="0"/>
              </a:spcBef>
              <a:spcAft>
                <a:spcPts val="1100"/>
              </a:spcAft>
              <a:buClr>
                <a:srgbClr val="0000FF"/>
              </a:buClr>
              <a:buFont typeface="Wingdings" panose="05000000000000000000" pitchFamily="2" charset="2"/>
              <a:buChar char="p"/>
            </a:pPr>
            <a:r>
              <a:rPr lang="en-US" altLang="zh-CN" sz="2400" b="1" dirty="0">
                <a:latin typeface="方正大黑简体" pitchFamily="2" charset="-122"/>
              </a:rPr>
              <a:t> </a:t>
            </a:r>
            <a:r>
              <a:rPr lang="zh-CN" altLang="en-US" sz="2400" b="1" dirty="0">
                <a:latin typeface="方正大黑简体" pitchFamily="2" charset="-122"/>
              </a:rPr>
              <a:t>大气折射对电波传播的影响，在工程上通常用“</a:t>
            </a:r>
            <a:r>
              <a:rPr lang="zh-CN" altLang="en-US" sz="2400" b="1" dirty="0">
                <a:solidFill>
                  <a:srgbClr val="FF0000"/>
                </a:solidFill>
                <a:latin typeface="方正大黑简体" pitchFamily="2" charset="-122"/>
              </a:rPr>
              <a:t>地球等效半径</a:t>
            </a:r>
            <a:r>
              <a:rPr lang="zh-CN" altLang="en-US" sz="2400" b="1" dirty="0">
                <a:latin typeface="方正大黑简体" pitchFamily="2" charset="-122"/>
              </a:rPr>
              <a:t>”来表征，也就是认为电波依然按直线方向行进，只是地球的实际半径变成了等效半径。</a:t>
            </a:r>
            <a:endParaRPr lang="zh-CN" altLang="en-US" sz="2400" b="1" dirty="0">
              <a:latin typeface="方正大黑简体" pitchFamily="2" charset="-122"/>
            </a:endParaRPr>
          </a:p>
        </p:txBody>
      </p:sp>
      <p:graphicFrame>
        <p:nvGraphicFramePr>
          <p:cNvPr id="524300" name="Object 5"/>
          <p:cNvGraphicFramePr>
            <a:graphicFrameLocks noGrp="1" noChangeAspect="1"/>
          </p:cNvGraphicFramePr>
          <p:nvPr>
            <p:ph sz="quarter" idx="3"/>
          </p:nvPr>
        </p:nvGraphicFramePr>
        <p:xfrm>
          <a:off x="2714625" y="4819650"/>
          <a:ext cx="2709863" cy="1298575"/>
        </p:xfrm>
        <a:graphic>
          <a:graphicData uri="http://schemas.openxmlformats.org/presentationml/2006/ole">
            <mc:AlternateContent xmlns:mc="http://schemas.openxmlformats.org/markup-compatibility/2006">
              <mc:Choice xmlns:v="urn:schemas-microsoft-com:vml" Requires="v">
                <p:oleObj spid="_x0000_s102429" name="Equation" r:id="rId1" imgW="29260800" imgH="14020800" progId="Equation.DSMT4">
                  <p:embed/>
                </p:oleObj>
              </mc:Choice>
              <mc:Fallback>
                <p:oleObj name="Equation" r:id="rId1" imgW="29260800" imgH="14020800" progId="Equation.DSMT4">
                  <p:embed/>
                  <p:pic>
                    <p:nvPicPr>
                      <p:cNvPr id="0" name="图片 102428"/>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25" y="4819650"/>
                        <a:ext cx="2709863" cy="1298575"/>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FF00"/>
                            </a:solidFill>
                            <a:miter lim="800000"/>
                            <a:headEnd/>
                            <a:tailEnd/>
                          </a14:hiddenLine>
                        </a:ext>
                      </a:extLst>
                    </p:spPr>
                  </p:pic>
                </p:oleObj>
              </mc:Fallback>
            </mc:AlternateContent>
          </a:graphicData>
        </a:graphic>
      </p:graphicFrame>
      <p:grpSp>
        <p:nvGrpSpPr>
          <p:cNvPr id="2" name="组合 16"/>
          <p:cNvGrpSpPr/>
          <p:nvPr/>
        </p:nvGrpSpPr>
        <p:grpSpPr bwMode="auto">
          <a:xfrm>
            <a:off x="928688" y="4500563"/>
            <a:ext cx="4429125" cy="1870075"/>
            <a:chOff x="928662" y="4500570"/>
            <a:chExt cx="4429156" cy="1869530"/>
          </a:xfrm>
        </p:grpSpPr>
        <p:grpSp>
          <p:nvGrpSpPr>
            <p:cNvPr id="9222" name="组合 10"/>
            <p:cNvGrpSpPr/>
            <p:nvPr/>
          </p:nvGrpSpPr>
          <p:grpSpPr bwMode="auto">
            <a:xfrm>
              <a:off x="928662" y="4500570"/>
              <a:ext cx="4429156" cy="1074959"/>
              <a:chOff x="928662" y="4500570"/>
              <a:chExt cx="4429156" cy="1074959"/>
            </a:xfrm>
          </p:grpSpPr>
          <p:sp>
            <p:nvSpPr>
              <p:cNvPr id="9225" name="矩形 7"/>
              <p:cNvSpPr>
                <a:spLocks noChangeArrowheads="1"/>
              </p:cNvSpPr>
              <p:nvPr/>
            </p:nvSpPr>
            <p:spPr bwMode="auto">
              <a:xfrm>
                <a:off x="4249822" y="4500570"/>
                <a:ext cx="1107996" cy="369332"/>
              </a:xfrm>
              <a:prstGeom prst="rect">
                <a:avLst/>
              </a:prstGeom>
              <a:noFill/>
              <a:ln w="9525">
                <a:noFill/>
                <a:miter lim="800000"/>
              </a:ln>
            </p:spPr>
            <p:txBody>
              <a:bodyPr wrap="none">
                <a:spAutoFit/>
              </a:bodyPr>
              <a:lstStyle/>
              <a:p>
                <a:r>
                  <a:rPr lang="zh-CN" altLang="en-US">
                    <a:solidFill>
                      <a:srgbClr val="FF0000"/>
                    </a:solidFill>
                    <a:latin typeface="方正大黑简体" pitchFamily="2" charset="-122"/>
                    <a:ea typeface="方正大黑简体" pitchFamily="2" charset="-122"/>
                  </a:rPr>
                  <a:t>等效半径</a:t>
                </a:r>
                <a:endParaRPr lang="zh-CN" altLang="en-US">
                  <a:latin typeface="Calibri" panose="020F0502020204030204" charset="0"/>
                </a:endParaRPr>
              </a:p>
            </p:txBody>
          </p:sp>
          <p:cxnSp>
            <p:nvCxnSpPr>
              <p:cNvPr id="10" name="直接箭头连接符 9"/>
              <p:cNvCxnSpPr/>
              <p:nvPr/>
            </p:nvCxnSpPr>
            <p:spPr>
              <a:xfrm flipV="1">
                <a:off x="3571867" y="4684666"/>
                <a:ext cx="642943" cy="31582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227" name="矩形 10"/>
              <p:cNvSpPr>
                <a:spLocks noChangeArrowheads="1"/>
              </p:cNvSpPr>
              <p:nvPr/>
            </p:nvSpPr>
            <p:spPr bwMode="auto">
              <a:xfrm>
                <a:off x="928662" y="4929198"/>
                <a:ext cx="1714512" cy="646331"/>
              </a:xfrm>
              <a:prstGeom prst="rect">
                <a:avLst/>
              </a:prstGeom>
              <a:noFill/>
              <a:ln w="9525">
                <a:noFill/>
                <a:miter lim="800000"/>
              </a:ln>
            </p:spPr>
            <p:txBody>
              <a:bodyPr>
                <a:spAutoFit/>
              </a:bodyPr>
              <a:lstStyle/>
              <a:p>
                <a:r>
                  <a:rPr lang="zh-CN" altLang="en-US">
                    <a:solidFill>
                      <a:srgbClr val="FF0000"/>
                    </a:solidFill>
                    <a:latin typeface="方正大黑简体" pitchFamily="2" charset="-122"/>
                    <a:ea typeface="方正大黑简体" pitchFamily="2" charset="-122"/>
                  </a:rPr>
                  <a:t>地球等效半径系数</a:t>
                </a:r>
                <a:endParaRPr lang="zh-CN" altLang="en-US">
                  <a:latin typeface="Calibri" panose="020F0502020204030204" charset="0"/>
                </a:endParaRPr>
              </a:p>
            </p:txBody>
          </p:sp>
          <p:cxnSp>
            <p:nvCxnSpPr>
              <p:cNvPr id="12" name="直接箭头连接符 11"/>
              <p:cNvCxnSpPr/>
              <p:nvPr/>
            </p:nvCxnSpPr>
            <p:spPr>
              <a:xfrm rot="10800000">
                <a:off x="2071670" y="5286153"/>
                <a:ext cx="642941" cy="3015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9223" name="矩形 12"/>
            <p:cNvSpPr>
              <a:spLocks noChangeArrowheads="1"/>
            </p:cNvSpPr>
            <p:nvPr/>
          </p:nvSpPr>
          <p:spPr bwMode="auto">
            <a:xfrm>
              <a:off x="4249822" y="6000768"/>
              <a:ext cx="1107996" cy="369332"/>
            </a:xfrm>
            <a:prstGeom prst="rect">
              <a:avLst/>
            </a:prstGeom>
            <a:noFill/>
            <a:ln w="9525">
              <a:noFill/>
              <a:miter lim="800000"/>
            </a:ln>
          </p:spPr>
          <p:txBody>
            <a:bodyPr wrap="none">
              <a:spAutoFit/>
            </a:bodyPr>
            <a:lstStyle/>
            <a:p>
              <a:r>
                <a:rPr lang="zh-CN" altLang="en-US">
                  <a:solidFill>
                    <a:srgbClr val="FF0000"/>
                  </a:solidFill>
                  <a:latin typeface="方正大黑简体" pitchFamily="2" charset="-122"/>
                  <a:ea typeface="方正大黑简体" pitchFamily="2" charset="-122"/>
                </a:rPr>
                <a:t>实际半径</a:t>
              </a:r>
              <a:endParaRPr lang="zh-CN" altLang="en-US">
                <a:latin typeface="Calibri" panose="020F0502020204030204" charset="0"/>
              </a:endParaRPr>
            </a:p>
          </p:txBody>
        </p:sp>
        <p:cxnSp>
          <p:nvCxnSpPr>
            <p:cNvPr id="14" name="直接箭头连接符 13"/>
            <p:cNvCxnSpPr/>
            <p:nvPr/>
          </p:nvCxnSpPr>
          <p:spPr>
            <a:xfrm>
              <a:off x="3428991" y="5714653"/>
              <a:ext cx="642943" cy="35708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524300"/>
                                        </p:tgtEl>
                                        <p:attrNameLst>
                                          <p:attrName>style.visibility</p:attrName>
                                        </p:attrNameLst>
                                      </p:cBhvr>
                                      <p:to>
                                        <p:strVal val="visible"/>
                                      </p:to>
                                    </p:set>
                                    <p:anim calcmode="lin" valueType="num">
                                      <p:cBhvr>
                                        <p:cTn id="7" dur="500" fill="hold"/>
                                        <p:tgtEl>
                                          <p:spTgt spid="524300"/>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524300"/>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524300"/>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524300"/>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57225" y="198438"/>
            <a:ext cx="7772400" cy="1143000"/>
          </a:xfrm>
        </p:spPr>
        <p:txBody>
          <a:bodyPr/>
          <a:lstStyle/>
          <a:p>
            <a:r>
              <a:rPr lang="zh-CN" altLang="en-US" sz="3600">
                <a:solidFill>
                  <a:schemeClr val="bg1"/>
                </a:solidFill>
                <a:latin typeface="方正兰亭粗黑简体" pitchFamily="2" charset="-122"/>
                <a:ea typeface="方正兰亭粗黑简体" pitchFamily="2" charset="-122"/>
              </a:rPr>
              <a:t>四、大气中的电波传播</a:t>
            </a:r>
            <a:endParaRPr lang="zh-CN" altLang="en-US" sz="3600">
              <a:solidFill>
                <a:schemeClr val="bg1"/>
              </a:solidFill>
              <a:latin typeface="方正兰亭粗黑简体" pitchFamily="2" charset="-122"/>
              <a:ea typeface="方正兰亭粗黑简体" pitchFamily="2" charset="-122"/>
            </a:endParaRPr>
          </a:p>
        </p:txBody>
      </p:sp>
      <p:sp>
        <p:nvSpPr>
          <p:cNvPr id="45060" name="Rectangle 3"/>
          <p:cNvSpPr>
            <a:spLocks noGrp="1" noChangeArrowheads="1"/>
          </p:cNvSpPr>
          <p:nvPr>
            <p:ph type="body" sz="half" idx="1"/>
          </p:nvPr>
        </p:nvSpPr>
        <p:spPr>
          <a:xfrm>
            <a:off x="467544" y="1052736"/>
            <a:ext cx="7773988" cy="4691062"/>
          </a:xfrm>
        </p:spPr>
        <p:txBody>
          <a:bodyPr/>
          <a:lstStyle/>
          <a:p>
            <a:pPr algn="just">
              <a:lnSpc>
                <a:spcPct val="150000"/>
              </a:lnSpc>
              <a:spcBef>
                <a:spcPct val="0"/>
              </a:spcBef>
              <a:spcAft>
                <a:spcPts val="1100"/>
              </a:spcAft>
              <a:buClr>
                <a:srgbClr val="0000FF"/>
              </a:buClr>
              <a:buFont typeface="Arial" panose="020B0604020202020204" pitchFamily="34" charset="0"/>
              <a:buNone/>
            </a:pPr>
            <a:r>
              <a:rPr lang="en-US" altLang="zh-CN" sz="2800" b="1" dirty="0">
                <a:solidFill>
                  <a:srgbClr val="000099"/>
                </a:solidFill>
                <a:latin typeface="方正兰亭粗黑简体" pitchFamily="2" charset="-122"/>
                <a:ea typeface="方正兰亭粗黑简体" pitchFamily="2" charset="-122"/>
              </a:rPr>
              <a:t>5</a:t>
            </a:r>
            <a:r>
              <a:rPr lang="zh-CN" altLang="en-US" sz="2800" b="1" dirty="0">
                <a:solidFill>
                  <a:srgbClr val="000099"/>
                </a:solidFill>
                <a:latin typeface="方正兰亭粗黑简体" pitchFamily="2" charset="-122"/>
                <a:ea typeface="方正兰亭粗黑简体" pitchFamily="2" charset="-122"/>
              </a:rPr>
              <a:t>、超视距传输</a:t>
            </a:r>
            <a:endParaRPr lang="en-US" altLang="zh-CN" sz="2800" b="1" dirty="0">
              <a:solidFill>
                <a:srgbClr val="000099"/>
              </a:solidFill>
              <a:latin typeface="方正兰亭粗黑简体" pitchFamily="2" charset="-122"/>
              <a:ea typeface="方正兰亭粗黑简体" pitchFamily="2" charset="-122"/>
            </a:endParaRPr>
          </a:p>
          <a:p>
            <a:pPr algn="just">
              <a:lnSpc>
                <a:spcPct val="150000"/>
              </a:lnSpc>
              <a:spcBef>
                <a:spcPct val="0"/>
              </a:spcBef>
              <a:spcAft>
                <a:spcPts val="1100"/>
              </a:spcAft>
              <a:buClr>
                <a:srgbClr val="0000FF"/>
              </a:buClr>
              <a:buFont typeface="Wingdings" panose="05000000000000000000" pitchFamily="2" charset="2"/>
              <a:buChar char="p"/>
            </a:pPr>
            <a:r>
              <a:rPr lang="zh-CN" altLang="en-US" sz="2400" b="1" dirty="0">
                <a:latin typeface="方正大黑简体" pitchFamily="2" charset="-122"/>
              </a:rPr>
              <a:t>标准大气情况下，等效地球半径系数</a:t>
            </a:r>
            <a:r>
              <a:rPr lang="en-US" altLang="zh-CN" sz="2400" b="1" dirty="0">
                <a:latin typeface="方正大黑简体" pitchFamily="2" charset="-122"/>
              </a:rPr>
              <a:t>k=4/3</a:t>
            </a:r>
            <a:r>
              <a:rPr lang="zh-CN" altLang="en-US" sz="2400" b="1" dirty="0">
                <a:latin typeface="方正大黑简体" pitchFamily="2" charset="-122"/>
              </a:rPr>
              <a:t>。地球实际半径是</a:t>
            </a:r>
            <a:r>
              <a:rPr lang="en-US" altLang="zh-CN" sz="2400" b="1" dirty="0">
                <a:latin typeface="方正大黑简体" pitchFamily="2" charset="-122"/>
              </a:rPr>
              <a:t>6370km, </a:t>
            </a:r>
            <a:r>
              <a:rPr lang="zh-CN" altLang="en-US" sz="2400" b="1" dirty="0">
                <a:latin typeface="方正大黑简体" pitchFamily="2" charset="-122"/>
              </a:rPr>
              <a:t>地球等效半径为</a:t>
            </a:r>
            <a:r>
              <a:rPr lang="en-US" altLang="zh-CN" sz="2400" b="1" dirty="0">
                <a:latin typeface="方正大黑简体" pitchFamily="2" charset="-122"/>
              </a:rPr>
              <a:t>8500km</a:t>
            </a:r>
            <a:r>
              <a:rPr lang="zh-CN" altLang="en-US" sz="2400" b="1" dirty="0">
                <a:latin typeface="方正大黑简体" pitchFamily="2" charset="-122"/>
              </a:rPr>
              <a:t>。</a:t>
            </a:r>
            <a:endParaRPr lang="zh-CN" altLang="en-US" sz="2400" b="1" dirty="0">
              <a:latin typeface="方正大黑简体" pitchFamily="2" charset="-122"/>
            </a:endParaRPr>
          </a:p>
          <a:p>
            <a:pPr>
              <a:lnSpc>
                <a:spcPct val="150000"/>
              </a:lnSpc>
              <a:spcBef>
                <a:spcPct val="0"/>
              </a:spcBef>
              <a:spcAft>
                <a:spcPts val="1125"/>
              </a:spcAft>
              <a:buClr>
                <a:srgbClr val="0000FF"/>
              </a:buClr>
              <a:buFont typeface="Wingdings" panose="05000000000000000000" pitchFamily="2" charset="2"/>
              <a:buChar char="p"/>
            </a:pPr>
            <a:r>
              <a:rPr lang="zh-CN" altLang="en-US" sz="2400" b="1" dirty="0">
                <a:solidFill>
                  <a:srgbClr val="FF0000"/>
                </a:solidFill>
                <a:latin typeface="方正大黑简体" pitchFamily="2" charset="-122"/>
              </a:rPr>
              <a:t>思考：</a:t>
            </a:r>
            <a:r>
              <a:rPr lang="zh-CN" altLang="en-US" sz="2400" b="1" dirty="0">
                <a:latin typeface="方正大黑简体" pitchFamily="2" charset="-122"/>
              </a:rPr>
              <a:t>等效半径变大意味着什么？</a:t>
            </a:r>
            <a:endParaRPr lang="en-US" altLang="zh-CN" sz="2400" b="1" dirty="0">
              <a:latin typeface="方正大黑简体" pitchFamily="2" charset="-122"/>
            </a:endParaRPr>
          </a:p>
          <a:p>
            <a:pPr>
              <a:lnSpc>
                <a:spcPct val="150000"/>
              </a:lnSpc>
              <a:spcBef>
                <a:spcPct val="0"/>
              </a:spcBef>
              <a:spcAft>
                <a:spcPts val="1125"/>
              </a:spcAft>
              <a:buClr>
                <a:srgbClr val="0000FF"/>
              </a:buClr>
              <a:buFont typeface="Wingdings" panose="05000000000000000000" pitchFamily="2" charset="2"/>
              <a:buChar char="p"/>
            </a:pPr>
            <a:r>
              <a:rPr lang="zh-CN" altLang="en-US" sz="2400" b="1" dirty="0">
                <a:latin typeface="方正大黑简体" pitchFamily="2" charset="-122"/>
              </a:rPr>
              <a:t>大气折射的结果是传播距离比极限视距更远了，即所谓的</a:t>
            </a:r>
            <a:r>
              <a:rPr lang="zh-CN" altLang="en-US" sz="2400" b="1" dirty="0">
                <a:solidFill>
                  <a:srgbClr val="FF0000"/>
                </a:solidFill>
                <a:latin typeface="方正大黑简体" pitchFamily="2" charset="-122"/>
              </a:rPr>
              <a:t>超视距传播</a:t>
            </a:r>
            <a:r>
              <a:rPr lang="zh-CN" altLang="en-US" sz="2400" b="1" dirty="0">
                <a:latin typeface="方正大黑简体" pitchFamily="2" charset="-122"/>
              </a:rPr>
              <a:t>。</a:t>
            </a:r>
            <a:endParaRPr lang="zh-CN" altLang="en-US" sz="2400" b="1" dirty="0">
              <a:latin typeface="方正大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060">
                                            <p:txEl>
                                              <p:pRg st="3" end="3"/>
                                            </p:txEl>
                                          </p:spTgt>
                                        </p:tgtEl>
                                        <p:attrNameLst>
                                          <p:attrName>style.visibility</p:attrName>
                                        </p:attrNameLst>
                                      </p:cBhvr>
                                      <p:to>
                                        <p:strVal val="visible"/>
                                      </p:to>
                                    </p:set>
                                    <p:animEffect transition="in" filter="blinds(horizontal)">
                                      <p:cBhvr>
                                        <p:cTn id="7" dur="500"/>
                                        <p:tgtEl>
                                          <p:spTgt spid="4506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14"/>
          <p:cNvGrpSpPr/>
          <p:nvPr/>
        </p:nvGrpSpPr>
        <p:grpSpPr bwMode="auto">
          <a:xfrm flipH="1">
            <a:off x="0" y="6197600"/>
            <a:ext cx="9144000" cy="660400"/>
            <a:chOff x="0" y="3944"/>
            <a:chExt cx="5760" cy="368"/>
          </a:xfrm>
        </p:grpSpPr>
        <p:sp>
          <p:nvSpPr>
            <p:cNvPr id="312338" name="Line 18"/>
            <p:cNvSpPr>
              <a:spLocks noChangeShapeType="1"/>
            </p:cNvSpPr>
            <p:nvPr/>
          </p:nvSpPr>
          <p:spPr bwMode="auto">
            <a:xfrm>
              <a:off x="5568" y="4120"/>
              <a:ext cx="0" cy="192"/>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2337" name="Line 17"/>
            <p:cNvSpPr>
              <a:spLocks noChangeShapeType="1"/>
            </p:cNvSpPr>
            <p:nvPr/>
          </p:nvSpPr>
          <p:spPr bwMode="auto">
            <a:xfrm>
              <a:off x="5616" y="4088"/>
              <a:ext cx="144" cy="0"/>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2336" name="Line 16"/>
            <p:cNvSpPr>
              <a:spLocks noChangeShapeType="1"/>
            </p:cNvSpPr>
            <p:nvPr/>
          </p:nvSpPr>
          <p:spPr bwMode="auto">
            <a:xfrm>
              <a:off x="0" y="4088"/>
              <a:ext cx="5520" cy="0"/>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2335" name="Line 15"/>
            <p:cNvSpPr>
              <a:spLocks noChangeShapeType="1"/>
            </p:cNvSpPr>
            <p:nvPr/>
          </p:nvSpPr>
          <p:spPr bwMode="auto">
            <a:xfrm>
              <a:off x="5568" y="3944"/>
              <a:ext cx="0" cy="96"/>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12333" name="Rectangle 13"/>
          <p:cNvSpPr>
            <a:spLocks noChangeArrowheads="1"/>
          </p:cNvSpPr>
          <p:nvPr/>
        </p:nvSpPr>
        <p:spPr bwMode="gray">
          <a:xfrm>
            <a:off x="266700" y="676275"/>
            <a:ext cx="8240713" cy="28575"/>
          </a:xfrm>
          <a:prstGeom prst="rect">
            <a:avLst/>
          </a:prstGeom>
          <a:gradFill rotWithShape="0">
            <a:gsLst>
              <a:gs pos="0">
                <a:srgbClr val="F5F5F5"/>
              </a:gs>
              <a:gs pos="100000">
                <a:srgbClr val="3333FF"/>
              </a:gs>
            </a:gsLst>
            <a:lin ang="0" scaled="1"/>
          </a:gra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2332" name="Rectangle 12"/>
          <p:cNvSpPr>
            <a:spLocks noChangeArrowheads="1"/>
          </p:cNvSpPr>
          <p:nvPr/>
        </p:nvSpPr>
        <p:spPr bwMode="gray">
          <a:xfrm>
            <a:off x="8594725" y="0"/>
            <a:ext cx="31750" cy="596900"/>
          </a:xfrm>
          <a:prstGeom prst="rect">
            <a:avLst/>
          </a:prstGeom>
          <a:solidFill>
            <a:srgbClr val="3333FF"/>
          </a:soli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2331" name="Rectangle 11"/>
          <p:cNvSpPr>
            <a:spLocks noChangeArrowheads="1"/>
          </p:cNvSpPr>
          <p:nvPr/>
        </p:nvSpPr>
        <p:spPr bwMode="gray">
          <a:xfrm>
            <a:off x="8594725" y="804863"/>
            <a:ext cx="31750" cy="611187"/>
          </a:xfrm>
          <a:prstGeom prst="rect">
            <a:avLst/>
          </a:prstGeom>
          <a:solidFill>
            <a:srgbClr val="3333FF"/>
          </a:soli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2330" name="Rectangle 10"/>
          <p:cNvSpPr>
            <a:spLocks noChangeArrowheads="1"/>
          </p:cNvSpPr>
          <p:nvPr/>
        </p:nvSpPr>
        <p:spPr bwMode="gray">
          <a:xfrm rot="-5400000">
            <a:off x="8909050" y="469901"/>
            <a:ext cx="28575" cy="444500"/>
          </a:xfrm>
          <a:prstGeom prst="rect">
            <a:avLst/>
          </a:prstGeom>
          <a:solidFill>
            <a:srgbClr val="3333FF"/>
          </a:solidFill>
          <a:ln w="9525">
            <a:noFill/>
            <a:miter lim="800000"/>
          </a:ln>
          <a:effectLst/>
        </p:spPr>
        <p:txBody>
          <a:bodyPr vert="eaVert" wrap="none" anchor="ctr"/>
          <a:lstStyle/>
          <a:p>
            <a:pPr>
              <a:defRPr/>
            </a:pPr>
            <a:endParaRPr lang="zh-CN" altLang="en-US">
              <a:effectLst>
                <a:outerShdw blurRad="38100" dist="38100" dir="2700000" algn="tl">
                  <a:srgbClr val="000000">
                    <a:alpha val="43137"/>
                  </a:srgbClr>
                </a:outerShdw>
              </a:effectLst>
            </a:endParaRPr>
          </a:p>
        </p:txBody>
      </p:sp>
      <p:sp>
        <p:nvSpPr>
          <p:cNvPr id="3079" name="Rectangle 4"/>
          <p:cNvSpPr>
            <a:spLocks noChangeArrowheads="1"/>
          </p:cNvSpPr>
          <p:nvPr/>
        </p:nvSpPr>
        <p:spPr bwMode="auto">
          <a:xfrm>
            <a:off x="297656" y="0"/>
            <a:ext cx="8178800"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zh-CN" sz="3600" dirty="0" smtClean="0"/>
              <a:t>学习重点与要求</a:t>
            </a:r>
            <a:endParaRPr lang="zh-CN" altLang="zh-CN" sz="3600" dirty="0"/>
          </a:p>
        </p:txBody>
      </p:sp>
      <p:sp>
        <p:nvSpPr>
          <p:cNvPr id="3080" name="Rectangle 2"/>
          <p:cNvSpPr>
            <a:spLocks noChangeArrowheads="1"/>
          </p:cNvSpPr>
          <p:nvPr/>
        </p:nvSpPr>
        <p:spPr bwMode="auto">
          <a:xfrm>
            <a:off x="195388" y="836712"/>
            <a:ext cx="8431087"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buNone/>
            </a:pPr>
            <a:r>
              <a:rPr lang="en-US" altLang="zh-CN" sz="2800" dirty="0" smtClean="0"/>
              <a:t>        </a:t>
            </a:r>
            <a:r>
              <a:rPr lang="zh-CN" altLang="zh-CN" sz="2800" dirty="0" smtClean="0"/>
              <a:t>任何</a:t>
            </a:r>
            <a:r>
              <a:rPr lang="zh-CN" altLang="zh-CN" sz="2800" dirty="0"/>
              <a:t>一个通信系统，信道是必不可少的组成部分。信道特性的好坏将直接影响通信系统的性能。本章主要介绍移动信道的分类、电波传播的方式、移动信道的特性及传播模型。要求：</a:t>
            </a:r>
            <a:endParaRPr lang="zh-CN" altLang="zh-CN" sz="2800" dirty="0"/>
          </a:p>
          <a:p>
            <a:pPr lvl="0"/>
            <a:r>
              <a:rPr lang="zh-CN" altLang="zh-CN" sz="2400" dirty="0"/>
              <a:t>理解无线通信的电波传播环境的特点；</a:t>
            </a:r>
            <a:endParaRPr lang="zh-CN" altLang="zh-CN" sz="2400" dirty="0"/>
          </a:p>
          <a:p>
            <a:pPr lvl="0"/>
            <a:r>
              <a:rPr lang="zh-CN" altLang="zh-CN" sz="2400" dirty="0"/>
              <a:t>了解链路分析和传播损耗及其计算方法，了解电波传播损耗预测模型；</a:t>
            </a:r>
            <a:endParaRPr lang="zh-CN" altLang="zh-CN" sz="2400" dirty="0"/>
          </a:p>
          <a:p>
            <a:pPr lvl="0"/>
            <a:r>
              <a:rPr lang="zh-CN" altLang="zh-CN" sz="2400" dirty="0"/>
              <a:t>掌握无线信道的模型、表征及分类；</a:t>
            </a:r>
            <a:endParaRPr lang="zh-CN" altLang="zh-CN" sz="2400" dirty="0"/>
          </a:p>
          <a:p>
            <a:pPr lvl="0"/>
            <a:r>
              <a:rPr lang="zh-CN" altLang="zh-CN" sz="2400" dirty="0"/>
              <a:t>理解无线信道中信号经历多径衰落的基本特性；</a:t>
            </a:r>
            <a:endParaRPr lang="zh-CN" altLang="zh-CN" sz="2400" dirty="0"/>
          </a:p>
          <a:p>
            <a:pPr lvl="0"/>
            <a:r>
              <a:rPr lang="zh-CN" altLang="zh-CN" sz="2400" dirty="0"/>
              <a:t>掌握多径传播与快衰落、阴影衰落、时延扩展与相干带宽的关系；</a:t>
            </a:r>
            <a:endParaRPr lang="zh-CN" altLang="zh-CN" sz="2400" dirty="0"/>
          </a:p>
          <a:p>
            <a:r>
              <a:rPr lang="zh-CN" altLang="zh-CN" sz="2400" dirty="0"/>
              <a:t>掌握描述信道衰落特性的特征量。</a:t>
            </a:r>
            <a:r>
              <a:rPr kumimoji="1" lang="zh-CN" altLang="en-US" sz="2400" dirty="0" smtClean="0">
                <a:solidFill>
                  <a:srgbClr val="3333FF"/>
                </a:solidFill>
                <a:latin typeface="Tahoma" panose="020B0604030504040204" pitchFamily="34" charset="0"/>
              </a:rPr>
              <a:t> </a:t>
            </a:r>
            <a:endParaRPr kumimoji="1" lang="zh-CN" altLang="en-US" sz="2400" dirty="0">
              <a:solidFill>
                <a:srgbClr val="3333FF"/>
              </a:solidFill>
              <a:latin typeface="Tahoma" panose="020B0604030504040204" pitchFamily="34" charset="0"/>
            </a:endParaRPr>
          </a:p>
        </p:txBody>
      </p:sp>
      <p:sp>
        <p:nvSpPr>
          <p:cNvPr id="3081" name="Rectangle 21"/>
          <p:cNvSpPr>
            <a:spLocks noChangeArrowheads="1"/>
          </p:cNvSpPr>
          <p:nvPr/>
        </p:nvSpPr>
        <p:spPr bwMode="auto">
          <a:xfrm>
            <a:off x="7392988" y="6513513"/>
            <a:ext cx="1582737"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kumimoji="1" lang="en-US" altLang="zh-CN" sz="1600" dirty="0">
                <a:solidFill>
                  <a:srgbClr val="3333FF"/>
                </a:solidFill>
                <a:latin typeface="Times New Roman" panose="02020603050405020304" pitchFamily="18" charset="0"/>
                <a:ea typeface="ˎ̥"/>
                <a:cs typeface="ˎ̥"/>
              </a:rPr>
              <a:t>1-</a:t>
            </a:r>
            <a:fld id="{89D4466C-8520-4321-B701-915A381D288E}" type="slidenum">
              <a:rPr kumimoji="1" lang="en-US" altLang="zh-CN" sz="1600">
                <a:solidFill>
                  <a:srgbClr val="3333FF"/>
                </a:solidFill>
                <a:latin typeface="Times New Roman" panose="02020603050405020304" pitchFamily="18" charset="0"/>
                <a:ea typeface="ˎ̥"/>
                <a:cs typeface="ˎ̥"/>
              </a:rPr>
            </a:fld>
            <a:r>
              <a:rPr kumimoji="1" lang="en-US" altLang="zh-CN" sz="1600" dirty="0">
                <a:solidFill>
                  <a:srgbClr val="3333FF"/>
                </a:solidFill>
                <a:latin typeface="Times New Roman" panose="02020603050405020304" pitchFamily="18" charset="0"/>
                <a:ea typeface="ˎ̥"/>
                <a:cs typeface="ˎ̥"/>
              </a:rPr>
              <a:t>/73</a:t>
            </a:r>
            <a:endParaRPr kumimoji="1" lang="en-US" altLang="zh-CN" sz="1600" dirty="0">
              <a:solidFill>
                <a:srgbClr val="3333FF"/>
              </a:solidFill>
              <a:latin typeface="Times New Roman" panose="02020603050405020304" pitchFamily="18" charset="0"/>
              <a:ea typeface="ˎ̥"/>
              <a:cs typeface="ˎ̥"/>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a:xfrm>
            <a:off x="642938" y="188913"/>
            <a:ext cx="8229600" cy="1143000"/>
          </a:xfrm>
        </p:spPr>
        <p:txBody>
          <a:bodyPr rtlCol="0">
            <a:normAutofit/>
          </a:bodyPr>
          <a:lstStyle/>
          <a:p>
            <a:pPr fontAlgn="auto">
              <a:spcAft>
                <a:spcPts val="0"/>
              </a:spcAft>
              <a:defRPr/>
            </a:pPr>
            <a:r>
              <a:rPr lang="zh-CN" altLang="en-US" sz="3600" dirty="0">
                <a:solidFill>
                  <a:schemeClr val="bg1"/>
                </a:solidFill>
                <a:latin typeface="方正兰亭粗黑简体" pitchFamily="2" charset="-122"/>
                <a:ea typeface="方正兰亭粗黑简体" pitchFamily="2" charset="-122"/>
              </a:rPr>
              <a:t>四、大气中的电波传播</a:t>
            </a:r>
            <a:endParaRPr lang="zh-CN" altLang="en-US" sz="3600" dirty="0">
              <a:solidFill>
                <a:schemeClr val="bg1"/>
              </a:solidFill>
              <a:effectLst>
                <a:outerShdw blurRad="38100" dist="38100" dir="2700000" algn="tl">
                  <a:srgbClr val="000000">
                    <a:alpha val="43137"/>
                  </a:srgbClr>
                </a:outerShdw>
              </a:effectLst>
              <a:latin typeface="方正大黑简体" pitchFamily="2" charset="-122"/>
            </a:endParaRPr>
          </a:p>
        </p:txBody>
      </p:sp>
      <p:sp>
        <p:nvSpPr>
          <p:cNvPr id="10248" name="矩形 10"/>
          <p:cNvSpPr>
            <a:spLocks noChangeArrowheads="1"/>
          </p:cNvSpPr>
          <p:nvPr/>
        </p:nvSpPr>
        <p:spPr bwMode="auto">
          <a:xfrm>
            <a:off x="428625" y="1357313"/>
            <a:ext cx="4730750" cy="523875"/>
          </a:xfrm>
          <a:prstGeom prst="rect">
            <a:avLst/>
          </a:prstGeom>
          <a:noFill/>
          <a:ln w="9525">
            <a:noFill/>
            <a:miter lim="800000"/>
          </a:ln>
        </p:spPr>
        <p:txBody>
          <a:bodyPr wrap="none">
            <a:spAutoFit/>
          </a:bodyPr>
          <a:lstStyle/>
          <a:p>
            <a:r>
              <a:rPr lang="en-US" altLang="zh-CN" sz="2800">
                <a:solidFill>
                  <a:srgbClr val="000099"/>
                </a:solidFill>
                <a:latin typeface="方正兰亭粗黑简体" pitchFamily="2" charset="-122"/>
                <a:ea typeface="方正兰亭粗黑简体" pitchFamily="2" charset="-122"/>
              </a:rPr>
              <a:t>6</a:t>
            </a:r>
            <a:r>
              <a:rPr lang="zh-CN" altLang="en-US" sz="2800">
                <a:solidFill>
                  <a:srgbClr val="000099"/>
                </a:solidFill>
                <a:latin typeface="方正兰亭粗黑简体" pitchFamily="2" charset="-122"/>
                <a:ea typeface="方正兰亭粗黑简体" pitchFamily="2" charset="-122"/>
              </a:rPr>
              <a:t>、视线传播极限距离的计算</a:t>
            </a:r>
            <a:endParaRPr lang="zh-CN" altLang="en-US" sz="2800">
              <a:solidFill>
                <a:srgbClr val="000099"/>
              </a:solidFill>
              <a:latin typeface="方正兰亭粗黑简体" pitchFamily="2" charset="-122"/>
              <a:ea typeface="方正兰亭粗黑简体" pitchFamily="2" charset="-122"/>
            </a:endParaRPr>
          </a:p>
        </p:txBody>
      </p:sp>
      <p:graphicFrame>
        <p:nvGraphicFramePr>
          <p:cNvPr id="12" name="Object 22"/>
          <p:cNvGraphicFramePr>
            <a:graphicFrameLocks noChangeAspect="1"/>
          </p:cNvGraphicFramePr>
          <p:nvPr/>
        </p:nvGraphicFramePr>
        <p:xfrm>
          <a:off x="611188" y="4921250"/>
          <a:ext cx="4818062" cy="762000"/>
        </p:xfrm>
        <a:graphic>
          <a:graphicData uri="http://schemas.openxmlformats.org/presentationml/2006/ole">
            <mc:AlternateContent xmlns:mc="http://schemas.openxmlformats.org/markup-compatibility/2006">
              <mc:Choice xmlns:v="urn:schemas-microsoft-com:vml" Requires="v">
                <p:oleObj spid="_x0000_s103561" name="Equation" r:id="rId1" imgW="46329600" imgH="7315200" progId="Equation.DSMT4">
                  <p:embed/>
                </p:oleObj>
              </mc:Choice>
              <mc:Fallback>
                <p:oleObj name="Equation" r:id="rId1" imgW="46329600" imgH="7315200" progId="Equation.DSMT4">
                  <p:embed/>
                  <p:pic>
                    <p:nvPicPr>
                      <p:cNvPr id="0" name="图片 1035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4921250"/>
                        <a:ext cx="4818062"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23"/>
          <p:cNvGraphicFramePr>
            <a:graphicFrameLocks noChangeAspect="1"/>
          </p:cNvGraphicFramePr>
          <p:nvPr/>
        </p:nvGraphicFramePr>
        <p:xfrm>
          <a:off x="3630613" y="5840413"/>
          <a:ext cx="3513137" cy="660400"/>
        </p:xfrm>
        <a:graphic>
          <a:graphicData uri="http://schemas.openxmlformats.org/presentationml/2006/ole">
            <mc:AlternateContent xmlns:mc="http://schemas.openxmlformats.org/markup-compatibility/2006">
              <mc:Choice xmlns:v="urn:schemas-microsoft-com:vml" Requires="v">
                <p:oleObj spid="_x0000_s103562" name="Equation" r:id="rId3" imgW="38404800" imgH="7315200" progId="Equation.DSMT4">
                  <p:embed/>
                </p:oleObj>
              </mc:Choice>
              <mc:Fallback>
                <p:oleObj name="Equation" r:id="rId3" imgW="38404800" imgH="7315200" progId="Equation.DSMT4">
                  <p:embed/>
                  <p:pic>
                    <p:nvPicPr>
                      <p:cNvPr id="0" name="图片 1035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0613" y="5840413"/>
                        <a:ext cx="3513137"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24"/>
          <p:cNvGraphicFramePr>
            <a:graphicFrameLocks noChangeAspect="1"/>
          </p:cNvGraphicFramePr>
          <p:nvPr/>
        </p:nvGraphicFramePr>
        <p:xfrm>
          <a:off x="684213" y="1982788"/>
          <a:ext cx="3840162" cy="1374775"/>
        </p:xfrm>
        <a:graphic>
          <a:graphicData uri="http://schemas.openxmlformats.org/presentationml/2006/ole">
            <mc:AlternateContent xmlns:mc="http://schemas.openxmlformats.org/markup-compatibility/2006">
              <mc:Choice xmlns:v="urn:schemas-microsoft-com:vml" Requires="v">
                <p:oleObj spid="_x0000_s103563" name="Equation" r:id="rId5" imgW="39624000" imgH="14020800" progId="Equation.DSMT4">
                  <p:embed/>
                </p:oleObj>
              </mc:Choice>
              <mc:Fallback>
                <p:oleObj name="Equation" r:id="rId5" imgW="39624000" imgH="14020800" progId="Equation.DSMT4">
                  <p:embed/>
                  <p:pic>
                    <p:nvPicPr>
                      <p:cNvPr id="0" name="图片 10356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1982788"/>
                        <a:ext cx="3840162" cy="1374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25"/>
          <p:cNvGraphicFramePr>
            <a:graphicFrameLocks noChangeAspect="1"/>
          </p:cNvGraphicFramePr>
          <p:nvPr/>
        </p:nvGraphicFramePr>
        <p:xfrm>
          <a:off x="611188" y="3452813"/>
          <a:ext cx="4014787" cy="1404937"/>
        </p:xfrm>
        <a:graphic>
          <a:graphicData uri="http://schemas.openxmlformats.org/presentationml/2006/ole">
            <mc:AlternateContent xmlns:mc="http://schemas.openxmlformats.org/markup-compatibility/2006">
              <mc:Choice xmlns:v="urn:schemas-microsoft-com:vml" Requires="v">
                <p:oleObj spid="_x0000_s103564" name="Equation" r:id="rId7" imgW="40538400" imgH="14020800" progId="Equation.DSMT4">
                  <p:embed/>
                </p:oleObj>
              </mc:Choice>
              <mc:Fallback>
                <p:oleObj name="Equation" r:id="rId7" imgW="40538400" imgH="14020800" progId="Equation.DSMT4">
                  <p:embed/>
                  <p:pic>
                    <p:nvPicPr>
                      <p:cNvPr id="0" name="图片 10356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188" y="3452813"/>
                        <a:ext cx="4014787" cy="1404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9" name="Rectangle 18"/>
          <p:cNvSpPr>
            <a:spLocks noChangeArrowheads="1"/>
          </p:cNvSpPr>
          <p:nvPr/>
        </p:nvSpPr>
        <p:spPr bwMode="auto">
          <a:xfrm>
            <a:off x="0" y="3408363"/>
            <a:ext cx="184150" cy="368300"/>
          </a:xfrm>
          <a:prstGeom prst="rect">
            <a:avLst/>
          </a:prstGeom>
          <a:noFill/>
          <a:ln w="9525" algn="ctr">
            <a:noFill/>
            <a:miter lim="800000"/>
          </a:ln>
        </p:spPr>
        <p:txBody>
          <a:bodyPr wrap="none" anchor="ctr">
            <a:spAutoFit/>
          </a:bodyPr>
          <a:lstStyle/>
          <a:p>
            <a:endParaRPr lang="zh-CN" altLang="en-US">
              <a:latin typeface="Calibri" panose="020F0502020204030204" charset="0"/>
              <a:ea typeface="方正大黑简体" pitchFamily="2" charset="-122"/>
            </a:endParaRPr>
          </a:p>
        </p:txBody>
      </p:sp>
      <p:graphicFrame>
        <p:nvGraphicFramePr>
          <p:cNvPr id="17" name="Object 26"/>
          <p:cNvGraphicFramePr>
            <a:graphicFrameLocks noChangeAspect="1"/>
          </p:cNvGraphicFramePr>
          <p:nvPr/>
        </p:nvGraphicFramePr>
        <p:xfrm>
          <a:off x="611188" y="5903913"/>
          <a:ext cx="1943100" cy="539750"/>
        </p:xfrm>
        <a:graphic>
          <a:graphicData uri="http://schemas.openxmlformats.org/presentationml/2006/ole">
            <mc:AlternateContent xmlns:mc="http://schemas.openxmlformats.org/markup-compatibility/2006">
              <mc:Choice xmlns:v="urn:schemas-microsoft-com:vml" Requires="v">
                <p:oleObj spid="_x0000_s103565" name="Equation" r:id="rId9" imgW="19812000" imgH="5486400" progId="Equation.DSMT4">
                  <p:embed/>
                </p:oleObj>
              </mc:Choice>
              <mc:Fallback>
                <p:oleObj name="Equation" r:id="rId9" imgW="19812000" imgH="5486400" progId="Equation.DSMT4">
                  <p:embed/>
                  <p:pic>
                    <p:nvPicPr>
                      <p:cNvPr id="0" name="图片 10356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188" y="5903913"/>
                        <a:ext cx="1943100"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250" name="Picture 8"/>
          <p:cNvPicPr>
            <a:picLocks noChangeAspect="1" noChangeArrowheads="1"/>
          </p:cNvPicPr>
          <p:nvPr/>
        </p:nvPicPr>
        <p:blipFill>
          <a:blip r:embed="rId11" cstate="print"/>
          <a:srcRect/>
          <a:stretch>
            <a:fillRect/>
          </a:stretch>
        </p:blipFill>
        <p:spPr bwMode="auto">
          <a:xfrm>
            <a:off x="5072063" y="1849438"/>
            <a:ext cx="3929062" cy="3290887"/>
          </a:xfrm>
          <a:prstGeom prst="rect">
            <a:avLst/>
          </a:prstGeom>
          <a:noFill/>
          <a:ln w="9525">
            <a:noFill/>
            <a:miter lim="800000"/>
            <a:headEnd/>
            <a:tailEnd/>
          </a:ln>
        </p:spPr>
      </p:pic>
      <p:sp>
        <p:nvSpPr>
          <p:cNvPr id="19" name="右箭头 18"/>
          <p:cNvSpPr/>
          <p:nvPr/>
        </p:nvSpPr>
        <p:spPr>
          <a:xfrm>
            <a:off x="2857500" y="6026150"/>
            <a:ext cx="571500" cy="285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linds(horizontal)">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par>
                                <p:cTn id="22" presetID="3" presetClass="entr" presetSubtype="1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linds(horizontal)">
                                      <p:cBhvr>
                                        <p:cTn id="24" dur="500"/>
                                        <p:tgtEl>
                                          <p:spTgt spid="17"/>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8520" y="3861048"/>
            <a:ext cx="5976664"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sp>
        <p:nvSpPr>
          <p:cNvPr id="11267" name="Rectangle 2"/>
          <p:cNvSpPr>
            <a:spLocks noGrp="1" noChangeArrowheads="1"/>
          </p:cNvSpPr>
          <p:nvPr>
            <p:ph type="title"/>
          </p:nvPr>
        </p:nvSpPr>
        <p:spPr>
          <a:xfrm>
            <a:off x="107504" y="260648"/>
            <a:ext cx="8607871" cy="648072"/>
          </a:xfrm>
        </p:spPr>
        <p:txBody>
          <a:bodyPr/>
          <a:lstStyle/>
          <a:p>
            <a:pPr algn="l"/>
            <a:r>
              <a:rPr lang="zh-CN" altLang="en-US" sz="3600" dirty="0" smtClean="0">
                <a:solidFill>
                  <a:schemeClr val="bg1"/>
                </a:solidFill>
                <a:latin typeface="方正兰亭粗黑简体" pitchFamily="2" charset="-122"/>
                <a:ea typeface="方正兰亭粗黑简体" pitchFamily="2" charset="-122"/>
              </a:rPr>
              <a:t>五</a:t>
            </a:r>
            <a:r>
              <a:rPr lang="en-US" altLang="zh-CN" sz="2800" dirty="0" smtClean="0"/>
              <a:t>2.2.3 </a:t>
            </a:r>
            <a:r>
              <a:rPr lang="zh-CN" altLang="zh-CN" sz="2800" b="1" dirty="0"/>
              <a:t>障碍物的影响与绕射</a:t>
            </a:r>
            <a:r>
              <a:rPr lang="zh-CN" altLang="zh-CN" sz="2800" b="1" dirty="0" smtClean="0"/>
              <a:t>损耗</a:t>
            </a:r>
            <a:r>
              <a:rPr lang="zh-CN" altLang="en-US" sz="3600" b="1" dirty="0" smtClean="0">
                <a:solidFill>
                  <a:schemeClr val="bg1"/>
                </a:solidFill>
                <a:latin typeface="方正兰亭粗黑简体" pitchFamily="2" charset="-122"/>
                <a:ea typeface="方正兰亭粗黑简体" pitchFamily="2" charset="-122"/>
              </a:rPr>
              <a:t>障碍物</a:t>
            </a:r>
            <a:r>
              <a:rPr lang="zh-CN" altLang="en-US" sz="3600" dirty="0">
                <a:solidFill>
                  <a:schemeClr val="bg1"/>
                </a:solidFill>
                <a:latin typeface="方正兰亭粗黑简体" pitchFamily="2" charset="-122"/>
                <a:ea typeface="方正兰亭粗黑简体" pitchFamily="2" charset="-122"/>
              </a:rPr>
              <a:t>的影响与绕射损耗</a:t>
            </a:r>
            <a:endParaRPr lang="zh-CN" altLang="en-US" sz="3600" dirty="0">
              <a:solidFill>
                <a:schemeClr val="bg1"/>
              </a:solidFill>
              <a:latin typeface="方正兰亭粗黑简体" pitchFamily="2" charset="-122"/>
              <a:ea typeface="方正兰亭粗黑简体" pitchFamily="2" charset="-122"/>
            </a:endParaRPr>
          </a:p>
        </p:txBody>
      </p:sp>
      <p:sp>
        <p:nvSpPr>
          <p:cNvPr id="13316" name="Rectangle 3"/>
          <p:cNvSpPr>
            <a:spLocks noGrp="1" noChangeArrowheads="1"/>
          </p:cNvSpPr>
          <p:nvPr>
            <p:ph type="body" sz="half" idx="1"/>
          </p:nvPr>
        </p:nvSpPr>
        <p:spPr>
          <a:xfrm>
            <a:off x="179512" y="764704"/>
            <a:ext cx="8267700" cy="2736304"/>
          </a:xfrm>
        </p:spPr>
        <p:txBody>
          <a:bodyPr rtlCol="0">
            <a:normAutofit/>
          </a:bodyPr>
          <a:lstStyle/>
          <a:p>
            <a:pPr algn="just" fontAlgn="auto">
              <a:lnSpc>
                <a:spcPct val="150000"/>
              </a:lnSpc>
              <a:spcAft>
                <a:spcPts val="0"/>
              </a:spcAft>
              <a:buClr>
                <a:schemeClr val="accent1">
                  <a:lumMod val="75000"/>
                </a:schemeClr>
              </a:buClr>
              <a:buFont typeface="Arial" panose="020B0604020202020204" pitchFamily="34" charset="0"/>
              <a:buNone/>
              <a:defRPr/>
            </a:pPr>
            <a:r>
              <a:rPr lang="en-US" altLang="zh-CN" sz="2800" b="1" dirty="0">
                <a:solidFill>
                  <a:srgbClr val="000099"/>
                </a:solidFill>
                <a:latin typeface="方正兰亭粗黑简体" pitchFamily="2" charset="-122"/>
                <a:ea typeface="方正兰亭粗黑简体" pitchFamily="2" charset="-122"/>
              </a:rPr>
              <a:t>1</a:t>
            </a:r>
            <a:r>
              <a:rPr lang="zh-CN" altLang="en-US" sz="2800" b="1" dirty="0">
                <a:solidFill>
                  <a:srgbClr val="000099"/>
                </a:solidFill>
                <a:latin typeface="方正兰亭粗黑简体" pitchFamily="2" charset="-122"/>
                <a:ea typeface="方正兰亭粗黑简体" pitchFamily="2" charset="-122"/>
              </a:rPr>
              <a:t>、绕射现象 </a:t>
            </a:r>
            <a:endParaRPr lang="en-US" altLang="zh-CN" sz="2800" b="1" dirty="0">
              <a:solidFill>
                <a:srgbClr val="000099"/>
              </a:solidFill>
              <a:latin typeface="方正兰亭粗黑简体" pitchFamily="2" charset="-122"/>
              <a:ea typeface="方正兰亭粗黑简体" pitchFamily="2" charset="-122"/>
            </a:endParaRPr>
          </a:p>
          <a:p>
            <a:pPr algn="just" fontAlgn="auto">
              <a:lnSpc>
                <a:spcPct val="150000"/>
              </a:lnSpc>
              <a:spcAft>
                <a:spcPts val="0"/>
              </a:spcAft>
              <a:buClr>
                <a:srgbClr val="0000FF"/>
              </a:buClr>
              <a:buFont typeface="Wingdings" panose="05000000000000000000" pitchFamily="2" charset="2"/>
              <a:buChar char="p"/>
              <a:defRPr/>
            </a:pPr>
            <a:r>
              <a:rPr lang="zh-CN" altLang="en-US" sz="2400" b="1" dirty="0">
                <a:latin typeface="方正大黑简体" pitchFamily="2" charset="-122"/>
              </a:rPr>
              <a:t>绕射：电磁波能够绕过长度</a:t>
            </a:r>
            <a:r>
              <a:rPr lang="zh-CN" altLang="en-US" sz="2400" b="1" dirty="0">
                <a:solidFill>
                  <a:srgbClr val="FF0000"/>
                </a:solidFill>
                <a:latin typeface="方正大黑简体" pitchFamily="2" charset="-122"/>
              </a:rPr>
              <a:t>不大于波长</a:t>
            </a:r>
            <a:r>
              <a:rPr lang="zh-CN" altLang="en-US" sz="2400" b="1" dirty="0">
                <a:latin typeface="方正大黑简体" pitchFamily="2" charset="-122"/>
              </a:rPr>
              <a:t>的障碍物传播 </a:t>
            </a:r>
            <a:endParaRPr lang="en-US" altLang="zh-CN" sz="2400" b="1" dirty="0">
              <a:latin typeface="方正大黑简体" pitchFamily="2" charset="-122"/>
            </a:endParaRPr>
          </a:p>
          <a:p>
            <a:pPr algn="just" fontAlgn="auto">
              <a:lnSpc>
                <a:spcPct val="150000"/>
              </a:lnSpc>
              <a:spcAft>
                <a:spcPts val="0"/>
              </a:spcAft>
              <a:buClr>
                <a:srgbClr val="0000FF"/>
              </a:buClr>
              <a:buFont typeface="Wingdings" panose="05000000000000000000" pitchFamily="2" charset="2"/>
              <a:buChar char="p"/>
              <a:defRPr/>
            </a:pPr>
            <a:r>
              <a:rPr lang="en-US" altLang="zh-CN" sz="2400" b="1" dirty="0">
                <a:latin typeface="方正大黑简体" pitchFamily="2" charset="-122"/>
              </a:rPr>
              <a:t> </a:t>
            </a:r>
            <a:r>
              <a:rPr lang="zh-CN" altLang="en-US" sz="2400" b="1" dirty="0">
                <a:latin typeface="方正大黑简体" pitchFamily="2" charset="-122"/>
              </a:rPr>
              <a:t>绕射使得无线电信号可以传播到阻挡物后面 </a:t>
            </a:r>
            <a:endParaRPr lang="en-US" altLang="zh-CN" sz="2400" b="1" dirty="0">
              <a:latin typeface="方正大黑简体" pitchFamily="2" charset="-122"/>
            </a:endParaRPr>
          </a:p>
          <a:p>
            <a:pPr marL="700405" lvl="2" indent="-298450" algn="just" fontAlgn="auto">
              <a:lnSpc>
                <a:spcPct val="150000"/>
              </a:lnSpc>
              <a:spcAft>
                <a:spcPts val="0"/>
              </a:spcAft>
              <a:buClr>
                <a:srgbClr val="FF0000"/>
              </a:buClr>
              <a:buFont typeface="Wingdings" panose="05000000000000000000" pitchFamily="2" charset="2"/>
              <a:buChar char="ü"/>
              <a:defRPr/>
            </a:pPr>
            <a:r>
              <a:rPr lang="zh-CN" altLang="en-US" b="1" dirty="0">
                <a:solidFill>
                  <a:srgbClr val="FF0000"/>
                </a:solidFill>
                <a:latin typeface="方正大黑简体" pitchFamily="2" charset="-122"/>
              </a:rPr>
              <a:t>思考：</a:t>
            </a:r>
            <a:r>
              <a:rPr lang="zh-CN" altLang="en-US" b="1" dirty="0">
                <a:latin typeface="方正大黑简体" pitchFamily="2" charset="-122"/>
              </a:rPr>
              <a:t>哪个波段的电磁波绕射能力最强？</a:t>
            </a:r>
            <a:endParaRPr lang="en-US" altLang="zh-CN" b="1" dirty="0">
              <a:latin typeface="方正大黑简体" pitchFamily="2" charset="-122"/>
            </a:endParaRPr>
          </a:p>
          <a:p>
            <a:pPr algn="just" fontAlgn="auto">
              <a:lnSpc>
                <a:spcPct val="130000"/>
              </a:lnSpc>
              <a:spcAft>
                <a:spcPts val="0"/>
              </a:spcAft>
              <a:buClr>
                <a:schemeClr val="accent1">
                  <a:lumMod val="75000"/>
                </a:schemeClr>
              </a:buClr>
              <a:buFont typeface="Wingdings" panose="05000000000000000000" pitchFamily="2" charset="2"/>
              <a:buChar char="Ø"/>
              <a:defRPr/>
            </a:pPr>
            <a:endParaRPr lang="zh-CN" altLang="zh-CN" dirty="0"/>
          </a:p>
        </p:txBody>
      </p:sp>
      <p:sp>
        <p:nvSpPr>
          <p:cNvPr id="11269" name="TextBox 5"/>
          <p:cNvSpPr txBox="1">
            <a:spLocks noChangeArrowheads="1"/>
          </p:cNvSpPr>
          <p:nvPr/>
        </p:nvSpPr>
        <p:spPr bwMode="auto">
          <a:xfrm>
            <a:off x="2627784" y="4829090"/>
            <a:ext cx="991219" cy="400110"/>
          </a:xfrm>
          <a:prstGeom prst="rect">
            <a:avLst/>
          </a:prstGeom>
          <a:solidFill>
            <a:schemeClr val="accent1"/>
          </a:solidFill>
          <a:ln w="9525">
            <a:noFill/>
            <a:miter lim="800000"/>
          </a:ln>
        </p:spPr>
        <p:txBody>
          <a:bodyPr wrap="square">
            <a:spAutoFit/>
          </a:bodyPr>
          <a:lstStyle/>
          <a:p>
            <a:r>
              <a:rPr lang="zh-CN" altLang="en-US" dirty="0">
                <a:solidFill>
                  <a:srgbClr val="FF0000"/>
                </a:solidFill>
                <a:latin typeface="方正大黑简体" pitchFamily="2" charset="-122"/>
                <a:ea typeface="方正大黑简体" pitchFamily="2" charset="-122"/>
              </a:rPr>
              <a:t>障碍物</a:t>
            </a:r>
            <a:endParaRPr lang="zh-CN" altLang="en-US" dirty="0">
              <a:solidFill>
                <a:srgbClr val="FF0000"/>
              </a:solidFill>
              <a:latin typeface="方正大黑简体" pitchFamily="2" charset="-122"/>
              <a:ea typeface="方正大黑简体" pitchFamily="2" charset="-122"/>
            </a:endParaRPr>
          </a:p>
        </p:txBody>
      </p:sp>
      <p:sp>
        <p:nvSpPr>
          <p:cNvPr id="7" name="AutoShape 8"/>
          <p:cNvSpPr>
            <a:spLocks noChangeArrowheads="1"/>
          </p:cNvSpPr>
          <p:nvPr/>
        </p:nvSpPr>
        <p:spPr bwMode="auto">
          <a:xfrm>
            <a:off x="971600" y="3528958"/>
            <a:ext cx="7215188" cy="1500187"/>
          </a:xfrm>
          <a:prstGeom prst="roundRect">
            <a:avLst>
              <a:gd name="adj" fmla="val 16667"/>
            </a:avLst>
          </a:prstGeom>
          <a:gradFill rotWithShape="1">
            <a:gsLst>
              <a:gs pos="0">
                <a:srgbClr val="CCECFF"/>
              </a:gs>
              <a:gs pos="50000">
                <a:srgbClr val="FFFFFF"/>
              </a:gs>
              <a:gs pos="100000">
                <a:srgbClr val="CCECFF"/>
              </a:gs>
            </a:gsLst>
            <a:lin ang="5400000" scaled="1"/>
          </a:gradFill>
          <a:ln w="28575" algn="ctr">
            <a:solidFill>
              <a:srgbClr val="003399"/>
            </a:solidFill>
            <a:round/>
          </a:ln>
          <a:effectLst>
            <a:outerShdw dist="107763" dir="18900000" algn="ctr" rotWithShape="0">
              <a:srgbClr val="B2B2B2">
                <a:alpha val="50000"/>
              </a:srgbClr>
            </a:outerShdw>
          </a:effectLst>
        </p:spPr>
        <p:txBody>
          <a:bodyPr anchor="ctr"/>
          <a:lstStyle/>
          <a:p>
            <a:pPr>
              <a:lnSpc>
                <a:spcPct val="150000"/>
              </a:lnSpc>
              <a:defRPr/>
            </a:pPr>
            <a:r>
              <a:rPr kumimoji="1" lang="zh-CN" altLang="en-US" sz="2800" kern="0" dirty="0">
                <a:solidFill>
                  <a:srgbClr val="002060"/>
                </a:solidFill>
                <a:latin typeface="方正兰亭粗黑简体" pitchFamily="2" charset="-122"/>
                <a:ea typeface="方正兰亭粗黑简体" pitchFamily="2" charset="-122"/>
              </a:rPr>
              <a:t> </a:t>
            </a:r>
            <a:r>
              <a:rPr kumimoji="1" lang="zh-CN" altLang="en-US" sz="2800" kern="0" dirty="0" smtClean="0">
                <a:solidFill>
                  <a:srgbClr val="002060"/>
                </a:solidFill>
                <a:latin typeface="方正兰亭粗黑简体" pitchFamily="2" charset="-122"/>
                <a:ea typeface="方正兰亭粗黑简体" pitchFamily="2" charset="-122"/>
              </a:rPr>
              <a:t>频率</a:t>
            </a:r>
            <a:r>
              <a:rPr kumimoji="1" lang="zh-CN" altLang="en-US" sz="2800" kern="0" dirty="0">
                <a:solidFill>
                  <a:srgbClr val="002060"/>
                </a:solidFill>
                <a:latin typeface="方正兰亭粗黑简体" pitchFamily="2" charset="-122"/>
                <a:ea typeface="方正兰亭粗黑简体" pitchFamily="2" charset="-122"/>
              </a:rPr>
              <a:t>越低，传播损耗越小，</a:t>
            </a:r>
            <a:r>
              <a:rPr kumimoji="1" lang="zh-CN" altLang="en-US" sz="2800" kern="0" dirty="0">
                <a:solidFill>
                  <a:srgbClr val="FF0000"/>
                </a:solidFill>
                <a:latin typeface="方正兰亭粗黑简体" pitchFamily="2" charset="-122"/>
                <a:ea typeface="方正兰亭粗黑简体" pitchFamily="2" charset="-122"/>
              </a:rPr>
              <a:t>绕射能力</a:t>
            </a:r>
            <a:r>
              <a:rPr kumimoji="1" lang="zh-CN" altLang="en-US" sz="2800" kern="0" dirty="0">
                <a:solidFill>
                  <a:srgbClr val="002060"/>
                </a:solidFill>
                <a:latin typeface="方正兰亭粗黑简体" pitchFamily="2" charset="-122"/>
                <a:ea typeface="方正兰亭粗黑简体" pitchFamily="2" charset="-122"/>
              </a:rPr>
              <a:t>越强！</a:t>
            </a:r>
            <a:endParaRPr kumimoji="1" lang="zh-CN" altLang="en-US" sz="2800" kern="0" dirty="0">
              <a:solidFill>
                <a:srgbClr val="002060"/>
              </a:solidFill>
              <a:latin typeface="方正兰亭粗黑简体" pitchFamily="2" charset="-122"/>
              <a:ea typeface="方正兰亭粗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6">
                                            <p:txEl>
                                              <p:pRg st="2" end="2"/>
                                            </p:txEl>
                                          </p:spTgt>
                                        </p:tgtEl>
                                        <p:attrNameLst>
                                          <p:attrName>style.visibility</p:attrName>
                                        </p:attrNameLst>
                                      </p:cBhvr>
                                      <p:to>
                                        <p:strVal val="visible"/>
                                      </p:to>
                                    </p:set>
                                    <p:animEffect transition="in" filter="blinds(horizontal)">
                                      <p:cBhvr>
                                        <p:cTn id="7" dur="500"/>
                                        <p:tgtEl>
                                          <p:spTgt spid="1331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316">
                                            <p:txEl>
                                              <p:pRg st="3" end="3"/>
                                            </p:txEl>
                                          </p:spTgt>
                                        </p:tgtEl>
                                        <p:attrNameLst>
                                          <p:attrName>style.visibility</p:attrName>
                                        </p:attrNameLst>
                                      </p:cBhvr>
                                      <p:to>
                                        <p:strVal val="visible"/>
                                      </p:to>
                                    </p:set>
                                    <p:animEffect transition="in" filter="blinds(horizontal)">
                                      <p:cBhvr>
                                        <p:cTn id="12" dur="500"/>
                                        <p:tgtEl>
                                          <p:spTgt spid="1331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000125" y="168275"/>
            <a:ext cx="7772400" cy="1143000"/>
          </a:xfrm>
        </p:spPr>
        <p:txBody>
          <a:bodyPr/>
          <a:lstStyle/>
          <a:p>
            <a:r>
              <a:rPr lang="zh-CN" altLang="en-US" sz="3600">
                <a:solidFill>
                  <a:schemeClr val="bg1"/>
                </a:solidFill>
                <a:latin typeface="方正兰亭粗黑简体" pitchFamily="2" charset="-122"/>
                <a:ea typeface="方正兰亭粗黑简体" pitchFamily="2" charset="-122"/>
              </a:rPr>
              <a:t>五、障碍物的影响与绕射损耗</a:t>
            </a:r>
            <a:endParaRPr lang="zh-CN" altLang="en-US" sz="3600">
              <a:solidFill>
                <a:schemeClr val="bg1"/>
              </a:solidFill>
              <a:latin typeface="方正兰亭粗黑简体" pitchFamily="2" charset="-122"/>
              <a:ea typeface="方正兰亭粗黑简体" pitchFamily="2" charset="-122"/>
            </a:endParaRPr>
          </a:p>
        </p:txBody>
      </p:sp>
      <p:sp>
        <p:nvSpPr>
          <p:cNvPr id="13316" name="Rectangle 3"/>
          <p:cNvSpPr>
            <a:spLocks noGrp="1" noChangeArrowheads="1"/>
          </p:cNvSpPr>
          <p:nvPr>
            <p:ph type="body" sz="half" idx="1"/>
          </p:nvPr>
        </p:nvSpPr>
        <p:spPr>
          <a:xfrm>
            <a:off x="442913" y="548680"/>
            <a:ext cx="8267700" cy="4305300"/>
          </a:xfrm>
        </p:spPr>
        <p:txBody>
          <a:bodyPr rtlCol="0">
            <a:normAutofit/>
          </a:bodyPr>
          <a:lstStyle/>
          <a:p>
            <a:pPr algn="just" fontAlgn="auto">
              <a:lnSpc>
                <a:spcPct val="130000"/>
              </a:lnSpc>
              <a:spcAft>
                <a:spcPts val="0"/>
              </a:spcAft>
              <a:buClr>
                <a:schemeClr val="accent1">
                  <a:lumMod val="75000"/>
                </a:schemeClr>
              </a:buClr>
              <a:buFont typeface="Arial" panose="020B0604020202020204" pitchFamily="34" charset="0"/>
              <a:buNone/>
              <a:defRPr/>
            </a:pPr>
            <a:r>
              <a:rPr lang="en-US" altLang="zh-CN" sz="2800" b="1" dirty="0">
                <a:solidFill>
                  <a:srgbClr val="000099"/>
                </a:solidFill>
                <a:latin typeface="方正兰亭粗黑简体" pitchFamily="2" charset="-122"/>
                <a:ea typeface="方正兰亭粗黑简体" pitchFamily="2" charset="-122"/>
              </a:rPr>
              <a:t>2</a:t>
            </a:r>
            <a:r>
              <a:rPr lang="zh-CN" altLang="en-US" sz="2800" b="1" dirty="0">
                <a:solidFill>
                  <a:srgbClr val="000099"/>
                </a:solidFill>
                <a:latin typeface="方正兰亭粗黑简体" pitchFamily="2" charset="-122"/>
                <a:ea typeface="方正兰亭粗黑简体" pitchFamily="2" charset="-122"/>
              </a:rPr>
              <a:t>、绕射产生机理</a:t>
            </a:r>
            <a:endParaRPr lang="en-US" altLang="zh-CN" sz="2800" b="1" dirty="0">
              <a:solidFill>
                <a:srgbClr val="000099"/>
              </a:solidFill>
              <a:latin typeface="方正兰亭粗黑简体" pitchFamily="2" charset="-122"/>
              <a:ea typeface="方正兰亭粗黑简体" pitchFamily="2" charset="-122"/>
            </a:endParaRPr>
          </a:p>
          <a:p>
            <a:pPr lvl="1" algn="just" fontAlgn="auto">
              <a:lnSpc>
                <a:spcPct val="130000"/>
              </a:lnSpc>
              <a:spcAft>
                <a:spcPts val="0"/>
              </a:spcAft>
              <a:buClr>
                <a:srgbClr val="0000FF"/>
              </a:buClr>
              <a:buFont typeface="Wingdings" panose="05000000000000000000" pitchFamily="2" charset="2"/>
              <a:buChar char="p"/>
              <a:defRPr/>
            </a:pPr>
            <a:r>
              <a:rPr lang="zh-CN" altLang="en-US" b="1" dirty="0">
                <a:latin typeface="方正大黑简体" pitchFamily="2" charset="-122"/>
              </a:rPr>
              <a:t> 绕射可用</a:t>
            </a:r>
            <a:r>
              <a:rPr lang="zh-CN" altLang="en-US" b="1" dirty="0">
                <a:solidFill>
                  <a:srgbClr val="FF0000"/>
                </a:solidFill>
                <a:latin typeface="方正大黑简体" pitchFamily="2" charset="-122"/>
              </a:rPr>
              <a:t>惠更斯原理</a:t>
            </a:r>
            <a:r>
              <a:rPr lang="zh-CN" altLang="en-US" b="1" dirty="0">
                <a:latin typeface="方正大黑简体" pitchFamily="2" charset="-122"/>
              </a:rPr>
              <a:t>解释</a:t>
            </a:r>
            <a:endParaRPr lang="zh-CN" altLang="zh-CN" b="1" dirty="0">
              <a:latin typeface="方正大黑简体" pitchFamily="2" charset="-122"/>
            </a:endParaRPr>
          </a:p>
        </p:txBody>
      </p:sp>
      <p:sp>
        <p:nvSpPr>
          <p:cNvPr id="7" name="Rectangle 3"/>
          <p:cNvSpPr txBox="1">
            <a:spLocks noChangeArrowheads="1"/>
          </p:cNvSpPr>
          <p:nvPr/>
        </p:nvSpPr>
        <p:spPr bwMode="auto">
          <a:xfrm>
            <a:off x="755576" y="2060848"/>
            <a:ext cx="4929187" cy="3876675"/>
          </a:xfrm>
          <a:prstGeom prst="rect">
            <a:avLst/>
          </a:prstGeom>
          <a:noFill/>
          <a:ln w="9525">
            <a:noFill/>
            <a:miter lim="800000"/>
          </a:ln>
        </p:spPr>
        <p:txBody>
          <a:bodyPr/>
          <a:lstStyle/>
          <a:p>
            <a:pPr marL="647700" lvl="1" indent="-234950" algn="just" defTabSz="697230" eaLnBrk="0" fontAlgn="auto" hangingPunct="0">
              <a:lnSpc>
                <a:spcPct val="150000"/>
              </a:lnSpc>
              <a:spcBef>
                <a:spcPct val="20000"/>
              </a:spcBef>
              <a:spcAft>
                <a:spcPts val="0"/>
              </a:spcAft>
              <a:buClr>
                <a:srgbClr val="FF0000"/>
              </a:buClr>
              <a:buFont typeface="Wingdings" panose="05000000000000000000" pitchFamily="2" charset="2"/>
              <a:buChar char="ü"/>
              <a:defRPr/>
            </a:pPr>
            <a:r>
              <a:rPr lang="zh-CN" altLang="en-US" sz="2400" kern="0" dirty="0">
                <a:solidFill>
                  <a:schemeClr val="tx1"/>
                </a:solidFill>
                <a:latin typeface="方正大黑简体" pitchFamily="2" charset="-122"/>
                <a:ea typeface="方正大黑简体" pitchFamily="2" charset="-122"/>
              </a:rPr>
              <a:t>波前上的所有点均为产生次级波的点源，这些次级波组合起来形成传播方向上新的波前。</a:t>
            </a:r>
            <a:endParaRPr lang="zh-CN" altLang="en-US" sz="2400" kern="0" dirty="0">
              <a:solidFill>
                <a:schemeClr val="tx1"/>
              </a:solidFill>
              <a:latin typeface="方正大黑简体" pitchFamily="2" charset="-122"/>
              <a:ea typeface="方正大黑简体" pitchFamily="2" charset="-122"/>
            </a:endParaRPr>
          </a:p>
          <a:p>
            <a:pPr marL="647700" lvl="1" indent="-234950" algn="just" defTabSz="697230" eaLnBrk="0" fontAlgn="auto" hangingPunct="0">
              <a:lnSpc>
                <a:spcPct val="150000"/>
              </a:lnSpc>
              <a:spcBef>
                <a:spcPct val="20000"/>
              </a:spcBef>
              <a:spcAft>
                <a:spcPts val="0"/>
              </a:spcAft>
              <a:buClr>
                <a:srgbClr val="FF0000"/>
              </a:buClr>
              <a:buFont typeface="Wingdings" panose="05000000000000000000" pitchFamily="2" charset="2"/>
              <a:buChar char="ü"/>
              <a:defRPr/>
            </a:pPr>
            <a:r>
              <a:rPr lang="zh-CN" altLang="en-US" sz="2400" kern="0" dirty="0">
                <a:solidFill>
                  <a:schemeClr val="tx1"/>
                </a:solidFill>
                <a:latin typeface="方正大黑简体" pitchFamily="2" charset="-122"/>
                <a:ea typeface="方正大黑简体" pitchFamily="2" charset="-122"/>
              </a:rPr>
              <a:t>当电波到达阻挡物的边缘时，</a:t>
            </a:r>
            <a:r>
              <a:rPr lang="zh-CN" altLang="en-US" sz="2400" kern="0" dirty="0">
                <a:solidFill>
                  <a:srgbClr val="FF0000"/>
                </a:solidFill>
                <a:latin typeface="方正大黑简体" pitchFamily="2" charset="-122"/>
                <a:ea typeface="方正大黑简体" pitchFamily="2" charset="-122"/>
              </a:rPr>
              <a:t>由次级波的传播进入阴影区</a:t>
            </a:r>
            <a:r>
              <a:rPr lang="zh-CN" altLang="en-US" sz="2400" kern="0" dirty="0">
                <a:latin typeface="+mn-lt"/>
                <a:ea typeface="+mn-ea"/>
              </a:rPr>
              <a:t>。</a:t>
            </a:r>
            <a:endParaRPr lang="zh-CN" altLang="zh-CN" sz="2400" kern="0" dirty="0">
              <a:latin typeface="+mn-lt"/>
              <a:ea typeface="+mn-ea"/>
            </a:endParaRPr>
          </a:p>
        </p:txBody>
      </p:sp>
      <p:pic>
        <p:nvPicPr>
          <p:cNvPr id="51205" name="Picture 4" descr="二次波源"/>
          <p:cNvPicPr>
            <a:picLocks noChangeAspect="1" noChangeArrowheads="1"/>
          </p:cNvPicPr>
          <p:nvPr/>
        </p:nvPicPr>
        <p:blipFill>
          <a:blip r:embed="rId1" cstate="print"/>
          <a:srcRect/>
          <a:stretch>
            <a:fillRect/>
          </a:stretch>
        </p:blipFill>
        <p:spPr bwMode="auto">
          <a:xfrm>
            <a:off x="5857875" y="2286000"/>
            <a:ext cx="3143250" cy="2327275"/>
          </a:xfrm>
          <a:prstGeom prst="rect">
            <a:avLst/>
          </a:prstGeom>
          <a:noFill/>
          <a:ln w="9525">
            <a:noFill/>
            <a:miter lim="800000"/>
            <a:headEnd/>
            <a:tailEnd/>
          </a:ln>
        </p:spPr>
      </p:pic>
      <p:sp>
        <p:nvSpPr>
          <p:cNvPr id="8" name="矩形 7"/>
          <p:cNvSpPr/>
          <p:nvPr/>
        </p:nvSpPr>
        <p:spPr>
          <a:xfrm>
            <a:off x="7781925" y="4186238"/>
            <a:ext cx="928688" cy="449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矩形 8"/>
          <p:cNvSpPr/>
          <p:nvPr/>
        </p:nvSpPr>
        <p:spPr>
          <a:xfrm>
            <a:off x="7937500" y="4084638"/>
            <a:ext cx="571500" cy="30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blinds(horizontal)">
                                      <p:cBhvr>
                                        <p:cTn id="10"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728663" y="198438"/>
            <a:ext cx="7772400" cy="1143000"/>
          </a:xfrm>
        </p:spPr>
        <p:txBody>
          <a:bodyPr/>
          <a:lstStyle/>
          <a:p>
            <a:r>
              <a:rPr lang="zh-CN" altLang="en-US" sz="3600">
                <a:solidFill>
                  <a:schemeClr val="bg1"/>
                </a:solidFill>
                <a:latin typeface="方正兰亭粗黑简体" pitchFamily="2" charset="-122"/>
                <a:ea typeface="方正兰亭粗黑简体" pitchFamily="2" charset="-122"/>
              </a:rPr>
              <a:t>五、障碍物的影响与绕射损耗</a:t>
            </a:r>
            <a:endParaRPr lang="zh-CN" altLang="en-US" sz="3600">
              <a:solidFill>
                <a:schemeClr val="bg1"/>
              </a:solidFill>
              <a:latin typeface="方正兰亭粗黑简体" pitchFamily="2" charset="-122"/>
              <a:ea typeface="方正兰亭粗黑简体" pitchFamily="2" charset="-122"/>
            </a:endParaRPr>
          </a:p>
        </p:txBody>
      </p:sp>
      <p:sp>
        <p:nvSpPr>
          <p:cNvPr id="12292" name="Rectangle 3"/>
          <p:cNvSpPr>
            <a:spLocks noGrp="1" noChangeArrowheads="1"/>
          </p:cNvSpPr>
          <p:nvPr>
            <p:ph type="body" sz="half" idx="1"/>
          </p:nvPr>
        </p:nvSpPr>
        <p:spPr>
          <a:xfrm>
            <a:off x="536575" y="2000250"/>
            <a:ext cx="4892675" cy="4357688"/>
          </a:xfrm>
        </p:spPr>
        <p:txBody>
          <a:bodyPr/>
          <a:lstStyle/>
          <a:p>
            <a:pPr algn="just">
              <a:lnSpc>
                <a:spcPct val="150000"/>
              </a:lnSpc>
              <a:spcBef>
                <a:spcPct val="0"/>
              </a:spcBef>
              <a:spcAft>
                <a:spcPts val="1415"/>
              </a:spcAft>
              <a:buClr>
                <a:srgbClr val="0000FF"/>
              </a:buClr>
              <a:buFont typeface="Wingdings" panose="05000000000000000000" pitchFamily="2" charset="2"/>
              <a:buChar char="p"/>
            </a:pPr>
            <a:r>
              <a:rPr lang="zh-CN" altLang="en-US" sz="2800" dirty="0">
                <a:solidFill>
                  <a:srgbClr val="FF9966"/>
                </a:solidFill>
                <a:latin typeface="方正大黑简体" pitchFamily="2" charset="-122"/>
              </a:rPr>
              <a:t> </a:t>
            </a:r>
            <a:r>
              <a:rPr lang="zh-CN" altLang="en-US" sz="2800" b="1" dirty="0">
                <a:solidFill>
                  <a:srgbClr val="FF0000"/>
                </a:solidFill>
                <a:latin typeface="方正大黑简体" pitchFamily="2" charset="-122"/>
              </a:rPr>
              <a:t>绕射损耗</a:t>
            </a:r>
            <a:r>
              <a:rPr lang="zh-CN" altLang="en-US" sz="2800" b="1" dirty="0">
                <a:latin typeface="方正大黑简体" pitchFamily="2" charset="-122"/>
              </a:rPr>
              <a:t>：在实际情况下，电波的直射路径上存在各种障碍物，障碍物会带来的一定的传播损耗，这种附加传播损耗称为绕射损耗。</a:t>
            </a:r>
            <a:r>
              <a:rPr lang="en-US" altLang="zh-CN" sz="2800" b="1" dirty="0">
                <a:latin typeface="方正大黑简体" pitchFamily="2" charset="-122"/>
              </a:rPr>
              <a:t> </a:t>
            </a:r>
            <a:endParaRPr lang="zh-CN" altLang="en-US" sz="2800" b="1" dirty="0">
              <a:latin typeface="方正大黑简体" pitchFamily="2" charset="-122"/>
            </a:endParaRPr>
          </a:p>
        </p:txBody>
      </p:sp>
      <p:graphicFrame>
        <p:nvGraphicFramePr>
          <p:cNvPr id="526340" name="Object 5"/>
          <p:cNvGraphicFramePr>
            <a:graphicFrameLocks noGrp="1" noChangeAspect="1"/>
          </p:cNvGraphicFramePr>
          <p:nvPr>
            <p:ph sz="half" idx="2"/>
          </p:nvPr>
        </p:nvGraphicFramePr>
        <p:xfrm>
          <a:off x="5364163" y="1411288"/>
          <a:ext cx="3576637" cy="4897437"/>
        </p:xfrm>
        <a:graphic>
          <a:graphicData uri="http://schemas.openxmlformats.org/presentationml/2006/ole">
            <mc:AlternateContent xmlns:mc="http://schemas.openxmlformats.org/markup-compatibility/2006">
              <mc:Choice xmlns:v="urn:schemas-microsoft-com:vml" Requires="v">
                <p:oleObj spid="_x0000_s104477" name="Visio" r:id="rId1" imgW="3019425" imgH="4133850" progId="">
                  <p:embed/>
                </p:oleObj>
              </mc:Choice>
              <mc:Fallback>
                <p:oleObj name="Visio" r:id="rId1" imgW="3019425" imgH="4133850" progId="">
                  <p:embed/>
                  <p:pic>
                    <p:nvPicPr>
                      <p:cNvPr id="0" name="图片 104476"/>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1411288"/>
                        <a:ext cx="3576637" cy="4897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矩形 5"/>
          <p:cNvSpPr/>
          <p:nvPr/>
        </p:nvSpPr>
        <p:spPr>
          <a:xfrm>
            <a:off x="357188" y="1357313"/>
            <a:ext cx="4368800" cy="652462"/>
          </a:xfrm>
          <a:prstGeom prst="rect">
            <a:avLst/>
          </a:prstGeom>
        </p:spPr>
        <p:txBody>
          <a:bodyPr wrap="none">
            <a:spAutoFit/>
          </a:bodyPr>
          <a:lstStyle/>
          <a:p>
            <a:pPr algn="just" fontAlgn="auto">
              <a:lnSpc>
                <a:spcPct val="130000"/>
              </a:lnSpc>
              <a:spcBef>
                <a:spcPts val="0"/>
              </a:spcBef>
              <a:spcAft>
                <a:spcPts val="0"/>
              </a:spcAft>
              <a:buClr>
                <a:schemeClr val="accent1">
                  <a:lumMod val="75000"/>
                </a:schemeClr>
              </a:buClr>
              <a:defRPr/>
            </a:pPr>
            <a:r>
              <a:rPr lang="en-US" altLang="zh-CN" sz="2800" dirty="0">
                <a:solidFill>
                  <a:srgbClr val="000099"/>
                </a:solidFill>
                <a:latin typeface="方正兰亭粗黑简体" pitchFamily="2" charset="-122"/>
                <a:ea typeface="方正兰亭粗黑简体" pitchFamily="2" charset="-122"/>
              </a:rPr>
              <a:t>3</a:t>
            </a:r>
            <a:r>
              <a:rPr lang="zh-CN" altLang="en-US" sz="2800" dirty="0">
                <a:solidFill>
                  <a:srgbClr val="000099"/>
                </a:solidFill>
                <a:latin typeface="方正兰亭粗黑简体" pitchFamily="2" charset="-122"/>
                <a:ea typeface="方正兰亭粗黑简体" pitchFamily="2" charset="-122"/>
              </a:rPr>
              <a:t>、绕射对电波传播的影响</a:t>
            </a:r>
            <a:endParaRPr lang="en-US" altLang="zh-CN" sz="2800" dirty="0">
              <a:solidFill>
                <a:srgbClr val="000099"/>
              </a:solidFill>
              <a:latin typeface="方正兰亭粗黑简体" pitchFamily="2" charset="-122"/>
              <a:ea typeface="方正兰亭粗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526340"/>
                                        </p:tgtEl>
                                        <p:attrNameLst>
                                          <p:attrName>style.visibility</p:attrName>
                                        </p:attrNameLst>
                                      </p:cBhvr>
                                      <p:to>
                                        <p:strVal val="visible"/>
                                      </p:to>
                                    </p:set>
                                    <p:animEffect transition="in" filter="wedge">
                                      <p:cBhvr>
                                        <p:cTn id="7" dur="500"/>
                                        <p:tgtEl>
                                          <p:spTgt spid="526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728663" y="198438"/>
            <a:ext cx="7772400" cy="1143000"/>
          </a:xfrm>
        </p:spPr>
        <p:txBody>
          <a:bodyPr/>
          <a:lstStyle/>
          <a:p>
            <a:r>
              <a:rPr lang="zh-CN" altLang="en-US" sz="3600">
                <a:solidFill>
                  <a:schemeClr val="bg1"/>
                </a:solidFill>
                <a:latin typeface="方正兰亭粗黑简体" pitchFamily="2" charset="-122"/>
                <a:ea typeface="方正兰亭粗黑简体" pitchFamily="2" charset="-122"/>
              </a:rPr>
              <a:t>五、障碍物的影响与绕射损耗</a:t>
            </a:r>
            <a:endParaRPr lang="zh-CN" altLang="en-US" sz="3600">
              <a:solidFill>
                <a:schemeClr val="bg1"/>
              </a:solidFill>
              <a:latin typeface="方正兰亭粗黑简体" pitchFamily="2" charset="-122"/>
              <a:ea typeface="方正兰亭粗黑简体" pitchFamily="2" charset="-122"/>
            </a:endParaRPr>
          </a:p>
        </p:txBody>
      </p:sp>
      <p:graphicFrame>
        <p:nvGraphicFramePr>
          <p:cNvPr id="526340" name="Object 5"/>
          <p:cNvGraphicFramePr>
            <a:graphicFrameLocks noGrp="1" noChangeAspect="1"/>
          </p:cNvGraphicFramePr>
          <p:nvPr>
            <p:ph sz="half" idx="2"/>
          </p:nvPr>
        </p:nvGraphicFramePr>
        <p:xfrm>
          <a:off x="5364163" y="1411288"/>
          <a:ext cx="3576637" cy="4897437"/>
        </p:xfrm>
        <a:graphic>
          <a:graphicData uri="http://schemas.openxmlformats.org/presentationml/2006/ole">
            <mc:AlternateContent xmlns:mc="http://schemas.openxmlformats.org/markup-compatibility/2006">
              <mc:Choice xmlns:v="urn:schemas-microsoft-com:vml" Requires="v">
                <p:oleObj spid="_x0000_s105501" name="Visio" r:id="rId1" imgW="3019425" imgH="4133850" progId="">
                  <p:embed/>
                </p:oleObj>
              </mc:Choice>
              <mc:Fallback>
                <p:oleObj name="Visio" r:id="rId1" imgW="3019425" imgH="4133850" progId="">
                  <p:embed/>
                  <p:pic>
                    <p:nvPicPr>
                      <p:cNvPr id="0" name="图片 105500"/>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1411288"/>
                        <a:ext cx="3576637" cy="4897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矩形 5"/>
          <p:cNvSpPr/>
          <p:nvPr/>
        </p:nvSpPr>
        <p:spPr>
          <a:xfrm>
            <a:off x="357188" y="1357313"/>
            <a:ext cx="4368800" cy="652462"/>
          </a:xfrm>
          <a:prstGeom prst="rect">
            <a:avLst/>
          </a:prstGeom>
        </p:spPr>
        <p:txBody>
          <a:bodyPr wrap="none">
            <a:spAutoFit/>
          </a:bodyPr>
          <a:lstStyle/>
          <a:p>
            <a:pPr algn="just" fontAlgn="auto">
              <a:lnSpc>
                <a:spcPct val="130000"/>
              </a:lnSpc>
              <a:spcBef>
                <a:spcPts val="0"/>
              </a:spcBef>
              <a:spcAft>
                <a:spcPts val="0"/>
              </a:spcAft>
              <a:buClr>
                <a:schemeClr val="accent1">
                  <a:lumMod val="75000"/>
                </a:schemeClr>
              </a:buClr>
              <a:defRPr/>
            </a:pPr>
            <a:r>
              <a:rPr lang="en-US" altLang="zh-CN" sz="2800" dirty="0">
                <a:solidFill>
                  <a:srgbClr val="000099"/>
                </a:solidFill>
                <a:latin typeface="方正兰亭粗黑简体" pitchFamily="2" charset="-122"/>
                <a:ea typeface="方正兰亭粗黑简体" pitchFamily="2" charset="-122"/>
              </a:rPr>
              <a:t>3</a:t>
            </a:r>
            <a:r>
              <a:rPr lang="zh-CN" altLang="en-US" sz="2800" dirty="0">
                <a:solidFill>
                  <a:srgbClr val="000099"/>
                </a:solidFill>
                <a:latin typeface="方正兰亭粗黑简体" pitchFamily="2" charset="-122"/>
                <a:ea typeface="方正兰亭粗黑简体" pitchFamily="2" charset="-122"/>
              </a:rPr>
              <a:t>、绕射对电波传播的影响</a:t>
            </a:r>
            <a:endParaRPr lang="en-US" altLang="zh-CN" sz="2800" dirty="0">
              <a:solidFill>
                <a:srgbClr val="000099"/>
              </a:solidFill>
              <a:latin typeface="方正兰亭粗黑简体" pitchFamily="2" charset="-122"/>
              <a:ea typeface="方正兰亭粗黑简体" pitchFamily="2" charset="-122"/>
            </a:endParaRPr>
          </a:p>
        </p:txBody>
      </p:sp>
      <p:sp>
        <p:nvSpPr>
          <p:cNvPr id="8" name="Rectangle 3"/>
          <p:cNvSpPr txBox="1">
            <a:spLocks noChangeArrowheads="1"/>
          </p:cNvSpPr>
          <p:nvPr/>
        </p:nvSpPr>
        <p:spPr bwMode="auto">
          <a:xfrm>
            <a:off x="400050" y="2047875"/>
            <a:ext cx="4892675" cy="4095750"/>
          </a:xfrm>
          <a:prstGeom prst="rect">
            <a:avLst/>
          </a:prstGeom>
          <a:noFill/>
          <a:ln w="9525">
            <a:noFill/>
            <a:miter lim="800000"/>
          </a:ln>
        </p:spPr>
        <p:txBody>
          <a:bodyPr/>
          <a:lstStyle/>
          <a:p>
            <a:pPr marL="342900" indent="-342900" algn="just">
              <a:lnSpc>
                <a:spcPct val="150000"/>
              </a:lnSpc>
              <a:spcAft>
                <a:spcPts val="1415"/>
              </a:spcAft>
              <a:buClr>
                <a:srgbClr val="0000FF"/>
              </a:buClr>
              <a:buFont typeface="Wingdings" panose="05000000000000000000" pitchFamily="2" charset="2"/>
              <a:buChar char="p"/>
            </a:pPr>
            <a:r>
              <a:rPr lang="zh-CN" altLang="en-US" sz="2800" dirty="0">
                <a:solidFill>
                  <a:schemeClr val="tx1"/>
                </a:solidFill>
                <a:latin typeface="方正大黑简体" pitchFamily="2" charset="-122"/>
                <a:ea typeface="方正大黑简体" pitchFamily="2" charset="-122"/>
              </a:rPr>
              <a:t>绕射损耗与</a:t>
            </a:r>
            <a:r>
              <a:rPr lang="zh-CN" altLang="en-US" sz="2800" dirty="0">
                <a:solidFill>
                  <a:srgbClr val="FF0000"/>
                </a:solidFill>
                <a:latin typeface="方正大黑简体" pitchFamily="2" charset="-122"/>
                <a:ea typeface="方正大黑简体" pitchFamily="2" charset="-122"/>
              </a:rPr>
              <a:t>菲涅尔余隙</a:t>
            </a:r>
            <a:r>
              <a:rPr lang="zh-CN" altLang="en-US" sz="2800" dirty="0">
                <a:latin typeface="方正大黑简体" pitchFamily="2" charset="-122"/>
                <a:ea typeface="方正大黑简体" pitchFamily="2" charset="-122"/>
              </a:rPr>
              <a:t>有关。</a:t>
            </a:r>
            <a:endParaRPr lang="en-US" altLang="zh-CN" sz="2800" dirty="0">
              <a:latin typeface="方正大黑简体" pitchFamily="2" charset="-122"/>
              <a:ea typeface="方正大黑简体" pitchFamily="2" charset="-122"/>
            </a:endParaRPr>
          </a:p>
          <a:p>
            <a:pPr marL="342900" indent="-342900" algn="just">
              <a:lnSpc>
                <a:spcPct val="150000"/>
              </a:lnSpc>
              <a:spcAft>
                <a:spcPts val="1415"/>
              </a:spcAft>
              <a:buClr>
                <a:srgbClr val="0000FF"/>
              </a:buClr>
              <a:buFont typeface="Wingdings" panose="05000000000000000000" pitchFamily="2" charset="2"/>
              <a:buChar char="p"/>
            </a:pPr>
            <a:r>
              <a:rPr lang="zh-CN" altLang="en-US" sz="2800" dirty="0">
                <a:solidFill>
                  <a:srgbClr val="FF0000"/>
                </a:solidFill>
                <a:latin typeface="方正大黑简体" pitchFamily="2" charset="-122"/>
                <a:ea typeface="方正大黑简体" pitchFamily="2" charset="-122"/>
              </a:rPr>
              <a:t>菲涅尔余隙</a:t>
            </a:r>
            <a:r>
              <a:rPr lang="en-US" altLang="zh-CN" sz="2800" b="1" i="1" dirty="0">
                <a:solidFill>
                  <a:srgbClr val="FF0000"/>
                </a:solidFill>
                <a:latin typeface="Times New Roman" panose="02020603050405020304" pitchFamily="18" charset="0"/>
                <a:ea typeface="方正大黑简体" pitchFamily="2" charset="-122"/>
                <a:cs typeface="Times New Roman" panose="02020603050405020304" pitchFamily="18" charset="0"/>
              </a:rPr>
              <a:t>x</a:t>
            </a:r>
            <a:r>
              <a:rPr lang="zh-CN" altLang="en-US" sz="2800" b="1" dirty="0">
                <a:latin typeface="Calibri" panose="020F0502020204030204" charset="0"/>
                <a:ea typeface="方正大黑简体" pitchFamily="2" charset="-122"/>
              </a:rPr>
              <a:t>：</a:t>
            </a:r>
            <a:r>
              <a:rPr lang="zh-CN" altLang="en-US" sz="2800" dirty="0">
                <a:solidFill>
                  <a:schemeClr val="tx1"/>
                </a:solidFill>
                <a:latin typeface="方正大黑简体" pitchFamily="2" charset="-122"/>
                <a:ea typeface="方正大黑简体" pitchFamily="2" charset="-122"/>
              </a:rPr>
              <a:t>障碍物顶点至直射线</a:t>
            </a:r>
            <a:r>
              <a:rPr lang="en-US" altLang="zh-CN" sz="2800" dirty="0">
                <a:solidFill>
                  <a:schemeClr val="tx1"/>
                </a:solidFill>
                <a:latin typeface="方正大黑简体" pitchFamily="2" charset="-122"/>
                <a:ea typeface="方正大黑简体" pitchFamily="2" charset="-122"/>
              </a:rPr>
              <a:t>TR</a:t>
            </a:r>
            <a:r>
              <a:rPr lang="zh-CN" altLang="en-US" sz="2800" dirty="0">
                <a:solidFill>
                  <a:schemeClr val="tx1"/>
                </a:solidFill>
                <a:latin typeface="方正大黑简体" pitchFamily="2" charset="-122"/>
                <a:ea typeface="方正大黑简体" pitchFamily="2" charset="-122"/>
              </a:rPr>
              <a:t>的距离。 </a:t>
            </a:r>
            <a:endParaRPr lang="en-US" altLang="zh-CN" sz="2800" dirty="0">
              <a:solidFill>
                <a:schemeClr val="tx1"/>
              </a:solidFill>
              <a:latin typeface="方正大黑简体" pitchFamily="2" charset="-122"/>
              <a:ea typeface="方正大黑简体" pitchFamily="2" charset="-122"/>
            </a:endParaRPr>
          </a:p>
          <a:p>
            <a:pPr marL="800100" lvl="1" indent="-342900" algn="just">
              <a:lnSpc>
                <a:spcPct val="150000"/>
              </a:lnSpc>
              <a:spcAft>
                <a:spcPts val="1415"/>
              </a:spcAft>
              <a:buClr>
                <a:srgbClr val="FF0000"/>
              </a:buClr>
              <a:buFont typeface="Wingdings" panose="05000000000000000000" pitchFamily="2" charset="2"/>
              <a:buChar char="ü"/>
            </a:pPr>
            <a:r>
              <a:rPr lang="zh-CN" altLang="en-US" sz="2800" dirty="0">
                <a:solidFill>
                  <a:schemeClr val="tx1"/>
                </a:solidFill>
                <a:latin typeface="方正大黑简体" pitchFamily="2" charset="-122"/>
                <a:ea typeface="方正大黑简体" pitchFamily="2" charset="-122"/>
              </a:rPr>
              <a:t>阻挡时余隙为负</a:t>
            </a:r>
            <a:endParaRPr lang="en-US" altLang="zh-CN" sz="2800" dirty="0">
              <a:solidFill>
                <a:schemeClr val="tx1"/>
              </a:solidFill>
              <a:latin typeface="方正大黑简体" pitchFamily="2" charset="-122"/>
              <a:ea typeface="方正大黑简体" pitchFamily="2" charset="-122"/>
            </a:endParaRPr>
          </a:p>
          <a:p>
            <a:pPr marL="800100" lvl="1" indent="-342900" algn="just">
              <a:lnSpc>
                <a:spcPct val="150000"/>
              </a:lnSpc>
              <a:spcAft>
                <a:spcPts val="1415"/>
              </a:spcAft>
              <a:buClr>
                <a:srgbClr val="FF0000"/>
              </a:buClr>
              <a:buFont typeface="Wingdings" panose="05000000000000000000" pitchFamily="2" charset="2"/>
              <a:buChar char="ü"/>
            </a:pPr>
            <a:r>
              <a:rPr lang="zh-CN" altLang="en-US" sz="2800" dirty="0">
                <a:solidFill>
                  <a:schemeClr val="tx1"/>
                </a:solidFill>
                <a:latin typeface="方正大黑简体" pitchFamily="2" charset="-122"/>
                <a:ea typeface="方正大黑简体" pitchFamily="2" charset="-122"/>
              </a:rPr>
              <a:t>无阻挡时余隙为正</a:t>
            </a:r>
            <a:endParaRPr lang="en-US" altLang="zh-CN" sz="2800" dirty="0">
              <a:solidFill>
                <a:schemeClr val="tx1"/>
              </a:solidFill>
              <a:latin typeface="方正大黑简体" pitchFamily="2" charset="-122"/>
              <a:ea typeface="方正大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526340"/>
                                        </p:tgtEl>
                                        <p:attrNameLst>
                                          <p:attrName>style.visibility</p:attrName>
                                        </p:attrNameLst>
                                      </p:cBhvr>
                                      <p:to>
                                        <p:strVal val="visible"/>
                                      </p:to>
                                    </p:set>
                                    <p:animEffect transition="in" filter="wedge">
                                      <p:cBhvr>
                                        <p:cTn id="7" dur="500"/>
                                        <p:tgtEl>
                                          <p:spTgt spid="5263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linds(horizontal)">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blinds(horizontal)">
                                      <p:cBhvr>
                                        <p:cTn id="1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a:xfrm>
            <a:off x="728663" y="198438"/>
            <a:ext cx="7772400" cy="1143000"/>
          </a:xfrm>
        </p:spPr>
        <p:txBody>
          <a:bodyPr/>
          <a:lstStyle/>
          <a:p>
            <a:r>
              <a:rPr lang="zh-CN" altLang="en-US" sz="3600">
                <a:solidFill>
                  <a:schemeClr val="bg1"/>
                </a:solidFill>
                <a:latin typeface="方正兰亭粗黑简体" pitchFamily="2" charset="-122"/>
                <a:ea typeface="方正兰亭粗黑简体" pitchFamily="2" charset="-122"/>
              </a:rPr>
              <a:t>五、障碍物的影响与绕射损耗</a:t>
            </a:r>
            <a:endParaRPr lang="zh-CN" altLang="en-US" sz="3600">
              <a:solidFill>
                <a:schemeClr val="bg1"/>
              </a:solidFill>
              <a:latin typeface="方正兰亭粗黑简体" pitchFamily="2" charset="-122"/>
              <a:ea typeface="方正兰亭粗黑简体" pitchFamily="2" charset="-122"/>
            </a:endParaRPr>
          </a:p>
        </p:txBody>
      </p:sp>
      <p:graphicFrame>
        <p:nvGraphicFramePr>
          <p:cNvPr id="526340" name="Object 8"/>
          <p:cNvGraphicFramePr>
            <a:graphicFrameLocks noGrp="1" noChangeAspect="1"/>
          </p:cNvGraphicFramePr>
          <p:nvPr>
            <p:ph sz="half" idx="2"/>
          </p:nvPr>
        </p:nvGraphicFramePr>
        <p:xfrm>
          <a:off x="5364163" y="1411288"/>
          <a:ext cx="3576637" cy="4897437"/>
        </p:xfrm>
        <a:graphic>
          <a:graphicData uri="http://schemas.openxmlformats.org/presentationml/2006/ole">
            <mc:AlternateContent xmlns:mc="http://schemas.openxmlformats.org/markup-compatibility/2006">
              <mc:Choice xmlns:v="urn:schemas-microsoft-com:vml" Requires="v">
                <p:oleObj spid="_x0000_s106552" name="Visio" r:id="rId1" imgW="3019425" imgH="4133850" progId="">
                  <p:embed/>
                </p:oleObj>
              </mc:Choice>
              <mc:Fallback>
                <p:oleObj name="Visio" r:id="rId1" imgW="3019425" imgH="4133850" progId="">
                  <p:embed/>
                  <p:pic>
                    <p:nvPicPr>
                      <p:cNvPr id="0" name="图片 106551"/>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1411288"/>
                        <a:ext cx="3576637" cy="4897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矩形 5"/>
          <p:cNvSpPr/>
          <p:nvPr/>
        </p:nvSpPr>
        <p:spPr>
          <a:xfrm>
            <a:off x="378300" y="1357313"/>
            <a:ext cx="3972562" cy="573042"/>
          </a:xfrm>
          <a:prstGeom prst="rect">
            <a:avLst/>
          </a:prstGeom>
        </p:spPr>
        <p:txBody>
          <a:bodyPr wrap="none">
            <a:spAutoFit/>
          </a:bodyPr>
          <a:lstStyle/>
          <a:p>
            <a:pPr algn="just" fontAlgn="auto">
              <a:lnSpc>
                <a:spcPct val="130000"/>
              </a:lnSpc>
              <a:spcBef>
                <a:spcPts val="0"/>
              </a:spcBef>
              <a:spcAft>
                <a:spcPts val="0"/>
              </a:spcAft>
              <a:buClr>
                <a:schemeClr val="accent1">
                  <a:lumMod val="75000"/>
                </a:schemeClr>
              </a:buClr>
              <a:defRPr/>
            </a:pPr>
            <a:r>
              <a:rPr lang="en-US" altLang="zh-CN" sz="2800" dirty="0">
                <a:solidFill>
                  <a:schemeClr val="tx1"/>
                </a:solidFill>
                <a:latin typeface="方正兰亭粗黑简体" pitchFamily="2" charset="-122"/>
                <a:ea typeface="方正兰亭粗黑简体" pitchFamily="2" charset="-122"/>
              </a:rPr>
              <a:t>4</a:t>
            </a:r>
            <a:r>
              <a:rPr lang="zh-CN" altLang="en-US" sz="2800" dirty="0">
                <a:solidFill>
                  <a:schemeClr val="tx1"/>
                </a:solidFill>
                <a:latin typeface="方正兰亭粗黑简体" pitchFamily="2" charset="-122"/>
                <a:ea typeface="方正兰亭粗黑简体" pitchFamily="2" charset="-122"/>
              </a:rPr>
              <a:t>、计算绕射损耗的计算</a:t>
            </a:r>
            <a:endParaRPr lang="en-US" altLang="zh-CN" sz="2800" dirty="0">
              <a:solidFill>
                <a:schemeClr val="tx1"/>
              </a:solidFill>
              <a:latin typeface="方正兰亭粗黑简体" pitchFamily="2" charset="-122"/>
              <a:ea typeface="方正兰亭粗黑简体" pitchFamily="2" charset="-122"/>
            </a:endParaRPr>
          </a:p>
        </p:txBody>
      </p:sp>
      <p:sp>
        <p:nvSpPr>
          <p:cNvPr id="14342" name="Rectangle 3"/>
          <p:cNvSpPr txBox="1">
            <a:spLocks noChangeArrowheads="1"/>
          </p:cNvSpPr>
          <p:nvPr/>
        </p:nvSpPr>
        <p:spPr bwMode="auto">
          <a:xfrm>
            <a:off x="400050" y="2047875"/>
            <a:ext cx="4892675" cy="4095750"/>
          </a:xfrm>
          <a:prstGeom prst="rect">
            <a:avLst/>
          </a:prstGeom>
          <a:noFill/>
          <a:ln w="9525">
            <a:noFill/>
            <a:miter lim="800000"/>
          </a:ln>
        </p:spPr>
        <p:txBody>
          <a:bodyPr/>
          <a:lstStyle/>
          <a:p>
            <a:pPr marL="342900" indent="-342900" algn="just">
              <a:lnSpc>
                <a:spcPct val="150000"/>
              </a:lnSpc>
              <a:spcAft>
                <a:spcPts val="1415"/>
              </a:spcAft>
              <a:buClr>
                <a:srgbClr val="0000FF"/>
              </a:buClr>
              <a:buFont typeface="Wingdings" panose="05000000000000000000" pitchFamily="2" charset="2"/>
              <a:buChar char="p"/>
            </a:pPr>
            <a:r>
              <a:rPr lang="zh-CN" altLang="en-US" sz="2800" dirty="0">
                <a:latin typeface="方正大黑简体" pitchFamily="2" charset="-122"/>
                <a:ea typeface="方正大黑简体" pitchFamily="2" charset="-122"/>
              </a:rPr>
              <a:t> </a:t>
            </a:r>
            <a:r>
              <a:rPr lang="zh-CN" altLang="en-US" sz="2800" dirty="0">
                <a:solidFill>
                  <a:schemeClr val="tx1"/>
                </a:solidFill>
                <a:latin typeface="方正大黑简体" pitchFamily="2" charset="-122"/>
                <a:ea typeface="方正大黑简体" pitchFamily="2" charset="-122"/>
              </a:rPr>
              <a:t>绕射损耗由</a:t>
            </a:r>
            <a:r>
              <a:rPr lang="zh-CN" altLang="en-US" sz="2800" dirty="0">
                <a:solidFill>
                  <a:schemeClr val="tx1"/>
                </a:solidFill>
                <a:effectLst>
                  <a:outerShdw blurRad="38100" dist="38100" dir="2700000" algn="tl">
                    <a:srgbClr val="000000">
                      <a:alpha val="43137"/>
                    </a:srgbClr>
                  </a:outerShdw>
                </a:effectLst>
                <a:latin typeface="方正大黑简体" pitchFamily="2" charset="-122"/>
                <a:ea typeface="方正大黑简体" pitchFamily="2" charset="-122"/>
              </a:rPr>
              <a:t>第一费涅尔半径</a:t>
            </a:r>
            <a:r>
              <a:rPr lang="en-US" altLang="zh-CN" sz="2800" dirty="0">
                <a:solidFill>
                  <a:schemeClr val="tx1"/>
                </a:solidFill>
                <a:latin typeface="方正大黑简体" pitchFamily="2" charset="-122"/>
                <a:ea typeface="方正大黑简体" pitchFamily="2" charset="-122"/>
              </a:rPr>
              <a:t> </a:t>
            </a:r>
            <a:r>
              <a:rPr lang="en-US" altLang="zh-CN" sz="2800" b="1" i="1" dirty="0">
                <a:solidFill>
                  <a:schemeClr val="tx1"/>
                </a:solidFill>
                <a:latin typeface="Times New Roman" panose="02020603050405020304" pitchFamily="18" charset="0"/>
                <a:ea typeface="方正大黑简体" pitchFamily="2" charset="-122"/>
                <a:cs typeface="Times New Roman" panose="02020603050405020304" pitchFamily="18" charset="0"/>
              </a:rPr>
              <a:t>x</a:t>
            </a:r>
            <a:r>
              <a:rPr lang="en-US" altLang="zh-CN" sz="2800" b="1" baseline="-25000" dirty="0">
                <a:solidFill>
                  <a:schemeClr val="tx1"/>
                </a:solidFill>
                <a:latin typeface="Calibri" panose="020F0502020204030204" charset="0"/>
                <a:ea typeface="方正大黑简体" pitchFamily="2" charset="-122"/>
              </a:rPr>
              <a:t>1</a:t>
            </a:r>
            <a:r>
              <a:rPr lang="zh-CN" altLang="en-US" sz="2800" dirty="0">
                <a:solidFill>
                  <a:schemeClr val="tx1"/>
                </a:solidFill>
                <a:latin typeface="方正大黑简体" pitchFamily="2" charset="-122"/>
                <a:ea typeface="方正大黑简体" pitchFamily="2" charset="-122"/>
              </a:rPr>
              <a:t>决定：</a:t>
            </a:r>
            <a:endParaRPr lang="zh-CN" altLang="en-US" sz="2800" dirty="0">
              <a:solidFill>
                <a:schemeClr val="tx1"/>
              </a:solidFill>
              <a:latin typeface="方正大黑简体" pitchFamily="2" charset="-122"/>
              <a:ea typeface="方正大黑简体" pitchFamily="2" charset="-122"/>
            </a:endParaRPr>
          </a:p>
        </p:txBody>
      </p:sp>
      <p:graphicFrame>
        <p:nvGraphicFramePr>
          <p:cNvPr id="486403" name="Object 9"/>
          <p:cNvGraphicFramePr>
            <a:graphicFrameLocks noChangeAspect="1"/>
          </p:cNvGraphicFramePr>
          <p:nvPr/>
        </p:nvGraphicFramePr>
        <p:xfrm>
          <a:off x="1428750" y="3571875"/>
          <a:ext cx="2235200" cy="1231900"/>
        </p:xfrm>
        <a:graphic>
          <a:graphicData uri="http://schemas.openxmlformats.org/presentationml/2006/ole">
            <mc:AlternateContent xmlns:mc="http://schemas.openxmlformats.org/markup-compatibility/2006">
              <mc:Choice xmlns:v="urn:schemas-microsoft-com:vml" Requires="v">
                <p:oleObj spid="_x0000_s106553" name="公式" r:id="rId3" imgW="21031200" imgH="11582400" progId="Equation.3">
                  <p:embed/>
                </p:oleObj>
              </mc:Choice>
              <mc:Fallback>
                <p:oleObj name="公式" r:id="rId3" imgW="21031200" imgH="11582400" progId="Equation.3">
                  <p:embed/>
                  <p:pic>
                    <p:nvPicPr>
                      <p:cNvPr id="0" name="图片 1065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50" y="3571875"/>
                        <a:ext cx="2235200" cy="123190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FF00"/>
                            </a:solidFill>
                            <a:miter lim="800000"/>
                            <a:headEnd/>
                            <a:tailEnd/>
                          </a14:hiddenLine>
                        </a:ext>
                      </a:extLst>
                    </p:spPr>
                  </p:pic>
                </p:oleObj>
              </mc:Fallback>
            </mc:AlternateContent>
          </a:graphicData>
        </a:graphic>
      </p:graphicFrame>
      <p:sp>
        <p:nvSpPr>
          <p:cNvPr id="10" name="矩形 9"/>
          <p:cNvSpPr>
            <a:spLocks noChangeArrowheads="1"/>
          </p:cNvSpPr>
          <p:nvPr/>
        </p:nvSpPr>
        <p:spPr bwMode="auto">
          <a:xfrm>
            <a:off x="1428750" y="5143500"/>
            <a:ext cx="2289175" cy="461963"/>
          </a:xfrm>
          <a:prstGeom prst="rect">
            <a:avLst/>
          </a:prstGeom>
          <a:noFill/>
          <a:ln w="9525">
            <a:noFill/>
            <a:miter lim="800000"/>
          </a:ln>
        </p:spPr>
        <p:txBody>
          <a:bodyPr wrap="none">
            <a:spAutoFit/>
          </a:bodyPr>
          <a:lstStyle/>
          <a:p>
            <a:r>
              <a:rPr lang="en-US" altLang="zh-CN" sz="2400" b="1" i="1" dirty="0">
                <a:solidFill>
                  <a:srgbClr val="FF0000"/>
                </a:solidFill>
                <a:latin typeface="Times New Roman" panose="02020603050405020304" pitchFamily="18" charset="0"/>
                <a:ea typeface="方正大黑简体" pitchFamily="2" charset="-122"/>
                <a:cs typeface="Times New Roman" panose="02020603050405020304" pitchFamily="18" charset="0"/>
              </a:rPr>
              <a:t>x</a:t>
            </a:r>
            <a:r>
              <a:rPr lang="en-US" altLang="zh-CN" sz="2400" b="1" baseline="-25000" dirty="0">
                <a:solidFill>
                  <a:srgbClr val="FF0000"/>
                </a:solidFill>
                <a:latin typeface="Calibri" panose="020F0502020204030204" charset="0"/>
                <a:ea typeface="方正大黑简体" pitchFamily="2" charset="-122"/>
                <a:cs typeface="Times New Roman" panose="02020603050405020304" pitchFamily="18" charset="0"/>
              </a:rPr>
              <a:t>1</a:t>
            </a:r>
            <a:r>
              <a:rPr lang="zh-CN" altLang="en-US" sz="2400" dirty="0">
                <a:solidFill>
                  <a:srgbClr val="FF0000"/>
                </a:solidFill>
                <a:latin typeface="方正大黑简体" pitchFamily="2" charset="-122"/>
                <a:ea typeface="方正大黑简体" pitchFamily="2" charset="-122"/>
                <a:cs typeface="Times New Roman" panose="02020603050405020304" pitchFamily="18" charset="0"/>
              </a:rPr>
              <a:t>有什么用处？</a:t>
            </a:r>
            <a:endParaRPr lang="zh-CN" altLang="en-US" sz="2400" dirty="0">
              <a:solidFill>
                <a:srgbClr val="FF0000"/>
              </a:solidFill>
              <a:latin typeface="方正大黑简体" pitchFamily="2" charset="-122"/>
              <a:ea typeface="方正大黑简体"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526340"/>
                                        </p:tgtEl>
                                        <p:attrNameLst>
                                          <p:attrName>style.visibility</p:attrName>
                                        </p:attrNameLst>
                                      </p:cBhvr>
                                      <p:to>
                                        <p:strVal val="visible"/>
                                      </p:to>
                                    </p:set>
                                    <p:animEffect transition="in" filter="wedge">
                                      <p:cBhvr>
                                        <p:cTn id="7" dur="500"/>
                                        <p:tgtEl>
                                          <p:spTgt spid="526340"/>
                                        </p:tgtEl>
                                      </p:cBhvr>
                                    </p:animEffect>
                                  </p:childTnLst>
                                </p:cTn>
                              </p:par>
                              <p:par>
                                <p:cTn id="8" presetID="2" presetClass="entr" presetSubtype="8" fill="hold" nodeType="withEffect">
                                  <p:stCondLst>
                                    <p:cond delay="0"/>
                                  </p:stCondLst>
                                  <p:childTnLst>
                                    <p:set>
                                      <p:cBhvr>
                                        <p:cTn id="9" dur="1" fill="hold">
                                          <p:stCondLst>
                                            <p:cond delay="0"/>
                                          </p:stCondLst>
                                        </p:cTn>
                                        <p:tgtEl>
                                          <p:spTgt spid="486403"/>
                                        </p:tgtEl>
                                        <p:attrNameLst>
                                          <p:attrName>style.visibility</p:attrName>
                                        </p:attrNameLst>
                                      </p:cBhvr>
                                      <p:to>
                                        <p:strVal val="visible"/>
                                      </p:to>
                                    </p:set>
                                    <p:anim calcmode="lin" valueType="num">
                                      <p:cBhvr additive="base">
                                        <p:cTn id="10" dur="500" fill="hold"/>
                                        <p:tgtEl>
                                          <p:spTgt spid="486403"/>
                                        </p:tgtEl>
                                        <p:attrNameLst>
                                          <p:attrName>ppt_x</p:attrName>
                                        </p:attrNameLst>
                                      </p:cBhvr>
                                      <p:tavLst>
                                        <p:tav tm="0">
                                          <p:val>
                                            <p:strVal val="0-#ppt_w/2"/>
                                          </p:val>
                                        </p:tav>
                                        <p:tav tm="100000">
                                          <p:val>
                                            <p:strVal val="#ppt_x"/>
                                          </p:val>
                                        </p:tav>
                                      </p:tavLst>
                                    </p:anim>
                                    <p:anim calcmode="lin" valueType="num">
                                      <p:cBhvr additive="base">
                                        <p:cTn id="11" dur="500" fill="hold"/>
                                        <p:tgtEl>
                                          <p:spTgt spid="486403"/>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5"/>
          <p:cNvSpPr>
            <a:spLocks noGrp="1" noChangeArrowheads="1"/>
          </p:cNvSpPr>
          <p:nvPr>
            <p:ph type="title"/>
          </p:nvPr>
        </p:nvSpPr>
        <p:spPr>
          <a:xfrm>
            <a:off x="1014413" y="214313"/>
            <a:ext cx="7772400" cy="1143000"/>
          </a:xfrm>
        </p:spPr>
        <p:txBody>
          <a:bodyPr/>
          <a:lstStyle/>
          <a:p>
            <a:r>
              <a:rPr lang="zh-CN" altLang="en-US" sz="3600">
                <a:solidFill>
                  <a:schemeClr val="bg1"/>
                </a:solidFill>
                <a:latin typeface="方正兰亭粗黑简体" pitchFamily="2" charset="-122"/>
                <a:ea typeface="方正兰亭粗黑简体" pitchFamily="2" charset="-122"/>
              </a:rPr>
              <a:t>五、障碍物的影响与绕射损耗</a:t>
            </a:r>
            <a:endParaRPr lang="zh-CN" altLang="en-US" sz="3600">
              <a:solidFill>
                <a:schemeClr val="bg1"/>
              </a:solidFill>
              <a:latin typeface="方正兰亭粗黑简体" pitchFamily="2" charset="-122"/>
              <a:ea typeface="方正兰亭粗黑简体" pitchFamily="2" charset="-122"/>
            </a:endParaRPr>
          </a:p>
        </p:txBody>
      </p:sp>
      <p:sp>
        <p:nvSpPr>
          <p:cNvPr id="14341" name="Rectangle 3"/>
          <p:cNvSpPr>
            <a:spLocks noGrp="1" noChangeArrowheads="1"/>
          </p:cNvSpPr>
          <p:nvPr>
            <p:ph type="body" sz="half" idx="1"/>
          </p:nvPr>
        </p:nvSpPr>
        <p:spPr>
          <a:xfrm>
            <a:off x="27940" y="1857375"/>
            <a:ext cx="5446395" cy="4167505"/>
          </a:xfrm>
        </p:spPr>
        <p:txBody>
          <a:bodyPr/>
          <a:lstStyle/>
          <a:p>
            <a:pPr>
              <a:lnSpc>
                <a:spcPct val="170000"/>
              </a:lnSpc>
              <a:spcBef>
                <a:spcPct val="0"/>
              </a:spcBef>
              <a:buClr>
                <a:srgbClr val="0000FF"/>
              </a:buClr>
              <a:buFont typeface="Wingdings" panose="05000000000000000000" pitchFamily="2" charset="2"/>
              <a:buChar char="p"/>
            </a:pPr>
            <a:r>
              <a:rPr lang="en-US" altLang="zh-CN" sz="2400" b="1" dirty="0">
                <a:latin typeface="方正大黑简体" pitchFamily="2" charset="-122"/>
              </a:rPr>
              <a:t> x/x</a:t>
            </a:r>
            <a:r>
              <a:rPr lang="en-US" altLang="zh-CN" sz="2400" b="1" baseline="-25000" dirty="0">
                <a:latin typeface="方正大黑简体" pitchFamily="2" charset="-122"/>
              </a:rPr>
              <a:t>1</a:t>
            </a:r>
            <a:r>
              <a:rPr lang="zh-CN" altLang="en-US" sz="2400" b="1" dirty="0">
                <a:latin typeface="方正大黑简体" pitchFamily="2" charset="-122"/>
              </a:rPr>
              <a:t>＞</a:t>
            </a:r>
            <a:r>
              <a:rPr lang="en-US" altLang="zh-CN" sz="2400" b="1" dirty="0">
                <a:latin typeface="方正大黑简体" pitchFamily="2" charset="-122"/>
              </a:rPr>
              <a:t>0.5</a:t>
            </a:r>
            <a:r>
              <a:rPr lang="zh-CN" altLang="en-US" sz="2400" b="1" dirty="0">
                <a:latin typeface="方正大黑简体" pitchFamily="2" charset="-122"/>
              </a:rPr>
              <a:t>时</a:t>
            </a:r>
            <a:r>
              <a:rPr lang="en-US" altLang="zh-CN" sz="2400" b="1" dirty="0">
                <a:latin typeface="方正大黑简体" pitchFamily="2" charset="-122"/>
              </a:rPr>
              <a:t>,</a:t>
            </a:r>
            <a:r>
              <a:rPr lang="zh-CN" altLang="en-US" sz="2400" b="1" dirty="0">
                <a:latin typeface="方正大黑简体" pitchFamily="2" charset="-122"/>
              </a:rPr>
              <a:t>附加损耗约为</a:t>
            </a:r>
            <a:r>
              <a:rPr lang="en-US" altLang="zh-CN" sz="2400" b="1" dirty="0">
                <a:latin typeface="方正大黑简体" pitchFamily="2" charset="-122"/>
              </a:rPr>
              <a:t>0dB</a:t>
            </a:r>
            <a:r>
              <a:rPr lang="zh-CN" altLang="en-US" sz="2400" b="1" dirty="0">
                <a:latin typeface="方正大黑简体" pitchFamily="2" charset="-122"/>
              </a:rPr>
              <a:t>。</a:t>
            </a:r>
            <a:endParaRPr lang="zh-CN" altLang="en-US" sz="2400" b="1" dirty="0">
              <a:latin typeface="方正大黑简体" pitchFamily="2" charset="-122"/>
            </a:endParaRPr>
          </a:p>
          <a:p>
            <a:pPr>
              <a:lnSpc>
                <a:spcPct val="170000"/>
              </a:lnSpc>
              <a:spcBef>
                <a:spcPct val="0"/>
              </a:spcBef>
              <a:buClr>
                <a:srgbClr val="0000FF"/>
              </a:buClr>
              <a:buFont typeface="Wingdings" panose="05000000000000000000" pitchFamily="2" charset="2"/>
              <a:buChar char="p"/>
            </a:pPr>
            <a:r>
              <a:rPr lang="en-US" altLang="zh-CN" sz="2400" b="1" dirty="0">
                <a:latin typeface="方正大黑简体" pitchFamily="2" charset="-122"/>
              </a:rPr>
              <a:t> x&lt;0</a:t>
            </a:r>
            <a:r>
              <a:rPr lang="zh-CN" altLang="en-US" sz="2400" b="1" dirty="0">
                <a:latin typeface="方正大黑简体" pitchFamily="2" charset="-122"/>
              </a:rPr>
              <a:t>时，附加损耗急剧增加。</a:t>
            </a:r>
            <a:endParaRPr lang="zh-CN" altLang="en-US" sz="2400" b="1" dirty="0">
              <a:latin typeface="方正大黑简体" pitchFamily="2" charset="-122"/>
            </a:endParaRPr>
          </a:p>
          <a:p>
            <a:pPr>
              <a:lnSpc>
                <a:spcPct val="170000"/>
              </a:lnSpc>
              <a:spcBef>
                <a:spcPct val="0"/>
              </a:spcBef>
              <a:buClr>
                <a:srgbClr val="0000FF"/>
              </a:buClr>
              <a:buFont typeface="Wingdings" panose="05000000000000000000" pitchFamily="2" charset="2"/>
              <a:buChar char="p"/>
            </a:pPr>
            <a:r>
              <a:rPr lang="en-US" altLang="zh-CN" sz="2400" b="1" dirty="0">
                <a:latin typeface="方正大黑简体" pitchFamily="2" charset="-122"/>
              </a:rPr>
              <a:t> x=0</a:t>
            </a:r>
            <a:r>
              <a:rPr lang="zh-CN" altLang="en-US" sz="2400" b="1" dirty="0">
                <a:latin typeface="方正大黑简体" pitchFamily="2" charset="-122"/>
              </a:rPr>
              <a:t>时，</a:t>
            </a:r>
            <a:r>
              <a:rPr lang="en-US" altLang="zh-CN" sz="2400" b="1" dirty="0">
                <a:latin typeface="方正大黑简体" pitchFamily="2" charset="-122"/>
              </a:rPr>
              <a:t>TR</a:t>
            </a:r>
            <a:r>
              <a:rPr lang="zh-CN" altLang="en-US" sz="2400" b="1" dirty="0">
                <a:latin typeface="方正大黑简体" pitchFamily="2" charset="-122"/>
              </a:rPr>
              <a:t>射线从障碍物顶点擦过，附加损耗约为</a:t>
            </a:r>
            <a:r>
              <a:rPr lang="en-US" altLang="zh-CN" sz="2400" b="1" dirty="0">
                <a:latin typeface="方正大黑简体" pitchFamily="2" charset="-122"/>
              </a:rPr>
              <a:t>6dB</a:t>
            </a:r>
            <a:r>
              <a:rPr lang="zh-CN" altLang="en-US" sz="2400" b="1" dirty="0">
                <a:latin typeface="方正大黑简体" pitchFamily="2" charset="-122"/>
              </a:rPr>
              <a:t>。</a:t>
            </a:r>
            <a:endParaRPr lang="zh-CN" altLang="en-US" sz="2400" b="1" dirty="0">
              <a:latin typeface="方正大黑简体" pitchFamily="2" charset="-122"/>
            </a:endParaRPr>
          </a:p>
          <a:p>
            <a:pPr>
              <a:lnSpc>
                <a:spcPct val="170000"/>
              </a:lnSpc>
              <a:spcBef>
                <a:spcPct val="0"/>
              </a:spcBef>
              <a:buClr>
                <a:srgbClr val="0000FF"/>
              </a:buClr>
              <a:buFont typeface="Wingdings" panose="05000000000000000000" pitchFamily="2" charset="2"/>
              <a:buChar char="p"/>
            </a:pPr>
            <a:r>
              <a:rPr lang="zh-CN" altLang="en-GB" sz="2400" b="1" dirty="0">
                <a:latin typeface="方正大黑简体" pitchFamily="2" charset="-122"/>
              </a:rPr>
              <a:t> 在选择天线高度时，根据地形尽可能使服务区内各处的菲涅尔区余隙</a:t>
            </a:r>
            <a:r>
              <a:rPr lang="en-US" altLang="zh-CN" sz="2400" b="1" dirty="0">
                <a:latin typeface="方正大黑简体" pitchFamily="2" charset="-122"/>
              </a:rPr>
              <a:t>x/x</a:t>
            </a:r>
            <a:r>
              <a:rPr lang="en-US" altLang="zh-CN" sz="2400" b="1" baseline="-25000" dirty="0">
                <a:latin typeface="方正大黑简体" pitchFamily="2" charset="-122"/>
              </a:rPr>
              <a:t>1</a:t>
            </a:r>
            <a:r>
              <a:rPr lang="zh-CN" altLang="en-US" sz="2400" b="1" dirty="0">
                <a:latin typeface="方正大黑简体" pitchFamily="2" charset="-122"/>
              </a:rPr>
              <a:t>＞</a:t>
            </a:r>
            <a:r>
              <a:rPr lang="en-US" altLang="zh-CN" sz="2400" b="1" dirty="0">
                <a:latin typeface="方正大黑简体" pitchFamily="2" charset="-122"/>
              </a:rPr>
              <a:t>0.5 </a:t>
            </a:r>
            <a:r>
              <a:rPr lang="zh-CN" altLang="en-US" sz="2400" b="1" dirty="0">
                <a:latin typeface="方正大黑简体" pitchFamily="2" charset="-122"/>
              </a:rPr>
              <a:t>。</a:t>
            </a:r>
            <a:endParaRPr lang="en-US" altLang="zh-CN" sz="2400" b="1" dirty="0">
              <a:latin typeface="方正大黑简体" pitchFamily="2" charset="-122"/>
            </a:endParaRPr>
          </a:p>
        </p:txBody>
      </p:sp>
      <p:graphicFrame>
        <p:nvGraphicFramePr>
          <p:cNvPr id="529412" name="Object 5"/>
          <p:cNvGraphicFramePr>
            <a:graphicFrameLocks noGrp="1" noChangeAspect="1"/>
          </p:cNvGraphicFramePr>
          <p:nvPr>
            <p:ph sz="half" idx="2"/>
          </p:nvPr>
        </p:nvGraphicFramePr>
        <p:xfrm>
          <a:off x="5248275" y="1857058"/>
          <a:ext cx="3895725" cy="4135437"/>
        </p:xfrm>
        <a:graphic>
          <a:graphicData uri="http://schemas.openxmlformats.org/presentationml/2006/ole">
            <mc:AlternateContent xmlns:mc="http://schemas.openxmlformats.org/markup-compatibility/2006">
              <mc:Choice xmlns:v="urn:schemas-microsoft-com:vml" Requires="v">
                <p:oleObj spid="_x0000_s107549" name="Visio" r:id="rId1" imgW="3298190" imgH="3503295" progId="">
                  <p:embed/>
                </p:oleObj>
              </mc:Choice>
              <mc:Fallback>
                <p:oleObj name="Visio" r:id="rId1" imgW="3298190" imgH="3503295" progId="">
                  <p:embed/>
                  <p:pic>
                    <p:nvPicPr>
                      <p:cNvPr id="0" name="图片 107548"/>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8275" y="1857058"/>
                        <a:ext cx="3895725" cy="41354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5" name="矩形 5"/>
          <p:cNvSpPr>
            <a:spLocks noChangeArrowheads="1"/>
          </p:cNvSpPr>
          <p:nvPr/>
        </p:nvSpPr>
        <p:spPr bwMode="auto">
          <a:xfrm>
            <a:off x="5072063" y="6000750"/>
            <a:ext cx="3672800" cy="400110"/>
          </a:xfrm>
          <a:prstGeom prst="rect">
            <a:avLst/>
          </a:prstGeom>
          <a:noFill/>
          <a:ln w="9525">
            <a:noFill/>
            <a:miter lim="800000"/>
          </a:ln>
        </p:spPr>
        <p:txBody>
          <a:bodyPr wrap="none">
            <a:spAutoFit/>
          </a:bodyPr>
          <a:lstStyle/>
          <a:p>
            <a:r>
              <a:rPr lang="zh-CN" altLang="en-US" sz="2000" b="1" dirty="0">
                <a:solidFill>
                  <a:schemeClr val="tx1"/>
                </a:solidFill>
                <a:latin typeface="方正大黑简体" pitchFamily="2" charset="-122"/>
              </a:rPr>
              <a:t>图</a:t>
            </a:r>
            <a:r>
              <a:rPr lang="en-US" altLang="zh-CN" sz="2000" b="1" dirty="0">
                <a:solidFill>
                  <a:schemeClr val="tx1"/>
                </a:solidFill>
                <a:latin typeface="方正大黑简体" pitchFamily="2" charset="-122"/>
              </a:rPr>
              <a:t>2-4  </a:t>
            </a:r>
            <a:r>
              <a:rPr lang="zh-CN" altLang="en-US" sz="2000" b="1" dirty="0">
                <a:solidFill>
                  <a:schemeClr val="tx1"/>
                </a:solidFill>
                <a:latin typeface="方正大黑简体" pitchFamily="2" charset="-122"/>
              </a:rPr>
              <a:t>绕射损耗与余隙的关系</a:t>
            </a:r>
            <a:endParaRPr lang="zh-CN" altLang="en-US" sz="2000" b="1" dirty="0">
              <a:solidFill>
                <a:schemeClr val="tx1"/>
              </a:solidFill>
              <a:latin typeface="Calibri" panose="020F0502020204030204" charset="0"/>
            </a:endParaRPr>
          </a:p>
        </p:txBody>
      </p:sp>
      <p:sp>
        <p:nvSpPr>
          <p:cNvPr id="7" name="矩形 6"/>
          <p:cNvSpPr/>
          <p:nvPr/>
        </p:nvSpPr>
        <p:spPr>
          <a:xfrm>
            <a:off x="285750" y="1285875"/>
            <a:ext cx="3295650" cy="652463"/>
          </a:xfrm>
          <a:prstGeom prst="rect">
            <a:avLst/>
          </a:prstGeom>
        </p:spPr>
        <p:txBody>
          <a:bodyPr wrap="none">
            <a:spAutoFit/>
          </a:bodyPr>
          <a:lstStyle/>
          <a:p>
            <a:pPr algn="just" fontAlgn="auto">
              <a:lnSpc>
                <a:spcPct val="130000"/>
              </a:lnSpc>
              <a:spcBef>
                <a:spcPts val="0"/>
              </a:spcBef>
              <a:spcAft>
                <a:spcPts val="0"/>
              </a:spcAft>
              <a:buClr>
                <a:schemeClr val="accent1">
                  <a:lumMod val="75000"/>
                </a:schemeClr>
              </a:buClr>
              <a:defRPr/>
            </a:pPr>
            <a:r>
              <a:rPr lang="en-US" altLang="zh-CN" sz="2800" dirty="0">
                <a:solidFill>
                  <a:srgbClr val="000099"/>
                </a:solidFill>
                <a:latin typeface="方正兰亭粗黑简体" pitchFamily="2" charset="-122"/>
                <a:ea typeface="方正兰亭粗黑简体" pitchFamily="2" charset="-122"/>
              </a:rPr>
              <a:t>4</a:t>
            </a:r>
            <a:r>
              <a:rPr lang="zh-CN" altLang="en-US" sz="2800" dirty="0">
                <a:solidFill>
                  <a:srgbClr val="000099"/>
                </a:solidFill>
                <a:latin typeface="方正兰亭粗黑简体" pitchFamily="2" charset="-122"/>
                <a:ea typeface="方正兰亭粗黑简体" pitchFamily="2" charset="-122"/>
              </a:rPr>
              <a:t>、绕射损耗的计算</a:t>
            </a:r>
            <a:endParaRPr lang="en-US" altLang="zh-CN" sz="2800" dirty="0">
              <a:solidFill>
                <a:srgbClr val="000099"/>
              </a:solidFill>
              <a:latin typeface="方正兰亭粗黑简体" pitchFamily="2" charset="-122"/>
              <a:ea typeface="方正兰亭粗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529412"/>
                                        </p:tgtEl>
                                        <p:attrNameLst>
                                          <p:attrName>style.visibility</p:attrName>
                                        </p:attrNameLst>
                                      </p:cBhvr>
                                      <p:to>
                                        <p:strVal val="visible"/>
                                      </p:to>
                                    </p:set>
                                    <p:animEffect transition="in" filter="wedge">
                                      <p:cBhvr>
                                        <p:cTn id="7" dur="500"/>
                                        <p:tgtEl>
                                          <p:spTgt spid="5294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341">
                                            <p:txEl>
                                              <p:pRg st="0" end="0"/>
                                            </p:txEl>
                                          </p:spTgt>
                                        </p:tgtEl>
                                        <p:attrNameLst>
                                          <p:attrName>style.visibility</p:attrName>
                                        </p:attrNameLst>
                                      </p:cBhvr>
                                      <p:to>
                                        <p:strVal val="visible"/>
                                      </p:to>
                                    </p:set>
                                    <p:animEffect transition="in" filter="blinds(horizontal)">
                                      <p:cBhvr>
                                        <p:cTn id="12" dur="500"/>
                                        <p:tgtEl>
                                          <p:spTgt spid="1434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341">
                                            <p:txEl>
                                              <p:pRg st="1" end="1"/>
                                            </p:txEl>
                                          </p:spTgt>
                                        </p:tgtEl>
                                        <p:attrNameLst>
                                          <p:attrName>style.visibility</p:attrName>
                                        </p:attrNameLst>
                                      </p:cBhvr>
                                      <p:to>
                                        <p:strVal val="visible"/>
                                      </p:to>
                                    </p:set>
                                    <p:animEffect transition="in" filter="blinds(horizontal)">
                                      <p:cBhvr>
                                        <p:cTn id="17" dur="500"/>
                                        <p:tgtEl>
                                          <p:spTgt spid="1434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341">
                                            <p:txEl>
                                              <p:pRg st="2" end="2"/>
                                            </p:txEl>
                                          </p:spTgt>
                                        </p:tgtEl>
                                        <p:attrNameLst>
                                          <p:attrName>style.visibility</p:attrName>
                                        </p:attrNameLst>
                                      </p:cBhvr>
                                      <p:to>
                                        <p:strVal val="visible"/>
                                      </p:to>
                                    </p:set>
                                    <p:animEffect transition="in" filter="blinds(horizontal)">
                                      <p:cBhvr>
                                        <p:cTn id="22" dur="500"/>
                                        <p:tgtEl>
                                          <p:spTgt spid="1434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341">
                                            <p:txEl>
                                              <p:pRg st="3" end="3"/>
                                            </p:txEl>
                                          </p:spTgt>
                                        </p:tgtEl>
                                        <p:attrNameLst>
                                          <p:attrName>style.visibility</p:attrName>
                                        </p:attrNameLst>
                                      </p:cBhvr>
                                      <p:to>
                                        <p:strVal val="visible"/>
                                      </p:to>
                                    </p:set>
                                    <p:animEffect transition="in" filter="blinds(horizontal)">
                                      <p:cBhvr>
                                        <p:cTn id="27" dur="500"/>
                                        <p:tgtEl>
                                          <p:spTgt spid="143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938213" y="142875"/>
            <a:ext cx="7848600" cy="1143000"/>
          </a:xfrm>
        </p:spPr>
        <p:txBody>
          <a:bodyPr/>
          <a:lstStyle/>
          <a:p>
            <a:r>
              <a:rPr lang="zh-CN" altLang="en-US" sz="3600">
                <a:solidFill>
                  <a:schemeClr val="bg1"/>
                </a:solidFill>
                <a:latin typeface="方正兰亭粗黑简体" pitchFamily="2" charset="-122"/>
                <a:ea typeface="方正兰亭粗黑简体" pitchFamily="2" charset="-122"/>
              </a:rPr>
              <a:t>五、障碍物的影响与绕射损耗</a:t>
            </a:r>
            <a:endParaRPr lang="zh-CN" altLang="en-US" sz="3600">
              <a:solidFill>
                <a:schemeClr val="bg1"/>
              </a:solidFill>
              <a:latin typeface="方正兰亭粗黑简体" pitchFamily="2" charset="-122"/>
              <a:ea typeface="方正兰亭粗黑简体" pitchFamily="2" charset="-122"/>
            </a:endParaRPr>
          </a:p>
        </p:txBody>
      </p:sp>
      <p:sp>
        <p:nvSpPr>
          <p:cNvPr id="52227" name="Rectangle 3"/>
          <p:cNvSpPr>
            <a:spLocks noGrp="1" noChangeArrowheads="1"/>
          </p:cNvSpPr>
          <p:nvPr>
            <p:ph type="body" sz="half" idx="1"/>
          </p:nvPr>
        </p:nvSpPr>
        <p:spPr>
          <a:xfrm>
            <a:off x="428625" y="1214438"/>
            <a:ext cx="8358188" cy="4714875"/>
          </a:xfrm>
        </p:spPr>
        <p:txBody>
          <a:bodyPr/>
          <a:lstStyle/>
          <a:p>
            <a:pPr algn="just">
              <a:lnSpc>
                <a:spcPct val="150000"/>
              </a:lnSpc>
              <a:buClr>
                <a:schemeClr val="accent1"/>
              </a:buClr>
              <a:buFont typeface="Arial" panose="020B0604020202020204" pitchFamily="34" charset="0"/>
              <a:buNone/>
            </a:pPr>
            <a:r>
              <a:rPr lang="en-US" altLang="zh-CN" sz="2800" b="1" dirty="0">
                <a:solidFill>
                  <a:srgbClr val="000099"/>
                </a:solidFill>
                <a:latin typeface="方正兰亭粗黑简体" pitchFamily="2" charset="-122"/>
                <a:ea typeface="方正兰亭粗黑简体" pitchFamily="2" charset="-122"/>
              </a:rPr>
              <a:t>5</a:t>
            </a:r>
            <a:r>
              <a:rPr lang="zh-CN" altLang="en-US" sz="2800" b="1" dirty="0">
                <a:solidFill>
                  <a:srgbClr val="000099"/>
                </a:solidFill>
                <a:latin typeface="方正兰亭粗黑简体" pitchFamily="2" charset="-122"/>
                <a:ea typeface="方正兰亭粗黑简体" pitchFamily="2" charset="-122"/>
              </a:rPr>
              <a:t>、实际无线基站勘测中的考虑</a:t>
            </a:r>
            <a:endParaRPr lang="en-US" altLang="zh-CN" sz="2800" b="1" dirty="0">
              <a:solidFill>
                <a:srgbClr val="000099"/>
              </a:solidFill>
              <a:latin typeface="方正兰亭粗黑简体" pitchFamily="2" charset="-122"/>
              <a:ea typeface="方正兰亭粗黑简体" pitchFamily="2" charset="-122"/>
            </a:endParaRPr>
          </a:p>
          <a:p>
            <a:pPr algn="just">
              <a:lnSpc>
                <a:spcPct val="150000"/>
              </a:lnSpc>
              <a:buClr>
                <a:srgbClr val="0000FF"/>
              </a:buClr>
              <a:buFont typeface="Wingdings" panose="05000000000000000000" pitchFamily="2" charset="2"/>
              <a:buChar char="p"/>
            </a:pPr>
            <a:r>
              <a:rPr lang="zh-CN" altLang="en-US" sz="2800" b="1" dirty="0">
                <a:latin typeface="方正大黑简体" pitchFamily="2" charset="-122"/>
              </a:rPr>
              <a:t>在无线基站勘测时，要注意其覆盖范围内是否有大于第一菲涅尔区半径的障碍物。</a:t>
            </a:r>
            <a:endParaRPr lang="en-US" altLang="zh-CN" sz="2800" b="1" dirty="0">
              <a:latin typeface="方正大黑简体" pitchFamily="2" charset="-122"/>
            </a:endParaRPr>
          </a:p>
          <a:p>
            <a:pPr algn="just">
              <a:lnSpc>
                <a:spcPct val="150000"/>
              </a:lnSpc>
              <a:buClr>
                <a:srgbClr val="0000FF"/>
              </a:buClr>
              <a:buFont typeface="Wingdings" panose="05000000000000000000" pitchFamily="2" charset="2"/>
              <a:buChar char="p"/>
            </a:pPr>
            <a:r>
              <a:rPr lang="en-US" altLang="zh-CN" sz="2800" b="1" dirty="0">
                <a:latin typeface="方正大黑简体" pitchFamily="2" charset="-122"/>
              </a:rPr>
              <a:t> </a:t>
            </a:r>
            <a:r>
              <a:rPr lang="zh-CN" altLang="en-US" sz="2800" b="1" dirty="0">
                <a:latin typeface="方正大黑简体" pitchFamily="2" charset="-122"/>
              </a:rPr>
              <a:t>应保证第一菲涅尔区</a:t>
            </a:r>
            <a:r>
              <a:rPr lang="zh-CN" altLang="zh-CN" sz="2800" b="1" dirty="0">
                <a:solidFill>
                  <a:srgbClr val="FF0000"/>
                </a:solidFill>
                <a:latin typeface="方正大黑简体" pitchFamily="2" charset="-122"/>
              </a:rPr>
              <a:t>0.6</a:t>
            </a:r>
            <a:r>
              <a:rPr lang="zh-CN" altLang="en-US" sz="2800" b="1" dirty="0">
                <a:solidFill>
                  <a:srgbClr val="FF0000"/>
                </a:solidFill>
                <a:latin typeface="方正大黑简体" pitchFamily="2" charset="-122"/>
              </a:rPr>
              <a:t>倍焦距</a:t>
            </a:r>
            <a:r>
              <a:rPr lang="zh-CN" altLang="en-US" sz="2800" b="1" dirty="0">
                <a:latin typeface="方正大黑简体" pitchFamily="2" charset="-122"/>
              </a:rPr>
              <a:t>内无阻挡物 </a:t>
            </a:r>
            <a:r>
              <a:rPr lang="zh-CN" altLang="en-US" sz="2800" dirty="0">
                <a:latin typeface="方正大黑简体" pitchFamily="2" charset="-122"/>
              </a:rPr>
              <a:t>。</a:t>
            </a:r>
            <a:endParaRPr lang="zh-CN" altLang="en-US" sz="2800" dirty="0">
              <a:latin typeface="宋体" panose="02010600030101010101" pitchFamily="2" charset="-122"/>
              <a:sym typeface="Symbol" panose="05050102010706020507" pitchFamily="18" charset="2"/>
            </a:endParaRPr>
          </a:p>
        </p:txBody>
      </p:sp>
      <p:pic>
        <p:nvPicPr>
          <p:cNvPr id="52228" name="Picture 4" descr="D:\工作\教学\数字移动通信-龚玉萍\课件\02\新建文件夹\WiMax非视距传播及相关技术 - Wimax技术讨论 - 3G技术专区 - MSCBSC 移动通信论坛  国内领先的通信技术论坛.files\2007102259036437.jpg"/>
          <p:cNvPicPr>
            <a:picLocks noChangeAspect="1" noChangeArrowheads="1"/>
          </p:cNvPicPr>
          <p:nvPr/>
        </p:nvPicPr>
        <p:blipFill>
          <a:blip r:embed="rId1" cstate="print"/>
          <a:srcRect/>
          <a:stretch>
            <a:fillRect/>
          </a:stretch>
        </p:blipFill>
        <p:spPr bwMode="auto">
          <a:xfrm>
            <a:off x="2643188" y="3929063"/>
            <a:ext cx="3571875" cy="2373312"/>
          </a:xfrm>
          <a:prstGeom prst="rect">
            <a:avLst/>
          </a:prstGeom>
          <a:noFill/>
          <a:ln w="9525">
            <a:noFill/>
            <a:miter lim="800000"/>
            <a:headEnd/>
            <a:tailEnd/>
          </a:ln>
        </p:spPr>
      </p:pic>
      <p:sp>
        <p:nvSpPr>
          <p:cNvPr id="5" name="AutoShape 8"/>
          <p:cNvSpPr>
            <a:spLocks noChangeArrowheads="1"/>
          </p:cNvSpPr>
          <p:nvPr/>
        </p:nvSpPr>
        <p:spPr bwMode="auto">
          <a:xfrm>
            <a:off x="827584" y="4115594"/>
            <a:ext cx="7992888" cy="2000250"/>
          </a:xfrm>
          <a:prstGeom prst="roundRect">
            <a:avLst>
              <a:gd name="adj" fmla="val 16667"/>
            </a:avLst>
          </a:prstGeom>
          <a:gradFill rotWithShape="1">
            <a:gsLst>
              <a:gs pos="0">
                <a:srgbClr val="CCECFF"/>
              </a:gs>
              <a:gs pos="50000">
                <a:srgbClr val="FFFFFF"/>
              </a:gs>
              <a:gs pos="100000">
                <a:srgbClr val="CCECFF"/>
              </a:gs>
            </a:gsLst>
            <a:lin ang="5400000" scaled="1"/>
          </a:gradFill>
          <a:ln w="28575" algn="ctr">
            <a:solidFill>
              <a:srgbClr val="003399"/>
            </a:solidFill>
            <a:round/>
          </a:ln>
          <a:effectLst>
            <a:outerShdw dist="107763" dir="18900000" algn="ctr" rotWithShape="0">
              <a:srgbClr val="B2B2B2">
                <a:alpha val="50000"/>
              </a:srgbClr>
            </a:outerShdw>
          </a:effectLst>
        </p:spPr>
        <p:txBody>
          <a:bodyPr anchor="ctr"/>
          <a:lstStyle/>
          <a:p>
            <a:pPr fontAlgn="auto">
              <a:lnSpc>
                <a:spcPct val="150000"/>
              </a:lnSpc>
              <a:spcBef>
                <a:spcPts val="0"/>
              </a:spcBef>
              <a:spcAft>
                <a:spcPts val="0"/>
              </a:spcAft>
              <a:defRPr/>
            </a:pPr>
            <a:r>
              <a:rPr kumimoji="1" lang="zh-CN" altLang="en-US" sz="3200" kern="0" dirty="0">
                <a:solidFill>
                  <a:srgbClr val="FF0000"/>
                </a:solidFill>
                <a:latin typeface="方正兰亭粗黑简体" pitchFamily="2" charset="-122"/>
                <a:ea typeface="方正兰亭粗黑简体" pitchFamily="2" charset="-122"/>
              </a:rPr>
              <a:t>    </a:t>
            </a:r>
            <a:r>
              <a:rPr kumimoji="1" lang="zh-CN" altLang="en-US" sz="3200" kern="0" dirty="0" smtClean="0">
                <a:solidFill>
                  <a:srgbClr val="FF0000"/>
                </a:solidFill>
                <a:latin typeface="方正兰亭粗黑简体" pitchFamily="2" charset="-122"/>
                <a:ea typeface="方正兰亭粗黑简体" pitchFamily="2" charset="-122"/>
              </a:rPr>
              <a:t>低频</a:t>
            </a:r>
            <a:r>
              <a:rPr kumimoji="1" lang="zh-CN" altLang="en-US" sz="3200" kern="0" dirty="0">
                <a:solidFill>
                  <a:srgbClr val="FF0000"/>
                </a:solidFill>
                <a:latin typeface="方正兰亭粗黑简体" pitchFamily="2" charset="-122"/>
                <a:ea typeface="方正兰亭粗黑简体" pitchFamily="2" charset="-122"/>
              </a:rPr>
              <a:t>段中影响通信的某些障碍物，在高频段可能不再影响通信。</a:t>
            </a:r>
            <a:endParaRPr kumimoji="1" lang="zh-CN" altLang="en-US" sz="3200" kern="0" dirty="0">
              <a:solidFill>
                <a:srgbClr val="FF0000"/>
              </a:solidFill>
              <a:latin typeface="方正兰亭粗黑简体" pitchFamily="2" charset="-122"/>
              <a:ea typeface="方正兰亭粗黑简体" pitchFamily="2" charset="-122"/>
            </a:endParaRPr>
          </a:p>
        </p:txBody>
      </p:sp>
      <p:sp>
        <p:nvSpPr>
          <p:cNvPr id="50182" name="页脚占位符 4"/>
          <p:cNvSpPr>
            <a:spLocks noGrp="1"/>
          </p:cNvSpPr>
          <p:nvPr>
            <p:ph type="ftr" sz="quarter" idx="11"/>
          </p:nvPr>
        </p:nvSpPr>
        <p:spPr>
          <a:xfrm>
            <a:off x="8510588" y="6472238"/>
            <a:ext cx="990600" cy="457200"/>
          </a:xfrm>
        </p:spPr>
        <p:txBody>
          <a:bodyPr wrap="square" anchor="t"/>
          <a:lstStyle/>
          <a:p>
            <a:pPr algn="l" defTabSz="697230">
              <a:spcBef>
                <a:spcPct val="20000"/>
              </a:spcBef>
              <a:buClr>
                <a:schemeClr val="accent1"/>
              </a:buClr>
              <a:buFont typeface="Wingdings" panose="05000000000000000000" pitchFamily="2" charset="2"/>
              <a:buNone/>
              <a:defRPr/>
            </a:pPr>
            <a:r>
              <a:rPr lang="en-US" altLang="zh-CN"/>
              <a:t>2-</a:t>
            </a:r>
            <a:fld id="{973BBEE8-A76F-4865-B46E-0C73FDF068F6}"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Text Box 2"/>
          <p:cNvSpPr txBox="1">
            <a:spLocks noChangeArrowheads="1"/>
          </p:cNvSpPr>
          <p:nvPr/>
        </p:nvSpPr>
        <p:spPr bwMode="auto">
          <a:xfrm>
            <a:off x="184150" y="1414463"/>
            <a:ext cx="5530850" cy="2573008"/>
          </a:xfrm>
          <a:prstGeom prst="rect">
            <a:avLst/>
          </a:prstGeom>
          <a:noFill/>
          <a:ln w="9525">
            <a:noFill/>
            <a:miter lim="800000"/>
          </a:ln>
        </p:spPr>
        <p:txBody>
          <a:bodyPr lIns="91436" tIns="45718" rIns="91436" bIns="45718">
            <a:spAutoFit/>
          </a:bodyPr>
          <a:lstStyle/>
          <a:p>
            <a:pPr>
              <a:lnSpc>
                <a:spcPct val="130000"/>
              </a:lnSpc>
            </a:pPr>
            <a:r>
              <a:rPr lang="en-US" altLang="zh-CN" sz="2800" dirty="0" smtClean="0">
                <a:solidFill>
                  <a:schemeClr val="tx1"/>
                </a:solidFill>
                <a:latin typeface="Times New Roman" panose="02020603050405020304" pitchFamily="18" charset="0"/>
                <a:ea typeface="方正大黑简体" pitchFamily="2" charset="-122"/>
                <a:cs typeface="Times New Roman" panose="02020603050405020304" pitchFamily="18" charset="0"/>
              </a:rPr>
              <a:t>【</a:t>
            </a:r>
            <a:r>
              <a:rPr lang="zh-CN" altLang="en-US" sz="2800" dirty="0" smtClean="0">
                <a:solidFill>
                  <a:schemeClr val="tx1"/>
                </a:solidFill>
                <a:latin typeface="Times New Roman" panose="02020603050405020304" pitchFamily="18" charset="0"/>
                <a:ea typeface="方正大黑简体" pitchFamily="2" charset="-122"/>
                <a:cs typeface="Times New Roman" panose="02020603050405020304" pitchFamily="18" charset="0"/>
              </a:rPr>
              <a:t>例</a:t>
            </a:r>
            <a:r>
              <a:rPr lang="en-US" altLang="zh-CN" sz="2800" dirty="0" smtClean="0">
                <a:solidFill>
                  <a:schemeClr val="tx1"/>
                </a:solidFill>
                <a:latin typeface="Times New Roman" panose="02020603050405020304" pitchFamily="18" charset="0"/>
                <a:ea typeface="方正大黑简体" pitchFamily="2" charset="-122"/>
                <a:cs typeface="Times New Roman" panose="02020603050405020304" pitchFamily="18" charset="0"/>
              </a:rPr>
              <a:t>2-1】</a:t>
            </a:r>
            <a:r>
              <a:rPr lang="zh-CN" altLang="en-US" sz="2800" dirty="0" smtClean="0">
                <a:solidFill>
                  <a:schemeClr val="tx1"/>
                </a:solidFill>
                <a:latin typeface="Times New Roman" panose="02020603050405020304" pitchFamily="18" charset="0"/>
                <a:ea typeface="方正大黑简体" pitchFamily="2" charset="-122"/>
                <a:cs typeface="Times New Roman" panose="02020603050405020304" pitchFamily="18" charset="0"/>
              </a:rPr>
              <a:t>：</a:t>
            </a:r>
            <a:r>
              <a:rPr lang="zh-CN" altLang="zh-CN" sz="2400" dirty="0">
                <a:solidFill>
                  <a:schemeClr val="tx1"/>
                </a:solidFill>
              </a:rPr>
              <a:t>相距</a:t>
            </a:r>
            <a:r>
              <a:rPr lang="en-US" altLang="zh-CN" sz="2400" dirty="0">
                <a:solidFill>
                  <a:schemeClr val="tx1"/>
                </a:solidFill>
              </a:rPr>
              <a:t>15km</a:t>
            </a:r>
            <a:r>
              <a:rPr lang="zh-CN" altLang="zh-CN" sz="2400" dirty="0">
                <a:solidFill>
                  <a:schemeClr val="tx1"/>
                </a:solidFill>
              </a:rPr>
              <a:t>的两个电台之间有一个</a:t>
            </a:r>
            <a:r>
              <a:rPr lang="en-US" altLang="zh-CN" sz="2400" dirty="0">
                <a:solidFill>
                  <a:schemeClr val="tx1"/>
                </a:solidFill>
              </a:rPr>
              <a:t>50m</a:t>
            </a:r>
            <a:r>
              <a:rPr lang="zh-CN" altLang="zh-CN" sz="2400" dirty="0">
                <a:solidFill>
                  <a:schemeClr val="tx1"/>
                </a:solidFill>
              </a:rPr>
              <a:t>高的建筑物，一个电台距建筑物</a:t>
            </a:r>
            <a:r>
              <a:rPr lang="en-US" altLang="zh-CN" sz="2400" dirty="0">
                <a:solidFill>
                  <a:schemeClr val="tx1"/>
                </a:solidFill>
              </a:rPr>
              <a:t>10km</a:t>
            </a:r>
            <a:r>
              <a:rPr lang="zh-CN" altLang="zh-CN" sz="2400" dirty="0">
                <a:solidFill>
                  <a:schemeClr val="tx1"/>
                </a:solidFill>
              </a:rPr>
              <a:t>，两电台天线高度均为</a:t>
            </a:r>
            <a:r>
              <a:rPr lang="en-US" altLang="zh-CN" sz="2400" dirty="0">
                <a:solidFill>
                  <a:schemeClr val="tx1"/>
                </a:solidFill>
              </a:rPr>
              <a:t>10m</a:t>
            </a:r>
            <a:r>
              <a:rPr lang="zh-CN" altLang="zh-CN" sz="2400" dirty="0">
                <a:solidFill>
                  <a:schemeClr val="tx1"/>
                </a:solidFill>
              </a:rPr>
              <a:t>，电台工作频率为</a:t>
            </a:r>
            <a:r>
              <a:rPr lang="en-US" altLang="zh-CN" sz="2400" dirty="0">
                <a:solidFill>
                  <a:schemeClr val="tx1"/>
                </a:solidFill>
              </a:rPr>
              <a:t>900MHz</a:t>
            </a:r>
            <a:r>
              <a:rPr lang="zh-CN" altLang="zh-CN" sz="2400" dirty="0">
                <a:solidFill>
                  <a:schemeClr val="tx1"/>
                </a:solidFill>
              </a:rPr>
              <a:t>，试求电波传播损耗。</a:t>
            </a:r>
            <a:endParaRPr lang="zh-CN" altLang="zh-CN" sz="2400" dirty="0">
              <a:solidFill>
                <a:schemeClr val="tx1"/>
              </a:solidFill>
            </a:endParaRPr>
          </a:p>
        </p:txBody>
      </p:sp>
      <p:graphicFrame>
        <p:nvGraphicFramePr>
          <p:cNvPr id="659462" name="Object 5"/>
          <p:cNvGraphicFramePr>
            <a:graphicFrameLocks noGrp="1" noChangeAspect="1"/>
          </p:cNvGraphicFramePr>
          <p:nvPr>
            <p:ph/>
          </p:nvPr>
        </p:nvGraphicFramePr>
        <p:xfrm>
          <a:off x="5796136" y="620688"/>
          <a:ext cx="3309243" cy="4924425"/>
        </p:xfrm>
        <a:graphic>
          <a:graphicData uri="http://schemas.openxmlformats.org/presentationml/2006/ole">
            <mc:AlternateContent xmlns:mc="http://schemas.openxmlformats.org/markup-compatibility/2006">
              <mc:Choice xmlns:v="urn:schemas-microsoft-com:vml" Requires="v">
                <p:oleObj spid="_x0000_s108573" name="Visio" r:id="rId1" imgW="3019425" imgH="4133850" progId="">
                  <p:embed/>
                </p:oleObj>
              </mc:Choice>
              <mc:Fallback>
                <p:oleObj name="Visio" r:id="rId1" imgW="3019425" imgH="4133850" progId="">
                  <p:embed/>
                  <p:pic>
                    <p:nvPicPr>
                      <p:cNvPr id="0" name="图片 108572"/>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620688"/>
                        <a:ext cx="3309243" cy="4924425"/>
                      </a:xfrm>
                      <a:prstGeom prst="rect">
                        <a:avLst/>
                      </a:prstGeom>
                      <a:noFill/>
                      <a:ln>
                        <a:noFill/>
                      </a:ln>
                      <a:effectLst/>
                    </p:spPr>
                  </p:pic>
                </p:oleObj>
              </mc:Fallback>
            </mc:AlternateContent>
          </a:graphicData>
        </a:graphic>
      </p:graphicFrame>
      <p:sp>
        <p:nvSpPr>
          <p:cNvPr id="16388" name="Rectangle 2"/>
          <p:cNvSpPr txBox="1">
            <a:spLocks noChangeArrowheads="1"/>
          </p:cNvSpPr>
          <p:nvPr/>
        </p:nvSpPr>
        <p:spPr bwMode="auto">
          <a:xfrm>
            <a:off x="938213" y="428625"/>
            <a:ext cx="7848600" cy="857250"/>
          </a:xfrm>
          <a:prstGeom prst="rect">
            <a:avLst/>
          </a:prstGeom>
          <a:noFill/>
          <a:ln w="9525">
            <a:noFill/>
            <a:miter lim="800000"/>
          </a:ln>
        </p:spPr>
        <p:txBody>
          <a:bodyPr/>
          <a:lstStyle/>
          <a:p>
            <a:pPr marL="342900" indent="-342900">
              <a:spcBef>
                <a:spcPct val="20000"/>
              </a:spcBef>
              <a:buFont typeface="Arial" panose="020B0604020202020204" pitchFamily="34" charset="0"/>
              <a:buChar char="•"/>
            </a:pPr>
            <a:r>
              <a:rPr lang="zh-CN" altLang="en-US" sz="3600">
                <a:solidFill>
                  <a:schemeClr val="bg1"/>
                </a:solidFill>
                <a:latin typeface="方正兰亭粗黑简体" pitchFamily="2" charset="-122"/>
                <a:ea typeface="方正兰亭粗黑简体" pitchFamily="2" charset="-122"/>
              </a:rPr>
              <a:t>五、障碍物的影响与绕射损耗</a:t>
            </a:r>
            <a:endParaRPr lang="zh-CN" altLang="en-US" sz="3600">
              <a:solidFill>
                <a:schemeClr val="bg1"/>
              </a:solidFill>
              <a:latin typeface="方正兰亭粗黑简体" pitchFamily="2" charset="-122"/>
              <a:ea typeface="方正兰亭粗黑简体" pitchFamily="2" charset="-122"/>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659462"/>
                                        </p:tgtEl>
                                        <p:attrNameLst>
                                          <p:attrName>style.visibility</p:attrName>
                                        </p:attrNameLst>
                                      </p:cBhvr>
                                      <p:to>
                                        <p:strVal val="visible"/>
                                      </p:to>
                                    </p:set>
                                    <p:animEffect transition="in" filter="wedge">
                                      <p:cBhvr>
                                        <p:cTn id="7" dur="500"/>
                                        <p:tgtEl>
                                          <p:spTgt spid="65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59458" name="Text Box 2"/>
              <p:cNvSpPr txBox="1">
                <a:spLocks noChangeArrowheads="1"/>
              </p:cNvSpPr>
              <p:nvPr/>
            </p:nvSpPr>
            <p:spPr bwMode="auto">
              <a:xfrm>
                <a:off x="395536" y="332656"/>
                <a:ext cx="8208912" cy="5295420"/>
              </a:xfrm>
              <a:prstGeom prst="rect">
                <a:avLst/>
              </a:prstGeom>
              <a:noFill/>
              <a:ln w="9525">
                <a:noFill/>
                <a:miter lim="800000"/>
              </a:ln>
            </p:spPr>
            <p:txBody>
              <a:bodyPr wrap="square" lIns="91436" tIns="45718" rIns="91436" bIns="45718">
                <a:spAutoFit/>
              </a:bodyPr>
              <a:lstStyle/>
              <a:p>
                <a:r>
                  <a:rPr lang="zh-CN" altLang="zh-CN" sz="2800" dirty="0" smtClean="0">
                    <a:solidFill>
                      <a:schemeClr val="tx1"/>
                    </a:solidFill>
                  </a:rPr>
                  <a:t>解：自由空间的传播损耗为</a:t>
                </a:r>
                <a:endParaRPr lang="zh-CN" altLang="zh-CN" sz="2800" dirty="0" smtClean="0">
                  <a:solidFill>
                    <a:schemeClr val="tx1"/>
                  </a:solidFill>
                </a:endParaRPr>
              </a:p>
              <a:p>
                <a14:m>
                  <m:oMath xmlns:m="http://schemas.openxmlformats.org/officeDocument/2006/math">
                    <m:d>
                      <m:dPr>
                        <m:begChr m:val="["/>
                        <m:endChr m:val="]"/>
                        <m:ctrlPr>
                          <a:rPr lang="zh-CN" altLang="zh-CN" sz="2800" i="1">
                            <a:solidFill>
                              <a:schemeClr val="tx1"/>
                            </a:solidFill>
                            <a:latin typeface="Cambria Math" panose="02040503050406030204"/>
                          </a:rPr>
                        </m:ctrlPr>
                      </m:dPr>
                      <m:e>
                        <m:sSub>
                          <m:sSubPr>
                            <m:ctrlPr>
                              <a:rPr lang="zh-CN" altLang="zh-CN" sz="2800" i="1">
                                <a:solidFill>
                                  <a:schemeClr val="tx1"/>
                                </a:solidFill>
                                <a:latin typeface="Cambria Math" panose="02040503050406030204"/>
                              </a:rPr>
                            </m:ctrlPr>
                          </m:sSubPr>
                          <m:e>
                            <m:r>
                              <a:rPr lang="en-US" altLang="zh-CN" sz="2800" i="1">
                                <a:solidFill>
                                  <a:schemeClr val="tx1"/>
                                </a:solidFill>
                                <a:latin typeface="Cambria Math" panose="02040503050406030204"/>
                              </a:rPr>
                              <m:t>𝐿</m:t>
                            </m:r>
                          </m:e>
                          <m:sub>
                            <m:r>
                              <a:rPr lang="en-US" altLang="zh-CN" sz="2800" i="1">
                                <a:solidFill>
                                  <a:schemeClr val="tx1"/>
                                </a:solidFill>
                                <a:latin typeface="Cambria Math" panose="02040503050406030204"/>
                              </a:rPr>
                              <m:t>𝑓𝑠</m:t>
                            </m:r>
                          </m:sub>
                        </m:sSub>
                      </m:e>
                    </m:d>
                    <m:r>
                      <a:rPr lang="en-US" altLang="zh-CN" sz="2800" i="1">
                        <a:solidFill>
                          <a:schemeClr val="tx1"/>
                        </a:solidFill>
                        <a:latin typeface="Cambria Math" panose="02040503050406030204"/>
                      </a:rPr>
                      <m:t>=</m:t>
                    </m:r>
                    <m:r>
                      <a:rPr lang="en-US" altLang="zh-CN" sz="2800">
                        <a:solidFill>
                          <a:schemeClr val="tx1"/>
                        </a:solidFill>
                        <a:latin typeface="Cambria Math" panose="02040503050406030204"/>
                      </a:rPr>
                      <m:t>32</m:t>
                    </m:r>
                    <m:r>
                      <a:rPr lang="en-US" altLang="zh-CN" sz="2800">
                        <a:solidFill>
                          <a:schemeClr val="tx1"/>
                        </a:solidFill>
                        <a:latin typeface="Cambria Math" panose="02040503050406030204"/>
                      </a:rPr>
                      <m:t>.</m:t>
                    </m:r>
                    <m:r>
                      <a:rPr lang="en-US" altLang="zh-CN" sz="2800">
                        <a:solidFill>
                          <a:schemeClr val="tx1"/>
                        </a:solidFill>
                        <a:latin typeface="Cambria Math" panose="02040503050406030204"/>
                      </a:rPr>
                      <m:t>45</m:t>
                    </m:r>
                    <m:r>
                      <a:rPr lang="en-US" altLang="zh-CN" sz="2800" i="1">
                        <a:solidFill>
                          <a:schemeClr val="tx1"/>
                        </a:solidFill>
                        <a:latin typeface="Cambria Math" panose="02040503050406030204"/>
                      </a:rPr>
                      <m:t>+</m:t>
                    </m:r>
                    <m:r>
                      <a:rPr lang="en-US" altLang="zh-CN" sz="2800">
                        <a:solidFill>
                          <a:schemeClr val="tx1"/>
                        </a:solidFill>
                        <a:latin typeface="Cambria Math" panose="02040503050406030204"/>
                      </a:rPr>
                      <m:t>20</m:t>
                    </m:r>
                    <m:func>
                      <m:funcPr>
                        <m:ctrlPr>
                          <a:rPr lang="zh-CN" altLang="zh-CN" sz="2800" i="1">
                            <a:solidFill>
                              <a:schemeClr val="tx1"/>
                            </a:solidFill>
                            <a:latin typeface="Cambria Math" panose="02040503050406030204"/>
                          </a:rPr>
                        </m:ctrlPr>
                      </m:funcPr>
                      <m:fName>
                        <m:r>
                          <a:rPr lang="en-US" altLang="zh-CN" sz="2800" i="1">
                            <a:solidFill>
                              <a:schemeClr val="tx1"/>
                            </a:solidFill>
                            <a:latin typeface="Cambria Math" panose="02040503050406030204"/>
                          </a:rPr>
                          <m:t>𝑙𝑔</m:t>
                        </m:r>
                      </m:fName>
                      <m:e>
                        <m:r>
                          <a:rPr lang="en-US" altLang="zh-CN" sz="2800" i="1">
                            <a:solidFill>
                              <a:schemeClr val="tx1"/>
                            </a:solidFill>
                            <a:latin typeface="Cambria Math" panose="02040503050406030204"/>
                          </a:rPr>
                          <m:t>𝑑</m:t>
                        </m:r>
                        <m:r>
                          <a:rPr lang="en-US" altLang="zh-CN" sz="2800" i="1">
                            <a:solidFill>
                              <a:schemeClr val="tx1"/>
                            </a:solidFill>
                            <a:latin typeface="Cambria Math" panose="02040503050406030204"/>
                          </a:rPr>
                          <m:t>+</m:t>
                        </m:r>
                        <m:r>
                          <a:rPr lang="en-US" altLang="zh-CN" sz="2800">
                            <a:solidFill>
                              <a:schemeClr val="tx1"/>
                            </a:solidFill>
                            <a:latin typeface="Cambria Math" panose="02040503050406030204"/>
                          </a:rPr>
                          <m:t>20</m:t>
                        </m:r>
                        <m:func>
                          <m:funcPr>
                            <m:ctrlPr>
                              <a:rPr lang="zh-CN" altLang="zh-CN" sz="2800" i="1">
                                <a:solidFill>
                                  <a:schemeClr val="tx1"/>
                                </a:solidFill>
                                <a:latin typeface="Cambria Math" panose="02040503050406030204"/>
                              </a:rPr>
                            </m:ctrlPr>
                          </m:funcPr>
                          <m:fName>
                            <m:r>
                              <a:rPr lang="en-US" altLang="zh-CN" sz="2800" i="1">
                                <a:solidFill>
                                  <a:schemeClr val="tx1"/>
                                </a:solidFill>
                                <a:latin typeface="Cambria Math" panose="02040503050406030204"/>
                              </a:rPr>
                              <m:t>𝑙𝑔</m:t>
                            </m:r>
                          </m:fName>
                          <m:e>
                            <m:r>
                              <a:rPr lang="en-US" altLang="zh-CN" sz="2800" i="1">
                                <a:solidFill>
                                  <a:schemeClr val="tx1"/>
                                </a:solidFill>
                                <a:latin typeface="Cambria Math" panose="02040503050406030204"/>
                              </a:rPr>
                              <m:t>𝑓</m:t>
                            </m:r>
                          </m:e>
                        </m:func>
                      </m:e>
                    </m:func>
                    <m:r>
                      <a:rPr lang="en-US" altLang="zh-CN" sz="2800" i="1">
                        <a:solidFill>
                          <a:schemeClr val="tx1"/>
                        </a:solidFill>
                        <a:latin typeface="Cambria Math" panose="02040503050406030204"/>
                      </a:rPr>
                      <m:t>=</m:t>
                    </m:r>
                    <m:r>
                      <a:rPr lang="en-US" altLang="zh-CN" sz="2800" i="1">
                        <a:solidFill>
                          <a:schemeClr val="tx1"/>
                        </a:solidFill>
                        <a:latin typeface="Cambria Math" panose="02040503050406030204"/>
                      </a:rPr>
                      <m:t>32</m:t>
                    </m:r>
                    <m:r>
                      <a:rPr lang="en-US" altLang="zh-CN" sz="2800" i="1">
                        <a:solidFill>
                          <a:schemeClr val="tx1"/>
                        </a:solidFill>
                        <a:latin typeface="Cambria Math" panose="02040503050406030204"/>
                      </a:rPr>
                      <m:t>.</m:t>
                    </m:r>
                    <m:r>
                      <a:rPr lang="en-US" altLang="zh-CN" sz="2800" i="1">
                        <a:solidFill>
                          <a:schemeClr val="tx1"/>
                        </a:solidFill>
                        <a:latin typeface="Cambria Math" panose="02040503050406030204"/>
                      </a:rPr>
                      <m:t>45</m:t>
                    </m:r>
                    <m:r>
                      <a:rPr lang="en-US" altLang="zh-CN" sz="2800" i="1">
                        <a:solidFill>
                          <a:schemeClr val="tx1"/>
                        </a:solidFill>
                        <a:latin typeface="Cambria Math" panose="02040503050406030204"/>
                      </a:rPr>
                      <m:t>+</m:t>
                    </m:r>
                    <m:r>
                      <a:rPr lang="en-US" altLang="zh-CN" sz="2800">
                        <a:solidFill>
                          <a:schemeClr val="tx1"/>
                        </a:solidFill>
                        <a:latin typeface="Cambria Math" panose="02040503050406030204"/>
                      </a:rPr>
                      <m:t>20</m:t>
                    </m:r>
                    <m:func>
                      <m:funcPr>
                        <m:ctrlPr>
                          <a:rPr lang="zh-CN" altLang="zh-CN" sz="2800" i="1">
                            <a:solidFill>
                              <a:schemeClr val="tx1"/>
                            </a:solidFill>
                            <a:latin typeface="Cambria Math" panose="02040503050406030204"/>
                          </a:rPr>
                        </m:ctrlPr>
                      </m:funcPr>
                      <m:fName>
                        <m:r>
                          <a:rPr lang="en-US" altLang="zh-CN" sz="2800" i="1">
                            <a:solidFill>
                              <a:schemeClr val="tx1"/>
                            </a:solidFill>
                            <a:latin typeface="Cambria Math" panose="02040503050406030204"/>
                          </a:rPr>
                          <m:t>𝑙𝑔</m:t>
                        </m:r>
                      </m:fName>
                      <m:e>
                        <m:r>
                          <a:rPr lang="en-US" altLang="zh-CN" sz="2800" i="1">
                            <a:solidFill>
                              <a:schemeClr val="tx1"/>
                            </a:solidFill>
                            <a:latin typeface="Cambria Math" panose="02040503050406030204"/>
                          </a:rPr>
                          <m:t>15</m:t>
                        </m:r>
                        <m:r>
                          <a:rPr lang="en-US" altLang="zh-CN" sz="2800" i="1">
                            <a:solidFill>
                              <a:schemeClr val="tx1"/>
                            </a:solidFill>
                            <a:latin typeface="Cambria Math" panose="02040503050406030204"/>
                          </a:rPr>
                          <m:t>+</m:t>
                        </m:r>
                        <m:r>
                          <a:rPr lang="en-US" altLang="zh-CN" sz="2800">
                            <a:solidFill>
                              <a:schemeClr val="tx1"/>
                            </a:solidFill>
                            <a:latin typeface="Cambria Math" panose="02040503050406030204"/>
                          </a:rPr>
                          <m:t>20</m:t>
                        </m:r>
                        <m:func>
                          <m:funcPr>
                            <m:ctrlPr>
                              <a:rPr lang="zh-CN" altLang="zh-CN" sz="2800" i="1">
                                <a:solidFill>
                                  <a:schemeClr val="tx1"/>
                                </a:solidFill>
                                <a:latin typeface="Cambria Math" panose="02040503050406030204"/>
                              </a:rPr>
                            </m:ctrlPr>
                          </m:funcPr>
                          <m:fName>
                            <m:r>
                              <a:rPr lang="en-US" altLang="zh-CN" sz="2800" i="1">
                                <a:solidFill>
                                  <a:schemeClr val="tx1"/>
                                </a:solidFill>
                                <a:latin typeface="Cambria Math" panose="02040503050406030204"/>
                              </a:rPr>
                              <m:t>𝑙𝑔</m:t>
                            </m:r>
                          </m:fName>
                          <m:e>
                            <m:r>
                              <a:rPr lang="en-US" altLang="zh-CN" sz="2800" i="1">
                                <a:solidFill>
                                  <a:schemeClr val="tx1"/>
                                </a:solidFill>
                                <a:latin typeface="Cambria Math" panose="02040503050406030204"/>
                              </a:rPr>
                              <m:t>900</m:t>
                            </m:r>
                          </m:e>
                        </m:func>
                      </m:e>
                    </m:func>
                    <m:r>
                      <a:rPr lang="en-US" altLang="zh-CN" sz="2800" i="1">
                        <a:solidFill>
                          <a:schemeClr val="tx1"/>
                        </a:solidFill>
                        <a:latin typeface="Cambria Math" panose="02040503050406030204"/>
                      </a:rPr>
                      <m:t>=</m:t>
                    </m:r>
                    <m:r>
                      <a:rPr lang="en-US" altLang="zh-CN" sz="2800" i="1">
                        <a:solidFill>
                          <a:schemeClr val="tx1"/>
                        </a:solidFill>
                        <a:latin typeface="Cambria Math" panose="02040503050406030204"/>
                      </a:rPr>
                      <m:t>115</m:t>
                    </m:r>
                    <m:r>
                      <a:rPr lang="en-US" altLang="zh-CN" sz="2800" i="1">
                        <a:solidFill>
                          <a:schemeClr val="tx1"/>
                        </a:solidFill>
                        <a:latin typeface="Cambria Math" panose="02040503050406030204"/>
                      </a:rPr>
                      <m:t>.</m:t>
                    </m:r>
                    <m:r>
                      <a:rPr lang="en-US" altLang="zh-CN" sz="2800" i="1">
                        <a:solidFill>
                          <a:schemeClr val="tx1"/>
                        </a:solidFill>
                        <a:latin typeface="Cambria Math" panose="02040503050406030204"/>
                      </a:rPr>
                      <m:t>05</m:t>
                    </m:r>
                  </m:oMath>
                </a14:m>
                <a:r>
                  <a:rPr lang="zh-CN" altLang="zh-CN" sz="2800" dirty="0">
                    <a:solidFill>
                      <a:schemeClr val="tx1"/>
                    </a:solidFill>
                  </a:rPr>
                  <a:t>（</a:t>
                </a:r>
                <a:r>
                  <a:rPr lang="en-US" altLang="zh-CN" sz="2800" dirty="0">
                    <a:solidFill>
                      <a:schemeClr val="tx1"/>
                    </a:solidFill>
                  </a:rPr>
                  <a:t>dB</a:t>
                </a:r>
                <a:r>
                  <a:rPr lang="zh-CN" altLang="zh-CN" sz="2800" dirty="0">
                    <a:solidFill>
                      <a:schemeClr val="tx1"/>
                    </a:solidFill>
                  </a:rPr>
                  <a:t>）</a:t>
                </a:r>
                <a:endParaRPr lang="zh-CN" altLang="zh-CN" sz="2800" dirty="0">
                  <a:solidFill>
                    <a:schemeClr val="tx1"/>
                  </a:solidFill>
                </a:endParaRPr>
              </a:p>
              <a:p>
                <a:endParaRPr lang="en-US" altLang="zh-CN" sz="2800" dirty="0" smtClean="0">
                  <a:solidFill>
                    <a:schemeClr val="tx1"/>
                  </a:solidFill>
                </a:endParaRPr>
              </a:p>
              <a:p>
                <a:r>
                  <a:rPr lang="zh-CN" altLang="zh-CN" sz="2800" dirty="0" smtClean="0">
                    <a:solidFill>
                      <a:schemeClr val="tx1"/>
                    </a:solidFill>
                  </a:rPr>
                  <a:t>菲</a:t>
                </a:r>
                <a:r>
                  <a:rPr lang="zh-CN" altLang="zh-CN" sz="2800" dirty="0">
                    <a:solidFill>
                      <a:schemeClr val="tx1"/>
                    </a:solidFill>
                  </a:rPr>
                  <a:t>涅耳余隙</a:t>
                </a:r>
                <a:endParaRPr lang="zh-CN" altLang="zh-CN" sz="2800" dirty="0">
                  <a:solidFill>
                    <a:schemeClr val="tx1"/>
                  </a:solidFill>
                </a:endParaRPr>
              </a:p>
              <a:p>
                <a14:m>
                  <m:oMathPara xmlns:m="http://schemas.openxmlformats.org/officeDocument/2006/math">
                    <m:oMathParaPr>
                      <m:jc m:val="centerGroup"/>
                    </m:oMathParaPr>
                    <m:oMath xmlns:m="http://schemas.openxmlformats.org/officeDocument/2006/math">
                      <m:sSub>
                        <m:sSubPr>
                          <m:ctrlPr>
                            <a:rPr lang="zh-CN" altLang="zh-CN" sz="2800" i="1">
                              <a:solidFill>
                                <a:schemeClr val="tx1"/>
                              </a:solidFill>
                              <a:latin typeface="Cambria Math" panose="02040503050406030204"/>
                            </a:rPr>
                          </m:ctrlPr>
                        </m:sSubPr>
                        <m:e>
                          <m:r>
                            <a:rPr lang="en-US" altLang="zh-CN" sz="2800" i="1">
                              <a:solidFill>
                                <a:schemeClr val="tx1"/>
                              </a:solidFill>
                              <a:latin typeface="Cambria Math" panose="02040503050406030204"/>
                            </a:rPr>
                            <m:t>𝑥</m:t>
                          </m:r>
                        </m:e>
                        <m:sub>
                          <m:r>
                            <a:rPr lang="en-US" altLang="zh-CN" sz="2800" i="1">
                              <a:solidFill>
                                <a:schemeClr val="tx1"/>
                              </a:solidFill>
                              <a:latin typeface="Cambria Math" panose="02040503050406030204"/>
                            </a:rPr>
                            <m:t>1</m:t>
                          </m:r>
                        </m:sub>
                      </m:sSub>
                      <m:r>
                        <a:rPr lang="en-US" altLang="zh-CN" sz="2800" i="1">
                          <a:solidFill>
                            <a:schemeClr val="tx1"/>
                          </a:solidFill>
                          <a:latin typeface="Cambria Math" panose="02040503050406030204"/>
                        </a:rPr>
                        <m:t>=</m:t>
                      </m:r>
                      <m:rad>
                        <m:radPr>
                          <m:degHide m:val="on"/>
                          <m:ctrlPr>
                            <a:rPr lang="zh-CN" altLang="zh-CN" sz="2800" i="1">
                              <a:solidFill>
                                <a:schemeClr val="tx1"/>
                              </a:solidFill>
                              <a:latin typeface="Cambria Math" panose="02040503050406030204"/>
                            </a:rPr>
                          </m:ctrlPr>
                        </m:radPr>
                        <m:deg/>
                        <m:e>
                          <m:f>
                            <m:fPr>
                              <m:ctrlPr>
                                <a:rPr lang="zh-CN" altLang="zh-CN" sz="2800" i="1">
                                  <a:solidFill>
                                    <a:schemeClr val="tx1"/>
                                  </a:solidFill>
                                  <a:latin typeface="Cambria Math" panose="02040503050406030204"/>
                                </a:rPr>
                              </m:ctrlPr>
                            </m:fPr>
                            <m:num>
                              <m:r>
                                <a:rPr lang="en-US" altLang="zh-CN" sz="2800" i="1">
                                  <a:solidFill>
                                    <a:schemeClr val="tx1"/>
                                  </a:solidFill>
                                  <a:latin typeface="Cambria Math" panose="02040503050406030204"/>
                                </a:rPr>
                                <m:t>𝜆</m:t>
                              </m:r>
                              <m:sSub>
                                <m:sSubPr>
                                  <m:ctrlPr>
                                    <a:rPr lang="zh-CN" altLang="zh-CN" sz="2800" i="1">
                                      <a:solidFill>
                                        <a:schemeClr val="tx1"/>
                                      </a:solidFill>
                                      <a:latin typeface="Cambria Math" panose="02040503050406030204"/>
                                    </a:rPr>
                                  </m:ctrlPr>
                                </m:sSubPr>
                                <m:e>
                                  <m:r>
                                    <a:rPr lang="en-US" altLang="zh-CN" sz="2800" i="1">
                                      <a:solidFill>
                                        <a:schemeClr val="tx1"/>
                                      </a:solidFill>
                                      <a:latin typeface="Cambria Math" panose="02040503050406030204"/>
                                    </a:rPr>
                                    <m:t>𝑑</m:t>
                                  </m:r>
                                </m:e>
                                <m:sub>
                                  <m:r>
                                    <a:rPr lang="en-US" altLang="zh-CN" sz="2800" i="1">
                                      <a:solidFill>
                                        <a:schemeClr val="tx1"/>
                                      </a:solidFill>
                                      <a:latin typeface="Cambria Math" panose="02040503050406030204"/>
                                    </a:rPr>
                                    <m:t>1</m:t>
                                  </m:r>
                                </m:sub>
                              </m:sSub>
                              <m:sSub>
                                <m:sSubPr>
                                  <m:ctrlPr>
                                    <a:rPr lang="zh-CN" altLang="zh-CN" sz="2800" i="1">
                                      <a:solidFill>
                                        <a:schemeClr val="tx1"/>
                                      </a:solidFill>
                                      <a:latin typeface="Cambria Math" panose="02040503050406030204"/>
                                    </a:rPr>
                                  </m:ctrlPr>
                                </m:sSubPr>
                                <m:e>
                                  <m:r>
                                    <a:rPr lang="en-US" altLang="zh-CN" sz="2800" i="1">
                                      <a:solidFill>
                                        <a:schemeClr val="tx1"/>
                                      </a:solidFill>
                                      <a:latin typeface="Cambria Math" panose="02040503050406030204"/>
                                    </a:rPr>
                                    <m:t>𝑑</m:t>
                                  </m:r>
                                </m:e>
                                <m:sub>
                                  <m:r>
                                    <a:rPr lang="en-US" altLang="zh-CN" sz="2800" i="1">
                                      <a:solidFill>
                                        <a:schemeClr val="tx1"/>
                                      </a:solidFill>
                                      <a:latin typeface="Cambria Math" panose="02040503050406030204"/>
                                    </a:rPr>
                                    <m:t>2</m:t>
                                  </m:r>
                                </m:sub>
                              </m:sSub>
                            </m:num>
                            <m:den>
                              <m:sSub>
                                <m:sSubPr>
                                  <m:ctrlPr>
                                    <a:rPr lang="zh-CN" altLang="zh-CN" sz="2800" i="1">
                                      <a:solidFill>
                                        <a:schemeClr val="tx1"/>
                                      </a:solidFill>
                                      <a:latin typeface="Cambria Math" panose="02040503050406030204"/>
                                    </a:rPr>
                                  </m:ctrlPr>
                                </m:sSubPr>
                                <m:e>
                                  <m:r>
                                    <a:rPr lang="en-US" altLang="zh-CN" sz="2800" i="1">
                                      <a:solidFill>
                                        <a:schemeClr val="tx1"/>
                                      </a:solidFill>
                                      <a:latin typeface="Cambria Math" panose="02040503050406030204"/>
                                    </a:rPr>
                                    <m:t>𝑑</m:t>
                                  </m:r>
                                </m:e>
                                <m:sub>
                                  <m:r>
                                    <a:rPr lang="en-US" altLang="zh-CN" sz="2800" i="1">
                                      <a:solidFill>
                                        <a:schemeClr val="tx1"/>
                                      </a:solidFill>
                                      <a:latin typeface="Cambria Math" panose="02040503050406030204"/>
                                    </a:rPr>
                                    <m:t>1</m:t>
                                  </m:r>
                                </m:sub>
                              </m:sSub>
                              <m:sSub>
                                <m:sSubPr>
                                  <m:ctrlPr>
                                    <a:rPr lang="zh-CN" altLang="zh-CN" sz="2800" i="1">
                                      <a:solidFill>
                                        <a:schemeClr val="tx1"/>
                                      </a:solidFill>
                                      <a:latin typeface="Cambria Math" panose="02040503050406030204"/>
                                    </a:rPr>
                                  </m:ctrlPr>
                                </m:sSubPr>
                                <m:e>
                                  <m:r>
                                    <a:rPr lang="en-US" altLang="zh-CN" sz="2800" i="1">
                                      <a:solidFill>
                                        <a:schemeClr val="tx1"/>
                                      </a:solidFill>
                                      <a:latin typeface="Cambria Math" panose="02040503050406030204"/>
                                    </a:rPr>
                                    <m:t>+</m:t>
                                  </m:r>
                                  <m:r>
                                    <a:rPr lang="en-US" altLang="zh-CN" sz="2800" i="1">
                                      <a:solidFill>
                                        <a:schemeClr val="tx1"/>
                                      </a:solidFill>
                                      <a:latin typeface="Cambria Math" panose="02040503050406030204"/>
                                    </a:rPr>
                                    <m:t>𝑑</m:t>
                                  </m:r>
                                </m:e>
                                <m:sub>
                                  <m:r>
                                    <a:rPr lang="en-US" altLang="zh-CN" sz="2800" i="1">
                                      <a:solidFill>
                                        <a:schemeClr val="tx1"/>
                                      </a:solidFill>
                                      <a:latin typeface="Cambria Math" panose="02040503050406030204"/>
                                    </a:rPr>
                                    <m:t>2</m:t>
                                  </m:r>
                                </m:sub>
                              </m:sSub>
                            </m:den>
                          </m:f>
                        </m:e>
                      </m:rad>
                      <m:r>
                        <a:rPr lang="en-US" altLang="zh-CN" sz="2800" i="1">
                          <a:solidFill>
                            <a:schemeClr val="tx1"/>
                          </a:solidFill>
                          <a:latin typeface="Cambria Math" panose="02040503050406030204"/>
                        </a:rPr>
                        <m:t>=</m:t>
                      </m:r>
                      <m:rad>
                        <m:radPr>
                          <m:degHide m:val="on"/>
                          <m:ctrlPr>
                            <a:rPr lang="zh-CN" altLang="zh-CN" sz="2800" i="1">
                              <a:solidFill>
                                <a:schemeClr val="tx1"/>
                              </a:solidFill>
                              <a:latin typeface="Cambria Math" panose="02040503050406030204"/>
                            </a:rPr>
                          </m:ctrlPr>
                        </m:radPr>
                        <m:deg/>
                        <m:e>
                          <m:f>
                            <m:fPr>
                              <m:ctrlPr>
                                <a:rPr lang="zh-CN" altLang="zh-CN" sz="2800" i="1">
                                  <a:solidFill>
                                    <a:schemeClr val="tx1"/>
                                  </a:solidFill>
                                  <a:latin typeface="Cambria Math" panose="02040503050406030204"/>
                                </a:rPr>
                              </m:ctrlPr>
                            </m:fPr>
                            <m:num>
                              <m:r>
                                <a:rPr lang="en-US" altLang="zh-CN" sz="2800" i="1">
                                  <a:solidFill>
                                    <a:schemeClr val="tx1"/>
                                  </a:solidFill>
                                  <a:latin typeface="Cambria Math" panose="02040503050406030204"/>
                                </a:rPr>
                                <m:t>3</m:t>
                              </m:r>
                              <m:r>
                                <a:rPr lang="en-US" altLang="zh-CN" sz="2800" i="1">
                                  <a:solidFill>
                                    <a:schemeClr val="tx1"/>
                                  </a:solidFill>
                                  <a:latin typeface="Cambria Math" panose="02040503050406030204"/>
                                </a:rPr>
                                <m:t>×</m:t>
                              </m:r>
                              <m:sSup>
                                <m:sSupPr>
                                  <m:ctrlPr>
                                    <a:rPr lang="zh-CN" altLang="zh-CN" sz="2800" i="1">
                                      <a:solidFill>
                                        <a:schemeClr val="tx1"/>
                                      </a:solidFill>
                                      <a:latin typeface="Cambria Math" panose="02040503050406030204"/>
                                    </a:rPr>
                                  </m:ctrlPr>
                                </m:sSupPr>
                                <m:e>
                                  <m:r>
                                    <a:rPr lang="en-US" altLang="zh-CN" sz="2800" i="1">
                                      <a:solidFill>
                                        <a:schemeClr val="tx1"/>
                                      </a:solidFill>
                                      <a:latin typeface="Cambria Math" panose="02040503050406030204"/>
                                    </a:rPr>
                                    <m:t>10</m:t>
                                  </m:r>
                                </m:e>
                                <m:sup>
                                  <m:r>
                                    <a:rPr lang="en-US" altLang="zh-CN" sz="2800" i="1">
                                      <a:solidFill>
                                        <a:schemeClr val="tx1"/>
                                      </a:solidFill>
                                      <a:latin typeface="Cambria Math" panose="02040503050406030204"/>
                                    </a:rPr>
                                    <m:t>8</m:t>
                                  </m:r>
                                </m:sup>
                              </m:sSup>
                              <m:r>
                                <a:rPr lang="en-US" altLang="zh-CN" sz="2800" i="1">
                                  <a:solidFill>
                                    <a:schemeClr val="tx1"/>
                                  </a:solidFill>
                                  <a:latin typeface="Cambria Math" panose="02040503050406030204"/>
                                </a:rPr>
                                <m:t>×</m:t>
                              </m:r>
                              <m:d>
                                <m:dPr>
                                  <m:ctrlPr>
                                    <a:rPr lang="zh-CN" altLang="zh-CN" sz="2800" i="1">
                                      <a:solidFill>
                                        <a:schemeClr val="tx1"/>
                                      </a:solidFill>
                                      <a:latin typeface="Cambria Math" panose="02040503050406030204"/>
                                    </a:rPr>
                                  </m:ctrlPr>
                                </m:dPr>
                                <m:e>
                                  <m:r>
                                    <a:rPr lang="en-US" altLang="zh-CN" sz="2800" i="1">
                                      <a:solidFill>
                                        <a:schemeClr val="tx1"/>
                                      </a:solidFill>
                                      <a:latin typeface="Cambria Math" panose="02040503050406030204"/>
                                    </a:rPr>
                                    <m:t>15</m:t>
                                  </m:r>
                                  <m:r>
                                    <a:rPr lang="en-US" altLang="zh-CN" sz="2800" i="1">
                                      <a:solidFill>
                                        <a:schemeClr val="tx1"/>
                                      </a:solidFill>
                                      <a:latin typeface="Cambria Math" panose="02040503050406030204"/>
                                    </a:rPr>
                                    <m:t>−</m:t>
                                  </m:r>
                                  <m:r>
                                    <a:rPr lang="en-US" altLang="zh-CN" sz="2800" i="1">
                                      <a:solidFill>
                                        <a:schemeClr val="tx1"/>
                                      </a:solidFill>
                                      <a:latin typeface="Cambria Math" panose="02040503050406030204"/>
                                    </a:rPr>
                                    <m:t>10</m:t>
                                  </m:r>
                                </m:e>
                              </m:d>
                              <m:r>
                                <a:rPr lang="en-US" altLang="zh-CN" sz="2800" i="1">
                                  <a:solidFill>
                                    <a:schemeClr val="tx1"/>
                                  </a:solidFill>
                                  <a:latin typeface="Cambria Math" panose="02040503050406030204"/>
                                </a:rPr>
                                <m:t>×</m:t>
                              </m:r>
                              <m:sSup>
                                <m:sSupPr>
                                  <m:ctrlPr>
                                    <a:rPr lang="zh-CN" altLang="zh-CN" sz="2800" i="1">
                                      <a:solidFill>
                                        <a:schemeClr val="tx1"/>
                                      </a:solidFill>
                                      <a:latin typeface="Cambria Math" panose="02040503050406030204"/>
                                    </a:rPr>
                                  </m:ctrlPr>
                                </m:sSupPr>
                                <m:e>
                                  <m:r>
                                    <a:rPr lang="en-US" altLang="zh-CN" sz="2800" i="1">
                                      <a:solidFill>
                                        <a:schemeClr val="tx1"/>
                                      </a:solidFill>
                                      <a:latin typeface="Cambria Math" panose="02040503050406030204"/>
                                    </a:rPr>
                                    <m:t>10</m:t>
                                  </m:r>
                                </m:e>
                                <m:sup>
                                  <m:r>
                                    <a:rPr lang="en-US" altLang="zh-CN" sz="2800" i="1">
                                      <a:solidFill>
                                        <a:schemeClr val="tx1"/>
                                      </a:solidFill>
                                      <a:latin typeface="Cambria Math" panose="02040503050406030204"/>
                                    </a:rPr>
                                    <m:t>3</m:t>
                                  </m:r>
                                </m:sup>
                              </m:sSup>
                              <m:r>
                                <a:rPr lang="en-US" altLang="zh-CN" sz="2800" i="1">
                                  <a:solidFill>
                                    <a:schemeClr val="tx1"/>
                                  </a:solidFill>
                                  <a:latin typeface="Cambria Math" panose="02040503050406030204"/>
                                </a:rPr>
                                <m:t>×</m:t>
                              </m:r>
                              <m:r>
                                <a:rPr lang="en-US" altLang="zh-CN" sz="2800" i="1">
                                  <a:solidFill>
                                    <a:schemeClr val="tx1"/>
                                  </a:solidFill>
                                  <a:latin typeface="Cambria Math" panose="02040503050406030204"/>
                                </a:rPr>
                                <m:t>10</m:t>
                              </m:r>
                              <m:r>
                                <a:rPr lang="en-US" altLang="zh-CN" sz="2800" i="1">
                                  <a:solidFill>
                                    <a:schemeClr val="tx1"/>
                                  </a:solidFill>
                                  <a:latin typeface="Cambria Math" panose="02040503050406030204"/>
                                </a:rPr>
                                <m:t>×</m:t>
                              </m:r>
                              <m:sSup>
                                <m:sSupPr>
                                  <m:ctrlPr>
                                    <a:rPr lang="zh-CN" altLang="zh-CN" sz="2800" i="1">
                                      <a:solidFill>
                                        <a:schemeClr val="tx1"/>
                                      </a:solidFill>
                                      <a:latin typeface="Cambria Math" panose="02040503050406030204"/>
                                    </a:rPr>
                                  </m:ctrlPr>
                                </m:sSupPr>
                                <m:e>
                                  <m:r>
                                    <a:rPr lang="en-US" altLang="zh-CN" sz="2800" i="1">
                                      <a:solidFill>
                                        <a:schemeClr val="tx1"/>
                                      </a:solidFill>
                                      <a:latin typeface="Cambria Math" panose="02040503050406030204"/>
                                    </a:rPr>
                                    <m:t>10</m:t>
                                  </m:r>
                                </m:e>
                                <m:sup>
                                  <m:r>
                                    <a:rPr lang="en-US" altLang="zh-CN" sz="2800" i="1">
                                      <a:solidFill>
                                        <a:schemeClr val="tx1"/>
                                      </a:solidFill>
                                      <a:latin typeface="Cambria Math" panose="02040503050406030204"/>
                                    </a:rPr>
                                    <m:t>3</m:t>
                                  </m:r>
                                </m:sup>
                              </m:sSup>
                            </m:num>
                            <m:den>
                              <m:r>
                                <a:rPr lang="en-US" altLang="zh-CN" sz="2800" i="1">
                                  <a:solidFill>
                                    <a:schemeClr val="tx1"/>
                                  </a:solidFill>
                                  <a:latin typeface="Cambria Math" panose="02040503050406030204"/>
                                </a:rPr>
                                <m:t>900</m:t>
                              </m:r>
                              <m:r>
                                <a:rPr lang="en-US" altLang="zh-CN" sz="2800" i="1">
                                  <a:solidFill>
                                    <a:schemeClr val="tx1"/>
                                  </a:solidFill>
                                  <a:latin typeface="Cambria Math" panose="02040503050406030204"/>
                                </a:rPr>
                                <m:t>×</m:t>
                              </m:r>
                              <m:sSup>
                                <m:sSupPr>
                                  <m:ctrlPr>
                                    <a:rPr lang="zh-CN" altLang="zh-CN" sz="2800" i="1">
                                      <a:solidFill>
                                        <a:schemeClr val="tx1"/>
                                      </a:solidFill>
                                      <a:latin typeface="Cambria Math" panose="02040503050406030204"/>
                                    </a:rPr>
                                  </m:ctrlPr>
                                </m:sSupPr>
                                <m:e>
                                  <m:r>
                                    <a:rPr lang="en-US" altLang="zh-CN" sz="2800" i="1">
                                      <a:solidFill>
                                        <a:schemeClr val="tx1"/>
                                      </a:solidFill>
                                      <a:latin typeface="Cambria Math" panose="02040503050406030204"/>
                                    </a:rPr>
                                    <m:t>10</m:t>
                                  </m:r>
                                </m:e>
                                <m:sup>
                                  <m:r>
                                    <a:rPr lang="en-US" altLang="zh-CN" sz="2800" i="1">
                                      <a:solidFill>
                                        <a:schemeClr val="tx1"/>
                                      </a:solidFill>
                                      <a:latin typeface="Cambria Math" panose="02040503050406030204"/>
                                    </a:rPr>
                                    <m:t>6</m:t>
                                  </m:r>
                                </m:sup>
                              </m:sSup>
                              <m:r>
                                <a:rPr lang="en-US" altLang="zh-CN" sz="2800" i="1">
                                  <a:solidFill>
                                    <a:schemeClr val="tx1"/>
                                  </a:solidFill>
                                  <a:latin typeface="Cambria Math" panose="02040503050406030204"/>
                                </a:rPr>
                                <m:t>×</m:t>
                              </m:r>
                              <m:d>
                                <m:dPr>
                                  <m:ctrlPr>
                                    <a:rPr lang="zh-CN" altLang="zh-CN" sz="2800" i="1">
                                      <a:solidFill>
                                        <a:schemeClr val="tx1"/>
                                      </a:solidFill>
                                      <a:latin typeface="Cambria Math" panose="02040503050406030204"/>
                                    </a:rPr>
                                  </m:ctrlPr>
                                </m:dPr>
                                <m:e>
                                  <m:r>
                                    <a:rPr lang="en-US" altLang="zh-CN" sz="2800" i="1">
                                      <a:solidFill>
                                        <a:schemeClr val="tx1"/>
                                      </a:solidFill>
                                      <a:latin typeface="Cambria Math" panose="02040503050406030204"/>
                                    </a:rPr>
                                    <m:t>15</m:t>
                                  </m:r>
                                  <m:r>
                                    <a:rPr lang="en-US" altLang="zh-CN" sz="2800" i="1">
                                      <a:solidFill>
                                        <a:schemeClr val="tx1"/>
                                      </a:solidFill>
                                      <a:latin typeface="Cambria Math" panose="02040503050406030204"/>
                                    </a:rPr>
                                    <m:t>×</m:t>
                                  </m:r>
                                  <m:sSup>
                                    <m:sSupPr>
                                      <m:ctrlPr>
                                        <a:rPr lang="zh-CN" altLang="zh-CN" sz="2800" i="1">
                                          <a:solidFill>
                                            <a:schemeClr val="tx1"/>
                                          </a:solidFill>
                                          <a:latin typeface="Cambria Math" panose="02040503050406030204"/>
                                        </a:rPr>
                                      </m:ctrlPr>
                                    </m:sSupPr>
                                    <m:e>
                                      <m:r>
                                        <a:rPr lang="en-US" altLang="zh-CN" sz="2800" i="1">
                                          <a:solidFill>
                                            <a:schemeClr val="tx1"/>
                                          </a:solidFill>
                                          <a:latin typeface="Cambria Math" panose="02040503050406030204"/>
                                        </a:rPr>
                                        <m:t>10</m:t>
                                      </m:r>
                                    </m:e>
                                    <m:sup>
                                      <m:r>
                                        <a:rPr lang="en-US" altLang="zh-CN" sz="2800" i="1">
                                          <a:solidFill>
                                            <a:schemeClr val="tx1"/>
                                          </a:solidFill>
                                          <a:latin typeface="Cambria Math" panose="02040503050406030204"/>
                                        </a:rPr>
                                        <m:t>3</m:t>
                                      </m:r>
                                    </m:sup>
                                  </m:sSup>
                                </m:e>
                              </m:d>
                            </m:den>
                          </m:f>
                        </m:e>
                      </m:rad>
                      <m:r>
                        <a:rPr lang="en-US" altLang="zh-CN" sz="2800" i="1">
                          <a:solidFill>
                            <a:schemeClr val="tx1"/>
                          </a:solidFill>
                          <a:latin typeface="Cambria Math" panose="02040503050406030204"/>
                        </a:rPr>
                        <m:t>≈</m:t>
                      </m:r>
                      <m:r>
                        <a:rPr lang="en-US" altLang="zh-CN" sz="2800" i="1">
                          <a:solidFill>
                            <a:schemeClr val="tx1"/>
                          </a:solidFill>
                          <a:latin typeface="Cambria Math" panose="02040503050406030204"/>
                        </a:rPr>
                        <m:t>33</m:t>
                      </m:r>
                      <m:r>
                        <a:rPr lang="en-US" altLang="zh-CN" sz="2800" i="1">
                          <a:solidFill>
                            <a:schemeClr val="tx1"/>
                          </a:solidFill>
                          <a:latin typeface="Cambria Math" panose="02040503050406030204"/>
                        </a:rPr>
                        <m:t>.</m:t>
                      </m:r>
                      <m:r>
                        <a:rPr lang="en-US" altLang="zh-CN" sz="2800" i="1">
                          <a:solidFill>
                            <a:schemeClr val="tx1"/>
                          </a:solidFill>
                          <a:latin typeface="Cambria Math" panose="02040503050406030204"/>
                        </a:rPr>
                        <m:t>3</m:t>
                      </m:r>
                    </m:oMath>
                  </m:oMathPara>
                </a14:m>
                <a:endParaRPr lang="zh-CN" altLang="zh-CN" sz="2800" dirty="0">
                  <a:solidFill>
                    <a:schemeClr val="tx1"/>
                  </a:solidFill>
                </a:endParaRPr>
              </a:p>
            </p:txBody>
          </p:sp>
        </mc:Choice>
        <mc:Fallback>
          <p:sp>
            <p:nvSpPr>
              <p:cNvPr id="659458" name="Text Box 2"/>
              <p:cNvSpPr txBox="1">
                <a:spLocks noRot="1" noChangeAspect="1" noMove="1" noResize="1" noEditPoints="1" noAdjustHandles="1" noChangeArrowheads="1" noChangeShapeType="1" noTextEdit="1"/>
              </p:cNvSpPr>
              <p:nvPr/>
            </p:nvSpPr>
            <p:spPr bwMode="auto">
              <a:xfrm>
                <a:off x="395536" y="332656"/>
                <a:ext cx="8208912" cy="5295420"/>
              </a:xfrm>
              <a:prstGeom prst="rect">
                <a:avLst/>
              </a:prstGeom>
              <a:blipFill rotWithShape="1">
                <a:blip r:embed="rId1"/>
                <a:stretch>
                  <a:fillRect l="-7" t="-10" r="2" b="1"/>
                </a:stretch>
              </a:blipFill>
              <a:ln w="9525">
                <a:noFill/>
                <a:miter lim="800000"/>
              </a:ln>
            </p:spPr>
            <p:txBody>
              <a:bodyPr/>
              <a:lstStyle/>
              <a:p>
                <a:r>
                  <a:rPr lang="zh-CN" altLang="en-US">
                    <a:noFill/>
                  </a:rPr>
                  <a:t> </a:t>
                </a:r>
              </a:p>
            </p:txBody>
          </p:sp>
        </mc:Fallback>
      </mc:AlternateContent>
      <p:sp>
        <p:nvSpPr>
          <p:cNvPr id="16388" name="Rectangle 2"/>
          <p:cNvSpPr txBox="1">
            <a:spLocks noChangeArrowheads="1"/>
          </p:cNvSpPr>
          <p:nvPr/>
        </p:nvSpPr>
        <p:spPr bwMode="auto">
          <a:xfrm>
            <a:off x="938213" y="428625"/>
            <a:ext cx="7848600" cy="857250"/>
          </a:xfrm>
          <a:prstGeom prst="rect">
            <a:avLst/>
          </a:prstGeom>
          <a:noFill/>
          <a:ln w="9525">
            <a:noFill/>
            <a:miter lim="800000"/>
          </a:ln>
        </p:spPr>
        <p:txBody>
          <a:bodyPr/>
          <a:lstStyle/>
          <a:p>
            <a:pPr marL="342900" indent="-342900">
              <a:spcBef>
                <a:spcPct val="20000"/>
              </a:spcBef>
              <a:buFont typeface="Arial" panose="020B0604020202020204" pitchFamily="34" charset="0"/>
              <a:buChar char="•"/>
            </a:pPr>
            <a:endParaRPr lang="zh-CN" altLang="en-US" sz="3600" dirty="0">
              <a:solidFill>
                <a:schemeClr val="bg1"/>
              </a:solidFill>
              <a:latin typeface="方正兰亭粗黑简体" pitchFamily="2" charset="-122"/>
              <a:ea typeface="方正兰亭粗黑简体" pitchFamily="2" charset="-122"/>
            </a:endParaRPr>
          </a:p>
        </p:txBody>
      </p:sp>
    </p:spTree>
  </p:cSld>
  <p:clrMapOvr>
    <a:masterClrMapping/>
  </p:clrMapOvr>
  <p:transition spd="med">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15"/>
          <p:cNvGrpSpPr/>
          <p:nvPr/>
        </p:nvGrpSpPr>
        <p:grpSpPr bwMode="auto">
          <a:xfrm flipH="1">
            <a:off x="0" y="6197600"/>
            <a:ext cx="9144000" cy="660400"/>
            <a:chOff x="0" y="3944"/>
            <a:chExt cx="5760" cy="368"/>
          </a:xfrm>
        </p:grpSpPr>
        <p:sp>
          <p:nvSpPr>
            <p:cNvPr id="311315" name="Line 19"/>
            <p:cNvSpPr>
              <a:spLocks noChangeShapeType="1"/>
            </p:cNvSpPr>
            <p:nvPr/>
          </p:nvSpPr>
          <p:spPr bwMode="auto">
            <a:xfrm>
              <a:off x="5568" y="4120"/>
              <a:ext cx="0" cy="192"/>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4" name="Line 18"/>
            <p:cNvSpPr>
              <a:spLocks noChangeShapeType="1"/>
            </p:cNvSpPr>
            <p:nvPr/>
          </p:nvSpPr>
          <p:spPr bwMode="auto">
            <a:xfrm>
              <a:off x="5616" y="4088"/>
              <a:ext cx="144" cy="0"/>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3" name="Line 17"/>
            <p:cNvSpPr>
              <a:spLocks noChangeShapeType="1"/>
            </p:cNvSpPr>
            <p:nvPr/>
          </p:nvSpPr>
          <p:spPr bwMode="auto">
            <a:xfrm>
              <a:off x="0" y="4088"/>
              <a:ext cx="5520" cy="0"/>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2" name="Line 16"/>
            <p:cNvSpPr>
              <a:spLocks noChangeShapeType="1"/>
            </p:cNvSpPr>
            <p:nvPr/>
          </p:nvSpPr>
          <p:spPr bwMode="auto">
            <a:xfrm>
              <a:off x="5568" y="3944"/>
              <a:ext cx="0" cy="96"/>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104" name="Rectangle 3"/>
          <p:cNvSpPr>
            <a:spLocks noChangeArrowheads="1"/>
          </p:cNvSpPr>
          <p:nvPr/>
        </p:nvSpPr>
        <p:spPr bwMode="auto">
          <a:xfrm>
            <a:off x="266700" y="706439"/>
            <a:ext cx="8229600" cy="356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376555" algn="just">
              <a:lnSpc>
                <a:spcPct val="120000"/>
              </a:lnSpc>
              <a:buFont typeface="Arial" panose="020B0604020202020204" pitchFamily="34" charset="0"/>
              <a:buNone/>
            </a:pPr>
            <a:r>
              <a:rPr lang="en-US" altLang="zh-CN" sz="2800" dirty="0" smtClean="0"/>
              <a:t>1</a:t>
            </a:r>
            <a:r>
              <a:rPr lang="zh-CN" altLang="en-US" sz="2800" dirty="0" smtClean="0"/>
              <a:t>、信道分类</a:t>
            </a:r>
            <a:endParaRPr lang="zh-CN" altLang="en-US" sz="2800" dirty="0" smtClean="0"/>
          </a:p>
          <a:p>
            <a:pPr marL="567055" lvl="1" indent="386080" algn="just">
              <a:lnSpc>
                <a:spcPct val="120000"/>
              </a:lnSpc>
            </a:pPr>
            <a:r>
              <a:rPr lang="zh-CN" altLang="en-US" dirty="0" smtClean="0"/>
              <a:t>按传输媒质分</a:t>
            </a:r>
            <a:endParaRPr lang="zh-CN" altLang="en-US" dirty="0" smtClean="0"/>
          </a:p>
          <a:p>
            <a:pPr lvl="2" indent="386080" algn="just">
              <a:lnSpc>
                <a:spcPct val="120000"/>
              </a:lnSpc>
            </a:pPr>
            <a:r>
              <a:rPr lang="zh-CN" altLang="en-US" dirty="0" smtClean="0"/>
              <a:t>有线信道</a:t>
            </a:r>
            <a:endParaRPr lang="zh-CN" altLang="en-US" dirty="0" smtClean="0"/>
          </a:p>
          <a:p>
            <a:pPr lvl="2" indent="386080" algn="just">
              <a:lnSpc>
                <a:spcPct val="120000"/>
              </a:lnSpc>
            </a:pPr>
            <a:r>
              <a:rPr lang="zh-CN" altLang="en-US" dirty="0" smtClean="0"/>
              <a:t>无线信道</a:t>
            </a:r>
            <a:endParaRPr lang="zh-CN" altLang="en-US" dirty="0" smtClean="0"/>
          </a:p>
          <a:p>
            <a:pPr marL="567055" lvl="1" indent="386080" algn="just">
              <a:lnSpc>
                <a:spcPct val="120000"/>
              </a:lnSpc>
            </a:pPr>
            <a:r>
              <a:rPr lang="zh-CN" altLang="en-US" dirty="0" smtClean="0"/>
              <a:t>根据信道特性参数随时间变化的快慢</a:t>
            </a:r>
            <a:endParaRPr lang="zh-CN" altLang="en-US" dirty="0" smtClean="0"/>
          </a:p>
          <a:p>
            <a:pPr lvl="2" indent="386080" algn="just">
              <a:lnSpc>
                <a:spcPct val="120000"/>
              </a:lnSpc>
            </a:pPr>
            <a:r>
              <a:rPr lang="zh-CN" altLang="en-US" dirty="0" smtClean="0"/>
              <a:t>恒参信道：传输特性随时间变化速度极慢，或者说在足够长的时间内，其参数基本不变。</a:t>
            </a:r>
            <a:endParaRPr lang="zh-CN" altLang="en-US" dirty="0" smtClean="0"/>
          </a:p>
          <a:p>
            <a:pPr lvl="2" indent="386080" algn="just">
              <a:lnSpc>
                <a:spcPct val="120000"/>
              </a:lnSpc>
            </a:pPr>
            <a:r>
              <a:rPr lang="zh-CN" altLang="en-US" dirty="0" smtClean="0"/>
              <a:t>变参信道：传输特性随时间的变化较快</a:t>
            </a:r>
            <a:r>
              <a:rPr lang="zh-CN" altLang="en-US" sz="2800" dirty="0" smtClean="0"/>
              <a:t>。</a:t>
            </a:r>
            <a:endParaRPr lang="zh-CN" altLang="en-US" sz="2800" dirty="0"/>
          </a:p>
        </p:txBody>
      </p:sp>
      <p:sp>
        <p:nvSpPr>
          <p:cNvPr id="311298" name="Text Box 2"/>
          <p:cNvSpPr txBox="1">
            <a:spLocks noChangeArrowheads="1"/>
          </p:cNvSpPr>
          <p:nvPr/>
        </p:nvSpPr>
        <p:spPr bwMode="auto">
          <a:xfrm>
            <a:off x="2262188" y="93663"/>
            <a:ext cx="5184775" cy="523220"/>
          </a:xfrm>
          <a:prstGeom prst="rect">
            <a:avLst/>
          </a:prstGeom>
          <a:noFill/>
          <a:ln w="9525">
            <a:noFill/>
            <a:miter lim="800000"/>
          </a:ln>
          <a:effectLst/>
        </p:spPr>
        <p:txBody>
          <a:bodyPr>
            <a:spAutoFit/>
          </a:bodyPr>
          <a:lstStyle/>
          <a:p>
            <a:r>
              <a:rPr lang="en-US" altLang="zh-CN" sz="2800" dirty="0">
                <a:solidFill>
                  <a:schemeClr val="tx1"/>
                </a:solidFill>
              </a:rPr>
              <a:t>2.1 </a:t>
            </a:r>
            <a:r>
              <a:rPr lang="zh-CN" altLang="zh-CN" sz="2800" dirty="0">
                <a:solidFill>
                  <a:schemeClr val="tx1"/>
                </a:solidFill>
              </a:rPr>
              <a:t>移动通信信道概述</a:t>
            </a:r>
            <a:endParaRPr lang="zh-CN" altLang="zh-CN" sz="2800" dirty="0">
              <a:solidFill>
                <a:schemeClr val="tx1"/>
              </a:solidFill>
            </a:endParaRPr>
          </a:p>
        </p:txBody>
      </p:sp>
      <p:sp>
        <p:nvSpPr>
          <p:cNvPr id="4107" name="Rectangle 23"/>
          <p:cNvSpPr>
            <a:spLocks noChangeArrowheads="1"/>
          </p:cNvSpPr>
          <p:nvPr/>
        </p:nvSpPr>
        <p:spPr bwMode="auto">
          <a:xfrm>
            <a:off x="7392988" y="6513513"/>
            <a:ext cx="1582737"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kumimoji="1" lang="en-US" altLang="zh-CN" sz="1600">
                <a:solidFill>
                  <a:srgbClr val="3333FF"/>
                </a:solidFill>
                <a:latin typeface="Times New Roman" panose="02020603050405020304" pitchFamily="18" charset="0"/>
                <a:ea typeface="ˎ̥"/>
                <a:cs typeface="ˎ̥"/>
              </a:rPr>
              <a:t>1-</a:t>
            </a:r>
            <a:fld id="{165A2C6D-77B8-458A-A8FB-84B1A491F4B2}" type="slidenum">
              <a:rPr kumimoji="1" lang="en-US" altLang="zh-CN" sz="1600">
                <a:solidFill>
                  <a:srgbClr val="3333FF"/>
                </a:solidFill>
                <a:latin typeface="Times New Roman" panose="02020603050405020304" pitchFamily="18" charset="0"/>
                <a:ea typeface="ˎ̥"/>
                <a:cs typeface="ˎ̥"/>
              </a:rPr>
            </a:fld>
            <a:r>
              <a:rPr kumimoji="1" lang="en-US" altLang="zh-CN" sz="1600">
                <a:solidFill>
                  <a:srgbClr val="3333FF"/>
                </a:solidFill>
                <a:latin typeface="Times New Roman" panose="02020603050405020304" pitchFamily="18" charset="0"/>
                <a:ea typeface="ˎ̥"/>
                <a:cs typeface="ˎ̥"/>
              </a:rPr>
              <a:t>/73</a:t>
            </a:r>
            <a:endParaRPr kumimoji="1" lang="en-US" altLang="zh-CN" sz="1600">
              <a:solidFill>
                <a:srgbClr val="3333FF"/>
              </a:solidFill>
              <a:latin typeface="Times New Roman" panose="02020603050405020304" pitchFamily="18" charset="0"/>
              <a:ea typeface="ˎ̥"/>
              <a:cs typeface="ˎ̥"/>
            </a:endParaRPr>
          </a:p>
        </p:txBody>
      </p:sp>
      <p:sp>
        <p:nvSpPr>
          <p:cNvPr id="17" name="AutoShape 8"/>
          <p:cNvSpPr>
            <a:spLocks noChangeArrowheads="1"/>
          </p:cNvSpPr>
          <p:nvPr/>
        </p:nvSpPr>
        <p:spPr bwMode="auto">
          <a:xfrm>
            <a:off x="428625" y="5286375"/>
            <a:ext cx="8501063" cy="928688"/>
          </a:xfrm>
          <a:prstGeom prst="roundRect">
            <a:avLst>
              <a:gd name="adj" fmla="val 16667"/>
            </a:avLst>
          </a:prstGeom>
          <a:gradFill rotWithShape="1">
            <a:gsLst>
              <a:gs pos="0">
                <a:srgbClr val="CCECFF"/>
              </a:gs>
              <a:gs pos="50000">
                <a:srgbClr val="FFFFFF"/>
              </a:gs>
              <a:gs pos="100000">
                <a:srgbClr val="CCECFF"/>
              </a:gs>
            </a:gsLst>
            <a:lin ang="5400000" scaled="1"/>
          </a:gradFill>
          <a:ln w="28575" algn="ctr">
            <a:solidFill>
              <a:srgbClr val="003399"/>
            </a:solidFill>
            <a:round/>
          </a:ln>
          <a:effectLst>
            <a:outerShdw dist="107763" dir="18900000" algn="ctr" rotWithShape="0">
              <a:srgbClr val="B2B2B2">
                <a:alpha val="50000"/>
              </a:srgbClr>
            </a:outerShdw>
          </a:effectLst>
        </p:spPr>
        <p:txBody>
          <a:bodyPr anchor="ctr"/>
          <a:lstStyle/>
          <a:p>
            <a:pPr indent="376555" algn="just" fontAlgn="auto">
              <a:spcBef>
                <a:spcPts val="0"/>
              </a:spcBef>
              <a:spcAft>
                <a:spcPts val="0"/>
              </a:spcAft>
              <a:defRPr/>
            </a:pPr>
            <a:r>
              <a:rPr kumimoji="1" lang="zh-CN" altLang="en-US" sz="3200" kern="0" dirty="0">
                <a:solidFill>
                  <a:srgbClr val="002060"/>
                </a:solidFill>
                <a:latin typeface="方正兰亭粗黑简体" pitchFamily="2" charset="-122"/>
                <a:ea typeface="方正兰亭粗黑简体" pitchFamily="2" charset="-122"/>
              </a:rPr>
              <a:t>移动通信信道是典型的</a:t>
            </a:r>
            <a:r>
              <a:rPr kumimoji="1" lang="zh-CN" altLang="en-US" sz="3200" kern="0" dirty="0">
                <a:solidFill>
                  <a:srgbClr val="FF0000"/>
                </a:solidFill>
                <a:latin typeface="方正兰亭粗黑简体" pitchFamily="2" charset="-122"/>
                <a:ea typeface="方正兰亭粗黑简体" pitchFamily="2" charset="-122"/>
              </a:rPr>
              <a:t>无线变参</a:t>
            </a:r>
            <a:r>
              <a:rPr kumimoji="1" lang="zh-CN" altLang="en-US" sz="3200" kern="0" dirty="0">
                <a:solidFill>
                  <a:srgbClr val="002060"/>
                </a:solidFill>
                <a:latin typeface="方正兰亭粗黑简体" pitchFamily="2" charset="-122"/>
                <a:ea typeface="方正兰亭粗黑简体" pitchFamily="2" charset="-122"/>
              </a:rPr>
              <a:t>信道。</a:t>
            </a:r>
            <a:endParaRPr kumimoji="1" lang="zh-CN" altLang="en-US" sz="3200" kern="0" dirty="0">
              <a:solidFill>
                <a:srgbClr val="002060"/>
              </a:solidFill>
              <a:latin typeface="方正兰亭粗黑简体" pitchFamily="2" charset="-122"/>
              <a:ea typeface="方正兰亭粗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59458" name="Text Box 2"/>
              <p:cNvSpPr txBox="1">
                <a:spLocks noChangeArrowheads="1"/>
              </p:cNvSpPr>
              <p:nvPr/>
            </p:nvSpPr>
            <p:spPr bwMode="auto">
              <a:xfrm>
                <a:off x="395536" y="332656"/>
                <a:ext cx="8208912" cy="3476397"/>
              </a:xfrm>
              <a:prstGeom prst="rect">
                <a:avLst/>
              </a:prstGeom>
              <a:noFill/>
              <a:ln w="9525">
                <a:noFill/>
                <a:miter lim="800000"/>
              </a:ln>
            </p:spPr>
            <p:txBody>
              <a:bodyPr wrap="square" lIns="91436" tIns="45718" rIns="91436" bIns="45718">
                <a:spAutoFit/>
              </a:bodyPr>
              <a:lstStyle/>
              <a:p>
                <a:r>
                  <a:rPr lang="zh-CN" altLang="zh-CN" sz="2800" dirty="0" smtClean="0">
                    <a:solidFill>
                      <a:schemeClr val="tx1"/>
                    </a:solidFill>
                  </a:rPr>
                  <a:t>解：绕射</a:t>
                </a:r>
                <a:r>
                  <a:rPr lang="zh-CN" altLang="zh-CN" sz="2800" dirty="0">
                    <a:solidFill>
                      <a:schemeClr val="tx1"/>
                    </a:solidFill>
                  </a:rPr>
                  <a:t>参数</a:t>
                </a:r>
                <a:endParaRPr lang="zh-CN" altLang="zh-CN" sz="2800" dirty="0">
                  <a:solidFill>
                    <a:schemeClr val="tx1"/>
                  </a:solidFill>
                </a:endParaRPr>
              </a:p>
              <a:p>
                <a14:m>
                  <m:oMathPara xmlns:m="http://schemas.openxmlformats.org/officeDocument/2006/math">
                    <m:oMathParaPr>
                      <m:jc m:val="centerGroup"/>
                    </m:oMathParaPr>
                    <m:oMath xmlns:m="http://schemas.openxmlformats.org/officeDocument/2006/math">
                      <m:f>
                        <m:fPr>
                          <m:ctrlPr>
                            <a:rPr lang="zh-CN" altLang="zh-CN" sz="2800" i="1">
                              <a:solidFill>
                                <a:schemeClr val="tx1"/>
                              </a:solidFill>
                              <a:latin typeface="Cambria Math" panose="02040503050406030204"/>
                            </a:rPr>
                          </m:ctrlPr>
                        </m:fPr>
                        <m:num>
                          <m:r>
                            <a:rPr lang="en-US" altLang="zh-CN" sz="2800" i="1">
                              <a:solidFill>
                                <a:schemeClr val="tx1"/>
                              </a:solidFill>
                              <a:latin typeface="Cambria Math" panose="02040503050406030204"/>
                            </a:rPr>
                            <m:t>𝑥</m:t>
                          </m:r>
                        </m:num>
                        <m:den>
                          <m:sSub>
                            <m:sSubPr>
                              <m:ctrlPr>
                                <a:rPr lang="zh-CN" altLang="zh-CN" sz="2800" i="1">
                                  <a:solidFill>
                                    <a:schemeClr val="tx1"/>
                                  </a:solidFill>
                                  <a:latin typeface="Cambria Math" panose="02040503050406030204"/>
                                </a:rPr>
                              </m:ctrlPr>
                            </m:sSubPr>
                            <m:e>
                              <m:r>
                                <a:rPr lang="en-US" altLang="zh-CN" sz="2800" i="1">
                                  <a:solidFill>
                                    <a:schemeClr val="tx1"/>
                                  </a:solidFill>
                                  <a:latin typeface="Cambria Math" panose="02040503050406030204"/>
                                </a:rPr>
                                <m:t>𝑥</m:t>
                              </m:r>
                            </m:e>
                            <m:sub>
                              <m:r>
                                <a:rPr lang="en-US" altLang="zh-CN" sz="2800" i="1">
                                  <a:solidFill>
                                    <a:schemeClr val="tx1"/>
                                  </a:solidFill>
                                  <a:latin typeface="Cambria Math" panose="02040503050406030204"/>
                                </a:rPr>
                                <m:t>1</m:t>
                              </m:r>
                            </m:sub>
                          </m:sSub>
                        </m:den>
                      </m:f>
                      <m:r>
                        <a:rPr lang="en-US" altLang="zh-CN" sz="2800" i="1">
                          <a:solidFill>
                            <a:schemeClr val="tx1"/>
                          </a:solidFill>
                          <a:latin typeface="Cambria Math" panose="02040503050406030204"/>
                        </a:rPr>
                        <m:t>=</m:t>
                      </m:r>
                      <m:f>
                        <m:fPr>
                          <m:ctrlPr>
                            <a:rPr lang="zh-CN" altLang="zh-CN" sz="2800" i="1">
                              <a:solidFill>
                                <a:schemeClr val="tx1"/>
                              </a:solidFill>
                              <a:latin typeface="Cambria Math" panose="02040503050406030204"/>
                            </a:rPr>
                          </m:ctrlPr>
                        </m:fPr>
                        <m:num>
                          <m:r>
                            <a:rPr lang="en-US" altLang="zh-CN" sz="2800" i="1">
                              <a:solidFill>
                                <a:schemeClr val="tx1"/>
                              </a:solidFill>
                              <a:latin typeface="Cambria Math" panose="02040503050406030204"/>
                            </a:rPr>
                            <m:t>−</m:t>
                          </m:r>
                          <m:d>
                            <m:dPr>
                              <m:ctrlPr>
                                <a:rPr lang="zh-CN" altLang="zh-CN" sz="2800" i="1">
                                  <a:solidFill>
                                    <a:schemeClr val="tx1"/>
                                  </a:solidFill>
                                  <a:latin typeface="Cambria Math" panose="02040503050406030204"/>
                                </a:rPr>
                              </m:ctrlPr>
                            </m:dPr>
                            <m:e>
                              <m:r>
                                <a:rPr lang="en-US" altLang="zh-CN" sz="2800" i="1">
                                  <a:solidFill>
                                    <a:schemeClr val="tx1"/>
                                  </a:solidFill>
                                  <a:latin typeface="Cambria Math" panose="02040503050406030204"/>
                                </a:rPr>
                                <m:t>50</m:t>
                              </m:r>
                              <m:r>
                                <a:rPr lang="en-US" altLang="zh-CN" sz="2800" i="1">
                                  <a:solidFill>
                                    <a:schemeClr val="tx1"/>
                                  </a:solidFill>
                                  <a:latin typeface="Cambria Math" panose="02040503050406030204"/>
                                </a:rPr>
                                <m:t>−</m:t>
                              </m:r>
                              <m:r>
                                <a:rPr lang="en-US" altLang="zh-CN" sz="2800" i="1">
                                  <a:solidFill>
                                    <a:schemeClr val="tx1"/>
                                  </a:solidFill>
                                  <a:latin typeface="Cambria Math" panose="02040503050406030204"/>
                                </a:rPr>
                                <m:t>10</m:t>
                              </m:r>
                            </m:e>
                          </m:d>
                        </m:num>
                        <m:den>
                          <m:r>
                            <a:rPr lang="en-US" altLang="zh-CN" sz="2800" i="1">
                              <a:solidFill>
                                <a:schemeClr val="tx1"/>
                              </a:solidFill>
                              <a:latin typeface="Cambria Math" panose="02040503050406030204"/>
                            </a:rPr>
                            <m:t>33</m:t>
                          </m:r>
                          <m:r>
                            <a:rPr lang="en-US" altLang="zh-CN" sz="2800" i="1">
                              <a:solidFill>
                                <a:schemeClr val="tx1"/>
                              </a:solidFill>
                              <a:latin typeface="Cambria Math" panose="02040503050406030204"/>
                            </a:rPr>
                            <m:t>.</m:t>
                          </m:r>
                          <m:r>
                            <a:rPr lang="en-US" altLang="zh-CN" sz="2800" i="1">
                              <a:solidFill>
                                <a:schemeClr val="tx1"/>
                              </a:solidFill>
                              <a:latin typeface="Cambria Math" panose="02040503050406030204"/>
                            </a:rPr>
                            <m:t>3</m:t>
                          </m:r>
                        </m:den>
                      </m:f>
                      <m:r>
                        <a:rPr lang="en-US" altLang="zh-CN" sz="2800" i="1">
                          <a:solidFill>
                            <a:schemeClr val="tx1"/>
                          </a:solidFill>
                          <a:latin typeface="Cambria Math" panose="02040503050406030204"/>
                        </a:rPr>
                        <m:t>=−</m:t>
                      </m:r>
                      <m:r>
                        <a:rPr lang="en-US" altLang="zh-CN" sz="2800" i="1">
                          <a:solidFill>
                            <a:schemeClr val="tx1"/>
                          </a:solidFill>
                          <a:latin typeface="Cambria Math" panose="02040503050406030204"/>
                        </a:rPr>
                        <m:t>1</m:t>
                      </m:r>
                      <m:r>
                        <a:rPr lang="en-US" altLang="zh-CN" sz="2800" i="1">
                          <a:solidFill>
                            <a:schemeClr val="tx1"/>
                          </a:solidFill>
                          <a:latin typeface="Cambria Math" panose="02040503050406030204"/>
                        </a:rPr>
                        <m:t>.</m:t>
                      </m:r>
                      <m:r>
                        <a:rPr lang="en-US" altLang="zh-CN" sz="2800" i="1">
                          <a:solidFill>
                            <a:schemeClr val="tx1"/>
                          </a:solidFill>
                          <a:latin typeface="Cambria Math" panose="02040503050406030204"/>
                        </a:rPr>
                        <m:t>2</m:t>
                      </m:r>
                    </m:oMath>
                  </m:oMathPara>
                </a14:m>
                <a:endParaRPr lang="zh-CN" altLang="zh-CN" sz="2800" dirty="0">
                  <a:solidFill>
                    <a:schemeClr val="tx1"/>
                  </a:solidFill>
                </a:endParaRPr>
              </a:p>
              <a:p>
                <a:pPr>
                  <a:lnSpc>
                    <a:spcPct val="150000"/>
                  </a:lnSpc>
                </a:pPr>
                <a:r>
                  <a:rPr lang="zh-CN" altLang="zh-CN" sz="2800" dirty="0">
                    <a:solidFill>
                      <a:schemeClr val="tx1"/>
                    </a:solidFill>
                  </a:rPr>
                  <a:t>查图</a:t>
                </a:r>
                <a:r>
                  <a:rPr lang="en-US" altLang="zh-CN" sz="2800" dirty="0">
                    <a:solidFill>
                      <a:schemeClr val="tx1"/>
                    </a:solidFill>
                  </a:rPr>
                  <a:t>2-9</a:t>
                </a:r>
                <a:r>
                  <a:rPr lang="zh-CN" altLang="zh-CN" sz="2800" dirty="0">
                    <a:solidFill>
                      <a:schemeClr val="tx1"/>
                    </a:solidFill>
                  </a:rPr>
                  <a:t>得，附加绕射损耗为</a:t>
                </a:r>
                <a:r>
                  <a:rPr lang="en-US" altLang="zh-CN" sz="2800" dirty="0">
                    <a:solidFill>
                      <a:schemeClr val="tx1"/>
                    </a:solidFill>
                  </a:rPr>
                  <a:t>18.5dB</a:t>
                </a:r>
                <a:r>
                  <a:rPr lang="zh-CN" altLang="zh-CN" sz="2800" dirty="0">
                    <a:solidFill>
                      <a:schemeClr val="tx1"/>
                    </a:solidFill>
                  </a:rPr>
                  <a:t>，则电波传输的损耗</a:t>
                </a:r>
                <a14:m>
                  <m:oMath xmlns:m="http://schemas.openxmlformats.org/officeDocument/2006/math">
                    <m:r>
                      <a:rPr lang="en-US" altLang="zh-CN" sz="2800" i="1">
                        <a:solidFill>
                          <a:schemeClr val="tx1"/>
                        </a:solidFill>
                        <a:latin typeface="Cambria Math" panose="02040503050406030204"/>
                      </a:rPr>
                      <m:t>𝐿</m:t>
                    </m:r>
                  </m:oMath>
                </a14:m>
                <a:r>
                  <a:rPr lang="zh-CN" altLang="zh-CN" sz="2800" dirty="0">
                    <a:solidFill>
                      <a:schemeClr val="tx1"/>
                    </a:solidFill>
                  </a:rPr>
                  <a:t>为</a:t>
                </a:r>
                <a:endParaRPr lang="zh-CN" altLang="zh-CN" sz="2800" dirty="0">
                  <a:solidFill>
                    <a:schemeClr val="tx1"/>
                  </a:solidFill>
                </a:endParaRPr>
              </a:p>
              <a:p>
                <a:pPr>
                  <a:lnSpc>
                    <a:spcPct val="150000"/>
                  </a:lnSpc>
                </a:pPr>
                <a14:m>
                  <m:oMath xmlns:m="http://schemas.openxmlformats.org/officeDocument/2006/math">
                    <m:r>
                      <a:rPr lang="en-US" altLang="zh-CN" sz="2800" i="1">
                        <a:solidFill>
                          <a:schemeClr val="tx1"/>
                        </a:solidFill>
                        <a:latin typeface="Cambria Math" panose="02040503050406030204"/>
                      </a:rPr>
                      <m:t>𝐿</m:t>
                    </m:r>
                    <m:r>
                      <a:rPr lang="en-US" altLang="zh-CN" sz="2800">
                        <a:solidFill>
                          <a:schemeClr val="tx1"/>
                        </a:solidFill>
                        <a:latin typeface="Cambria Math" panose="02040503050406030204"/>
                      </a:rPr>
                      <m:t>=</m:t>
                    </m:r>
                    <m:d>
                      <m:dPr>
                        <m:begChr m:val="["/>
                        <m:endChr m:val="]"/>
                        <m:ctrlPr>
                          <a:rPr lang="zh-CN" altLang="zh-CN" sz="2800" i="1">
                            <a:solidFill>
                              <a:schemeClr val="tx1"/>
                            </a:solidFill>
                            <a:latin typeface="Cambria Math" panose="02040503050406030204"/>
                          </a:rPr>
                        </m:ctrlPr>
                      </m:dPr>
                      <m:e>
                        <m:sSub>
                          <m:sSubPr>
                            <m:ctrlPr>
                              <a:rPr lang="zh-CN" altLang="zh-CN" sz="2800" i="1">
                                <a:solidFill>
                                  <a:schemeClr val="tx1"/>
                                </a:solidFill>
                                <a:latin typeface="Cambria Math" panose="02040503050406030204"/>
                              </a:rPr>
                            </m:ctrlPr>
                          </m:sSubPr>
                          <m:e>
                            <m:r>
                              <a:rPr lang="en-US" altLang="zh-CN" sz="2800" i="1">
                                <a:solidFill>
                                  <a:schemeClr val="tx1"/>
                                </a:solidFill>
                                <a:latin typeface="Cambria Math" panose="02040503050406030204"/>
                              </a:rPr>
                              <m:t>𝐿</m:t>
                            </m:r>
                          </m:e>
                          <m:sub>
                            <m:r>
                              <a:rPr lang="en-US" altLang="zh-CN" sz="2800" i="1">
                                <a:solidFill>
                                  <a:schemeClr val="tx1"/>
                                </a:solidFill>
                                <a:latin typeface="Cambria Math" panose="02040503050406030204"/>
                              </a:rPr>
                              <m:t>𝑓𝑠</m:t>
                            </m:r>
                          </m:sub>
                        </m:sSub>
                      </m:e>
                    </m:d>
                    <m:r>
                      <a:rPr lang="en-US" altLang="zh-CN" sz="2800" i="1">
                        <a:solidFill>
                          <a:schemeClr val="tx1"/>
                        </a:solidFill>
                        <a:latin typeface="Cambria Math" panose="02040503050406030204"/>
                      </a:rPr>
                      <m:t>+</m:t>
                    </m:r>
                    <m:r>
                      <a:rPr lang="en-US" altLang="zh-CN" sz="2800" i="1">
                        <a:solidFill>
                          <a:schemeClr val="tx1"/>
                        </a:solidFill>
                        <a:latin typeface="Cambria Math" panose="02040503050406030204"/>
                      </a:rPr>
                      <m:t>18</m:t>
                    </m:r>
                    <m:r>
                      <a:rPr lang="en-US" altLang="zh-CN" sz="2800" i="1">
                        <a:solidFill>
                          <a:schemeClr val="tx1"/>
                        </a:solidFill>
                        <a:latin typeface="Cambria Math" panose="02040503050406030204"/>
                      </a:rPr>
                      <m:t>.</m:t>
                    </m:r>
                    <m:r>
                      <a:rPr lang="en-US" altLang="zh-CN" sz="2800" i="1">
                        <a:solidFill>
                          <a:schemeClr val="tx1"/>
                        </a:solidFill>
                        <a:latin typeface="Cambria Math" panose="02040503050406030204"/>
                      </a:rPr>
                      <m:t>5</m:t>
                    </m:r>
                    <m:r>
                      <a:rPr lang="en-US" altLang="zh-CN" sz="2800" i="1">
                        <a:solidFill>
                          <a:schemeClr val="tx1"/>
                        </a:solidFill>
                        <a:latin typeface="Cambria Math" panose="02040503050406030204"/>
                      </a:rPr>
                      <m:t>=</m:t>
                    </m:r>
                    <m:r>
                      <a:rPr lang="en-US" altLang="zh-CN" sz="2800" i="1">
                        <a:solidFill>
                          <a:schemeClr val="tx1"/>
                        </a:solidFill>
                        <a:latin typeface="Cambria Math" panose="02040503050406030204"/>
                      </a:rPr>
                      <m:t>115</m:t>
                    </m:r>
                    <m:r>
                      <a:rPr lang="en-US" altLang="zh-CN" sz="2800" i="1">
                        <a:solidFill>
                          <a:schemeClr val="tx1"/>
                        </a:solidFill>
                        <a:latin typeface="Cambria Math" panose="02040503050406030204"/>
                      </a:rPr>
                      <m:t>.</m:t>
                    </m:r>
                    <m:r>
                      <a:rPr lang="en-US" altLang="zh-CN" sz="2800" i="1">
                        <a:solidFill>
                          <a:schemeClr val="tx1"/>
                        </a:solidFill>
                        <a:latin typeface="Cambria Math" panose="02040503050406030204"/>
                      </a:rPr>
                      <m:t>05</m:t>
                    </m:r>
                    <m:r>
                      <a:rPr lang="en-US" altLang="zh-CN" sz="2800" i="1">
                        <a:solidFill>
                          <a:schemeClr val="tx1"/>
                        </a:solidFill>
                        <a:latin typeface="Cambria Math" panose="02040503050406030204"/>
                      </a:rPr>
                      <m:t>+</m:t>
                    </m:r>
                    <m:r>
                      <a:rPr lang="en-US" altLang="zh-CN" sz="2800" i="1">
                        <a:solidFill>
                          <a:schemeClr val="tx1"/>
                        </a:solidFill>
                        <a:latin typeface="Cambria Math" panose="02040503050406030204"/>
                      </a:rPr>
                      <m:t>18</m:t>
                    </m:r>
                    <m:r>
                      <a:rPr lang="en-US" altLang="zh-CN" sz="2800" i="1">
                        <a:solidFill>
                          <a:schemeClr val="tx1"/>
                        </a:solidFill>
                        <a:latin typeface="Cambria Math" panose="02040503050406030204"/>
                      </a:rPr>
                      <m:t>.</m:t>
                    </m:r>
                    <m:r>
                      <a:rPr lang="en-US" altLang="zh-CN" sz="2800" i="1">
                        <a:solidFill>
                          <a:schemeClr val="tx1"/>
                        </a:solidFill>
                        <a:latin typeface="Cambria Math" panose="02040503050406030204"/>
                      </a:rPr>
                      <m:t>5</m:t>
                    </m:r>
                    <m:r>
                      <a:rPr lang="en-US" altLang="zh-CN" sz="2800" i="1">
                        <a:solidFill>
                          <a:schemeClr val="tx1"/>
                        </a:solidFill>
                        <a:latin typeface="Cambria Math" panose="02040503050406030204"/>
                      </a:rPr>
                      <m:t>=</m:t>
                    </m:r>
                    <m:r>
                      <a:rPr lang="en-US" altLang="zh-CN" sz="2800" i="1">
                        <a:solidFill>
                          <a:schemeClr val="tx1"/>
                        </a:solidFill>
                        <a:latin typeface="Cambria Math" panose="02040503050406030204"/>
                      </a:rPr>
                      <m:t>133</m:t>
                    </m:r>
                    <m:r>
                      <a:rPr lang="en-US" altLang="zh-CN" sz="2800" i="1">
                        <a:solidFill>
                          <a:schemeClr val="tx1"/>
                        </a:solidFill>
                        <a:latin typeface="Cambria Math" panose="02040503050406030204"/>
                      </a:rPr>
                      <m:t>.</m:t>
                    </m:r>
                    <m:r>
                      <a:rPr lang="en-US" altLang="zh-CN" sz="2800" i="1">
                        <a:solidFill>
                          <a:schemeClr val="tx1"/>
                        </a:solidFill>
                        <a:latin typeface="Cambria Math" panose="02040503050406030204"/>
                      </a:rPr>
                      <m:t>55</m:t>
                    </m:r>
                  </m:oMath>
                </a14:m>
                <a:r>
                  <a:rPr lang="en-US" altLang="zh-CN" sz="2800" dirty="0">
                    <a:solidFill>
                      <a:schemeClr val="tx1"/>
                    </a:solidFill>
                  </a:rPr>
                  <a:t>  </a:t>
                </a:r>
                <a:r>
                  <a:rPr lang="zh-CN" altLang="zh-CN" sz="2800" dirty="0"/>
                  <a:t>（</a:t>
                </a:r>
                <a:r>
                  <a:rPr lang="en-US" altLang="zh-CN" sz="2800" dirty="0"/>
                  <a:t>dB</a:t>
                </a:r>
                <a:r>
                  <a:rPr lang="zh-CN" altLang="zh-CN" sz="2800" dirty="0"/>
                  <a:t>）</a:t>
                </a:r>
                <a:endParaRPr lang="zh-CN" altLang="zh-CN" sz="2800" dirty="0"/>
              </a:p>
            </p:txBody>
          </p:sp>
        </mc:Choice>
        <mc:Fallback>
          <p:sp>
            <p:nvSpPr>
              <p:cNvPr id="659458" name="Text Box 2"/>
              <p:cNvSpPr txBox="1">
                <a:spLocks noRot="1" noChangeAspect="1" noMove="1" noResize="1" noEditPoints="1" noAdjustHandles="1" noChangeArrowheads="1" noChangeShapeType="1" noTextEdit="1"/>
              </p:cNvSpPr>
              <p:nvPr/>
            </p:nvSpPr>
            <p:spPr bwMode="auto">
              <a:xfrm>
                <a:off x="395536" y="332656"/>
                <a:ext cx="8208912" cy="3476397"/>
              </a:xfrm>
              <a:prstGeom prst="rect">
                <a:avLst/>
              </a:prstGeom>
              <a:blipFill rotWithShape="1">
                <a:blip r:embed="rId1"/>
                <a:stretch>
                  <a:fillRect l="-7" t="-16" r="2" b="9"/>
                </a:stretch>
              </a:blipFill>
              <a:ln w="9525">
                <a:noFill/>
                <a:miter lim="800000"/>
              </a:ln>
            </p:spPr>
            <p:txBody>
              <a:bodyPr/>
              <a:lstStyle/>
              <a:p>
                <a:r>
                  <a:rPr lang="zh-CN" altLang="en-US">
                    <a:noFill/>
                  </a:rPr>
                  <a:t> </a:t>
                </a:r>
              </a:p>
            </p:txBody>
          </p:sp>
        </mc:Fallback>
      </mc:AlternateContent>
    </p:spTree>
  </p:cSld>
  <p:clrMapOvr>
    <a:masterClrMapping/>
  </p:clrMapOvr>
  <p:transition spd="med">
    <p:dissolv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Text Box 2"/>
          <p:cNvSpPr txBox="1">
            <a:spLocks noChangeArrowheads="1"/>
          </p:cNvSpPr>
          <p:nvPr/>
        </p:nvSpPr>
        <p:spPr bwMode="auto">
          <a:xfrm>
            <a:off x="251520" y="1052736"/>
            <a:ext cx="5530850" cy="4616450"/>
          </a:xfrm>
          <a:prstGeom prst="rect">
            <a:avLst/>
          </a:prstGeom>
          <a:noFill/>
          <a:ln w="9525">
            <a:noFill/>
            <a:miter lim="800000"/>
          </a:ln>
        </p:spPr>
        <p:txBody>
          <a:bodyPr lIns="91436" tIns="45718" rIns="91436" bIns="45718">
            <a:spAutoFit/>
          </a:bodyPr>
          <a:lstStyle/>
          <a:p>
            <a:pPr>
              <a:lnSpc>
                <a:spcPct val="125000"/>
              </a:lnSpc>
              <a:buFont typeface="Wingdings" panose="05000000000000000000" pitchFamily="2" charset="2"/>
              <a:buNone/>
            </a:pPr>
            <a:r>
              <a:rPr lang="en-US" altLang="zh-CN" sz="2800" dirty="0" smtClean="0">
                <a:solidFill>
                  <a:schemeClr val="tx1"/>
                </a:solidFill>
                <a:latin typeface="Times New Roman" panose="02020603050405020304" pitchFamily="18" charset="0"/>
                <a:ea typeface="方正大黑简体" pitchFamily="2" charset="-122"/>
                <a:cs typeface="Times New Roman" panose="02020603050405020304" pitchFamily="18" charset="0"/>
              </a:rPr>
              <a:t>【</a:t>
            </a:r>
            <a:r>
              <a:rPr lang="zh-CN" altLang="en-US" sz="2800" dirty="0" smtClean="0">
                <a:solidFill>
                  <a:schemeClr val="tx1"/>
                </a:solidFill>
                <a:latin typeface="Times New Roman" panose="02020603050405020304" pitchFamily="18" charset="0"/>
                <a:ea typeface="方正大黑简体" pitchFamily="2" charset="-122"/>
                <a:cs typeface="Times New Roman" panose="02020603050405020304" pitchFamily="18" charset="0"/>
              </a:rPr>
              <a:t>例</a:t>
            </a:r>
            <a:r>
              <a:rPr lang="en-US" altLang="zh-CN" sz="2800" dirty="0" smtClean="0">
                <a:solidFill>
                  <a:schemeClr val="tx1"/>
                </a:solidFill>
                <a:latin typeface="Times New Roman" panose="02020603050405020304" pitchFamily="18" charset="0"/>
                <a:ea typeface="方正大黑简体" pitchFamily="2" charset="-122"/>
                <a:cs typeface="Times New Roman" panose="02020603050405020304" pitchFamily="18" charset="0"/>
              </a:rPr>
              <a:t>】</a:t>
            </a:r>
            <a:r>
              <a:rPr lang="zh-CN" altLang="en-US" sz="2800" dirty="0">
                <a:solidFill>
                  <a:schemeClr val="tx1"/>
                </a:solidFill>
                <a:latin typeface="Times New Roman" panose="02020603050405020304" pitchFamily="18" charset="0"/>
                <a:ea typeface="方正大黑简体" pitchFamily="2" charset="-122"/>
                <a:cs typeface="Times New Roman" panose="02020603050405020304" pitchFamily="18" charset="0"/>
              </a:rPr>
              <a:t>：设图（</a:t>
            </a:r>
            <a:r>
              <a:rPr lang="en-US" altLang="zh-CN" sz="2800" dirty="0">
                <a:solidFill>
                  <a:schemeClr val="tx1"/>
                </a:solidFill>
                <a:latin typeface="Times New Roman" panose="02020603050405020304" pitchFamily="18" charset="0"/>
                <a:ea typeface="方正大黑简体" pitchFamily="2" charset="-122"/>
                <a:cs typeface="Times New Roman" panose="02020603050405020304" pitchFamily="18" charset="0"/>
              </a:rPr>
              <a:t>a</a:t>
            </a:r>
            <a:r>
              <a:rPr lang="zh-CN" altLang="en-US" sz="2800" dirty="0">
                <a:solidFill>
                  <a:schemeClr val="tx1"/>
                </a:solidFill>
                <a:latin typeface="Times New Roman" panose="02020603050405020304" pitchFamily="18" charset="0"/>
                <a:ea typeface="方正大黑简体" pitchFamily="2" charset="-122"/>
                <a:cs typeface="Times New Roman" panose="02020603050405020304" pitchFamily="18" charset="0"/>
              </a:rPr>
              <a:t>）所示的传播路径中，菲涅尔余隙</a:t>
            </a:r>
            <a:r>
              <a:rPr lang="en-US" altLang="zh-CN" sz="2800" dirty="0">
                <a:solidFill>
                  <a:schemeClr val="tx1"/>
                </a:solidFill>
                <a:latin typeface="Times New Roman" panose="02020603050405020304" pitchFamily="18" charset="0"/>
                <a:ea typeface="方正大黑简体" pitchFamily="2" charset="-122"/>
                <a:cs typeface="Times New Roman" panose="02020603050405020304" pitchFamily="18" charset="0"/>
              </a:rPr>
              <a:t>x=-82m</a:t>
            </a:r>
            <a:r>
              <a:rPr lang="zh-CN" altLang="en-US" sz="2800" dirty="0">
                <a:solidFill>
                  <a:schemeClr val="tx1"/>
                </a:solidFill>
                <a:latin typeface="Times New Roman" panose="02020603050405020304" pitchFamily="18" charset="0"/>
                <a:ea typeface="方正大黑简体" pitchFamily="2" charset="-122"/>
                <a:cs typeface="Times New Roman" panose="02020603050405020304" pitchFamily="18" charset="0"/>
              </a:rPr>
              <a:t>，</a:t>
            </a:r>
            <a:r>
              <a:rPr lang="en-US" altLang="zh-CN" sz="2800" dirty="0">
                <a:solidFill>
                  <a:schemeClr val="tx1"/>
                </a:solidFill>
                <a:latin typeface="Times New Roman" panose="02020603050405020304" pitchFamily="18" charset="0"/>
                <a:ea typeface="方正大黑简体" pitchFamily="2" charset="-122"/>
                <a:cs typeface="Times New Roman" panose="02020603050405020304" pitchFamily="18" charset="0"/>
              </a:rPr>
              <a:t>d</a:t>
            </a:r>
            <a:r>
              <a:rPr lang="en-US" altLang="zh-CN" sz="2800" baseline="-25000" dirty="0">
                <a:solidFill>
                  <a:schemeClr val="tx1"/>
                </a:solidFill>
                <a:latin typeface="Times New Roman" panose="02020603050405020304" pitchFamily="18" charset="0"/>
                <a:ea typeface="方正大黑简体" pitchFamily="2" charset="-122"/>
                <a:cs typeface="Times New Roman" panose="02020603050405020304" pitchFamily="18" charset="0"/>
              </a:rPr>
              <a:t>1</a:t>
            </a:r>
            <a:r>
              <a:rPr lang="en-US" altLang="zh-CN" sz="2800" dirty="0">
                <a:solidFill>
                  <a:schemeClr val="tx1"/>
                </a:solidFill>
                <a:latin typeface="Times New Roman" panose="02020603050405020304" pitchFamily="18" charset="0"/>
                <a:ea typeface="方正大黑简体" pitchFamily="2" charset="-122"/>
                <a:cs typeface="Times New Roman" panose="02020603050405020304" pitchFamily="18" charset="0"/>
              </a:rPr>
              <a:t>=5km</a:t>
            </a:r>
            <a:r>
              <a:rPr lang="zh-CN" altLang="en-US" sz="2800" dirty="0">
                <a:solidFill>
                  <a:schemeClr val="tx1"/>
                </a:solidFill>
                <a:latin typeface="Times New Roman" panose="02020603050405020304" pitchFamily="18" charset="0"/>
                <a:ea typeface="方正大黑简体" pitchFamily="2" charset="-122"/>
                <a:cs typeface="Times New Roman" panose="02020603050405020304" pitchFamily="18" charset="0"/>
              </a:rPr>
              <a:t>，</a:t>
            </a:r>
            <a:r>
              <a:rPr lang="en-US" altLang="zh-CN" sz="2800" dirty="0">
                <a:solidFill>
                  <a:schemeClr val="tx1"/>
                </a:solidFill>
                <a:latin typeface="Times New Roman" panose="02020603050405020304" pitchFamily="18" charset="0"/>
                <a:ea typeface="方正大黑简体" pitchFamily="2" charset="-122"/>
                <a:cs typeface="Times New Roman" panose="02020603050405020304" pitchFamily="18" charset="0"/>
              </a:rPr>
              <a:t>d</a:t>
            </a:r>
            <a:r>
              <a:rPr lang="en-US" altLang="zh-CN" sz="2800" baseline="-25000" dirty="0">
                <a:solidFill>
                  <a:schemeClr val="tx1"/>
                </a:solidFill>
                <a:latin typeface="Times New Roman" panose="02020603050405020304" pitchFamily="18" charset="0"/>
                <a:ea typeface="方正大黑简体" pitchFamily="2" charset="-122"/>
                <a:cs typeface="Times New Roman" panose="02020603050405020304" pitchFamily="18" charset="0"/>
              </a:rPr>
              <a:t>2</a:t>
            </a:r>
            <a:r>
              <a:rPr lang="en-US" altLang="zh-CN" sz="2800" dirty="0">
                <a:solidFill>
                  <a:schemeClr val="tx1"/>
                </a:solidFill>
                <a:latin typeface="Times New Roman" panose="02020603050405020304" pitchFamily="18" charset="0"/>
                <a:ea typeface="方正大黑简体" pitchFamily="2" charset="-122"/>
                <a:cs typeface="Times New Roman" panose="02020603050405020304" pitchFamily="18" charset="0"/>
              </a:rPr>
              <a:t>=10km</a:t>
            </a:r>
            <a:r>
              <a:rPr lang="zh-CN" altLang="en-US" sz="2800" dirty="0">
                <a:solidFill>
                  <a:schemeClr val="tx1"/>
                </a:solidFill>
                <a:latin typeface="Times New Roman" panose="02020603050405020304" pitchFamily="18" charset="0"/>
                <a:ea typeface="方正大黑简体" pitchFamily="2" charset="-122"/>
                <a:cs typeface="Times New Roman" panose="02020603050405020304" pitchFamily="18" charset="0"/>
              </a:rPr>
              <a:t>，</a:t>
            </a:r>
            <a:r>
              <a:rPr lang="en-US" altLang="zh-CN" sz="2800" dirty="0">
                <a:solidFill>
                  <a:schemeClr val="tx1"/>
                </a:solidFill>
                <a:latin typeface="Times New Roman" panose="02020603050405020304" pitchFamily="18" charset="0"/>
                <a:ea typeface="方正大黑简体" pitchFamily="2" charset="-122"/>
                <a:cs typeface="Times New Roman" panose="02020603050405020304" pitchFamily="18" charset="0"/>
              </a:rPr>
              <a:t>f=150MHz</a:t>
            </a:r>
            <a:r>
              <a:rPr lang="zh-CN" altLang="en-US" sz="2800" dirty="0">
                <a:solidFill>
                  <a:schemeClr val="tx1"/>
                </a:solidFill>
                <a:latin typeface="Times New Roman" panose="02020603050405020304" pitchFamily="18" charset="0"/>
                <a:ea typeface="方正大黑简体" pitchFamily="2" charset="-122"/>
                <a:cs typeface="Times New Roman" panose="02020603050405020304" pitchFamily="18" charset="0"/>
              </a:rPr>
              <a:t>，求传播损耗。</a:t>
            </a:r>
            <a:endParaRPr lang="zh-CN" altLang="en-US" sz="2800" dirty="0">
              <a:solidFill>
                <a:schemeClr val="tx1"/>
              </a:solidFill>
              <a:latin typeface="Times New Roman" panose="02020603050405020304" pitchFamily="18" charset="0"/>
              <a:ea typeface="方正大黑简体" pitchFamily="2" charset="-122"/>
              <a:cs typeface="Times New Roman" panose="02020603050405020304" pitchFamily="18" charset="0"/>
            </a:endParaRPr>
          </a:p>
          <a:p>
            <a:pPr>
              <a:lnSpc>
                <a:spcPct val="125000"/>
              </a:lnSpc>
              <a:spcBef>
                <a:spcPct val="20000"/>
              </a:spcBef>
              <a:buFont typeface="Wingdings" panose="05000000000000000000" pitchFamily="2" charset="2"/>
              <a:buNone/>
            </a:pPr>
            <a:r>
              <a:rPr lang="zh-CN" altLang="en-US" sz="2800" dirty="0">
                <a:solidFill>
                  <a:schemeClr val="tx1"/>
                </a:solidFill>
                <a:latin typeface="方正大黑简体" pitchFamily="2" charset="-122"/>
                <a:ea typeface="方正大黑简体" pitchFamily="2" charset="-122"/>
                <a:cs typeface="Times New Roman" panose="02020603050405020304" pitchFamily="18" charset="0"/>
              </a:rPr>
              <a:t>计算说明：</a:t>
            </a:r>
            <a:endParaRPr lang="zh-CN" altLang="en-US" sz="2800" dirty="0">
              <a:solidFill>
                <a:schemeClr val="tx1"/>
              </a:solidFill>
              <a:latin typeface="方正大黑简体" pitchFamily="2" charset="-122"/>
              <a:ea typeface="方正大黑简体" pitchFamily="2" charset="-122"/>
              <a:cs typeface="Times New Roman" panose="02020603050405020304" pitchFamily="18" charset="0"/>
            </a:endParaRPr>
          </a:p>
          <a:p>
            <a:pPr>
              <a:lnSpc>
                <a:spcPct val="125000"/>
              </a:lnSpc>
              <a:spcBef>
                <a:spcPct val="20000"/>
              </a:spcBef>
              <a:buFont typeface="Wingdings" panose="05000000000000000000" pitchFamily="2" charset="2"/>
              <a:buNone/>
            </a:pPr>
            <a:r>
              <a:rPr lang="zh-CN" altLang="en-US" sz="2800" dirty="0">
                <a:solidFill>
                  <a:schemeClr val="tx1"/>
                </a:solidFill>
                <a:latin typeface="方正大黑简体" pitchFamily="2" charset="-122"/>
                <a:ea typeface="方正大黑简体" pitchFamily="2" charset="-122"/>
                <a:cs typeface="Times New Roman" panose="02020603050405020304" pitchFamily="18" charset="0"/>
              </a:rPr>
              <a:t>（</a:t>
            </a:r>
            <a:r>
              <a:rPr lang="en-US" altLang="zh-CN" sz="2800" dirty="0">
                <a:solidFill>
                  <a:schemeClr val="tx1"/>
                </a:solidFill>
                <a:latin typeface="方正大黑简体" pitchFamily="2" charset="-122"/>
                <a:ea typeface="方正大黑简体" pitchFamily="2" charset="-122"/>
                <a:cs typeface="Times New Roman" panose="02020603050405020304" pitchFamily="18" charset="0"/>
              </a:rPr>
              <a:t>1</a:t>
            </a:r>
            <a:r>
              <a:rPr lang="zh-CN" altLang="en-US" sz="2800" dirty="0">
                <a:solidFill>
                  <a:schemeClr val="tx1"/>
                </a:solidFill>
                <a:latin typeface="方正大黑简体" pitchFamily="2" charset="-122"/>
                <a:ea typeface="方正大黑简体" pitchFamily="2" charset="-122"/>
                <a:cs typeface="Times New Roman" panose="02020603050405020304" pitchFamily="18" charset="0"/>
              </a:rPr>
              <a:t>）传播损耗</a:t>
            </a:r>
            <a:r>
              <a:rPr lang="en-US" altLang="zh-CN" sz="2800" dirty="0">
                <a:solidFill>
                  <a:schemeClr val="tx1"/>
                </a:solidFill>
                <a:latin typeface="方正大黑简体" pitchFamily="2" charset="-122"/>
                <a:ea typeface="方正大黑简体" pitchFamily="2" charset="-122"/>
                <a:cs typeface="Times New Roman" panose="02020603050405020304" pitchFamily="18" charset="0"/>
              </a:rPr>
              <a:t>=</a:t>
            </a:r>
            <a:r>
              <a:rPr lang="zh-CN" altLang="en-US" sz="2800" dirty="0">
                <a:solidFill>
                  <a:schemeClr val="tx1"/>
                </a:solidFill>
                <a:latin typeface="方正大黑简体" pitchFamily="2" charset="-122"/>
                <a:ea typeface="方正大黑简体" pitchFamily="2" charset="-122"/>
                <a:cs typeface="Times New Roman" panose="02020603050405020304" pitchFamily="18" charset="0"/>
              </a:rPr>
              <a:t>自由空间传播损耗</a:t>
            </a:r>
            <a:r>
              <a:rPr lang="en-US" altLang="zh-CN" sz="2800" dirty="0">
                <a:solidFill>
                  <a:schemeClr val="tx1"/>
                </a:solidFill>
                <a:latin typeface="方正大黑简体" pitchFamily="2" charset="-122"/>
                <a:ea typeface="方正大黑简体" pitchFamily="2" charset="-122"/>
                <a:cs typeface="Times New Roman" panose="02020603050405020304" pitchFamily="18" charset="0"/>
              </a:rPr>
              <a:t>+</a:t>
            </a:r>
            <a:r>
              <a:rPr lang="zh-CN" altLang="en-US" sz="2800" dirty="0">
                <a:solidFill>
                  <a:schemeClr val="tx1"/>
                </a:solidFill>
                <a:latin typeface="方正大黑简体" pitchFamily="2" charset="-122"/>
                <a:ea typeface="方正大黑简体" pitchFamily="2" charset="-122"/>
                <a:cs typeface="Times New Roman" panose="02020603050405020304" pitchFamily="18" charset="0"/>
              </a:rPr>
              <a:t>附加绕射损耗</a:t>
            </a:r>
            <a:endParaRPr lang="zh-CN" altLang="en-US" sz="2800" dirty="0">
              <a:solidFill>
                <a:schemeClr val="tx1"/>
              </a:solidFill>
              <a:latin typeface="方正大黑简体" pitchFamily="2" charset="-122"/>
              <a:ea typeface="方正大黑简体" pitchFamily="2" charset="-122"/>
              <a:cs typeface="Times New Roman" panose="02020603050405020304" pitchFamily="18" charset="0"/>
            </a:endParaRPr>
          </a:p>
          <a:p>
            <a:pPr>
              <a:lnSpc>
                <a:spcPct val="125000"/>
              </a:lnSpc>
              <a:spcBef>
                <a:spcPct val="20000"/>
              </a:spcBef>
              <a:buFont typeface="Wingdings" panose="05000000000000000000" pitchFamily="2" charset="2"/>
              <a:buNone/>
            </a:pPr>
            <a:r>
              <a:rPr lang="zh-CN" altLang="en-US" sz="2800" dirty="0">
                <a:solidFill>
                  <a:schemeClr val="tx1"/>
                </a:solidFill>
                <a:latin typeface="方正大黑简体" pitchFamily="2" charset="-122"/>
                <a:ea typeface="方正大黑简体" pitchFamily="2" charset="-122"/>
                <a:cs typeface="Times New Roman" panose="02020603050405020304" pitchFamily="18" charset="0"/>
              </a:rPr>
              <a:t>（</a:t>
            </a:r>
            <a:r>
              <a:rPr lang="en-US" altLang="zh-CN" sz="2800" dirty="0">
                <a:solidFill>
                  <a:schemeClr val="tx1"/>
                </a:solidFill>
                <a:latin typeface="方正大黑简体" pitchFamily="2" charset="-122"/>
                <a:ea typeface="方正大黑简体" pitchFamily="2" charset="-122"/>
                <a:cs typeface="Times New Roman" panose="02020603050405020304" pitchFamily="18" charset="0"/>
              </a:rPr>
              <a:t>2</a:t>
            </a:r>
            <a:r>
              <a:rPr lang="zh-CN" altLang="en-US" sz="2800" dirty="0">
                <a:solidFill>
                  <a:schemeClr val="tx1"/>
                </a:solidFill>
                <a:latin typeface="方正大黑简体" pitchFamily="2" charset="-122"/>
                <a:ea typeface="方正大黑简体" pitchFamily="2" charset="-122"/>
                <a:cs typeface="Times New Roman" panose="02020603050405020304" pitchFamily="18" charset="0"/>
              </a:rPr>
              <a:t>）频率与波长的互换</a:t>
            </a:r>
            <a:endParaRPr lang="zh-CN" altLang="en-US" sz="2800" dirty="0">
              <a:solidFill>
                <a:schemeClr val="tx1"/>
              </a:solidFill>
              <a:latin typeface="方正大黑简体" pitchFamily="2" charset="-122"/>
              <a:ea typeface="方正大黑简体" pitchFamily="2" charset="-122"/>
              <a:cs typeface="Times New Roman" panose="02020603050405020304" pitchFamily="18" charset="0"/>
            </a:endParaRPr>
          </a:p>
        </p:txBody>
      </p:sp>
      <p:graphicFrame>
        <p:nvGraphicFramePr>
          <p:cNvPr id="659462" name="Object 5"/>
          <p:cNvGraphicFramePr>
            <a:graphicFrameLocks noGrp="1" noChangeAspect="1"/>
          </p:cNvGraphicFramePr>
          <p:nvPr>
            <p:ph/>
          </p:nvPr>
        </p:nvGraphicFramePr>
        <p:xfrm>
          <a:off x="5548313" y="1420813"/>
          <a:ext cx="3597275" cy="4924425"/>
        </p:xfrm>
        <a:graphic>
          <a:graphicData uri="http://schemas.openxmlformats.org/presentationml/2006/ole">
            <mc:AlternateContent xmlns:mc="http://schemas.openxmlformats.org/markup-compatibility/2006">
              <mc:Choice xmlns:v="urn:schemas-microsoft-com:vml" Requires="v">
                <p:oleObj spid="_x0000_s110620" name="Visio" r:id="rId1" imgW="3019425" imgH="4133850" progId="">
                  <p:embed/>
                </p:oleObj>
              </mc:Choice>
              <mc:Fallback>
                <p:oleObj name="Visio" r:id="rId1" imgW="3019425" imgH="4133850" progId="">
                  <p:embed/>
                  <p:pic>
                    <p:nvPicPr>
                      <p:cNvPr id="0" name="图片 110619"/>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8313" y="1420813"/>
                        <a:ext cx="3597275"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8" name="Rectangle 2"/>
          <p:cNvSpPr txBox="1">
            <a:spLocks noChangeArrowheads="1"/>
          </p:cNvSpPr>
          <p:nvPr/>
        </p:nvSpPr>
        <p:spPr bwMode="auto">
          <a:xfrm>
            <a:off x="938213" y="428625"/>
            <a:ext cx="7848600" cy="857250"/>
          </a:xfrm>
          <a:prstGeom prst="rect">
            <a:avLst/>
          </a:prstGeom>
          <a:noFill/>
          <a:ln w="9525">
            <a:noFill/>
            <a:miter lim="800000"/>
          </a:ln>
        </p:spPr>
        <p:txBody>
          <a:bodyPr/>
          <a:lstStyle/>
          <a:p>
            <a:pPr marL="342900" indent="-342900">
              <a:spcBef>
                <a:spcPct val="20000"/>
              </a:spcBef>
              <a:buFont typeface="Arial" panose="020B0604020202020204" pitchFamily="34" charset="0"/>
              <a:buChar char="•"/>
            </a:pPr>
            <a:r>
              <a:rPr lang="zh-CN" altLang="en-US" sz="3600">
                <a:solidFill>
                  <a:schemeClr val="bg1"/>
                </a:solidFill>
                <a:latin typeface="方正兰亭粗黑简体" pitchFamily="2" charset="-122"/>
                <a:ea typeface="方正兰亭粗黑简体" pitchFamily="2" charset="-122"/>
              </a:rPr>
              <a:t>五、障碍物的影响与绕射损耗</a:t>
            </a:r>
            <a:endParaRPr lang="zh-CN" altLang="en-US" sz="3600">
              <a:solidFill>
                <a:schemeClr val="bg1"/>
              </a:solidFill>
              <a:latin typeface="方正兰亭粗黑简体" pitchFamily="2" charset="-122"/>
              <a:ea typeface="方正兰亭粗黑简体" pitchFamily="2" charset="-122"/>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659462"/>
                                        </p:tgtEl>
                                        <p:attrNameLst>
                                          <p:attrName>style.visibility</p:attrName>
                                        </p:attrNameLst>
                                      </p:cBhvr>
                                      <p:to>
                                        <p:strVal val="visible"/>
                                      </p:to>
                                    </p:set>
                                    <p:animEffect transition="in" filter="wedge">
                                      <p:cBhvr>
                                        <p:cTn id="7" dur="500"/>
                                        <p:tgtEl>
                                          <p:spTgt spid="65946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659458">
                                            <p:txEl>
                                              <p:pRg st="1" end="1"/>
                                            </p:txEl>
                                          </p:spTgt>
                                        </p:tgtEl>
                                        <p:attrNameLst>
                                          <p:attrName>style.visibility</p:attrName>
                                        </p:attrNameLst>
                                      </p:cBhvr>
                                      <p:to>
                                        <p:strVal val="visible"/>
                                      </p:to>
                                    </p:set>
                                    <p:animEffect transition="in" filter="diamond(in)">
                                      <p:cBhvr>
                                        <p:cTn id="12" dur="2000"/>
                                        <p:tgtEl>
                                          <p:spTgt spid="659458">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59458">
                                            <p:txEl>
                                              <p:pRg st="2" end="2"/>
                                            </p:txEl>
                                          </p:spTgt>
                                        </p:tgtEl>
                                        <p:attrNameLst>
                                          <p:attrName>style.visibility</p:attrName>
                                        </p:attrNameLst>
                                      </p:cBhvr>
                                      <p:to>
                                        <p:strVal val="visible"/>
                                      </p:to>
                                    </p:set>
                                    <p:animEffect transition="in" filter="blinds(horizontal)">
                                      <p:cBhvr>
                                        <p:cTn id="15" dur="500"/>
                                        <p:tgtEl>
                                          <p:spTgt spid="65945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59458">
                                            <p:txEl>
                                              <p:pRg st="3" end="3"/>
                                            </p:txEl>
                                          </p:spTgt>
                                        </p:tgtEl>
                                        <p:attrNameLst>
                                          <p:attrName>style.visibility</p:attrName>
                                        </p:attrNameLst>
                                      </p:cBhvr>
                                      <p:to>
                                        <p:strVal val="visible"/>
                                      </p:to>
                                    </p:set>
                                    <p:animEffect transition="in" filter="blinds(horizontal)">
                                      <p:cBhvr>
                                        <p:cTn id="20" dur="500"/>
                                        <p:tgtEl>
                                          <p:spTgt spid="65945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Text Box 2"/>
          <p:cNvSpPr txBox="1">
            <a:spLocks noChangeArrowheads="1"/>
          </p:cNvSpPr>
          <p:nvPr/>
        </p:nvSpPr>
        <p:spPr bwMode="auto">
          <a:xfrm>
            <a:off x="35496" y="1196752"/>
            <a:ext cx="8824913" cy="4797425"/>
          </a:xfrm>
          <a:prstGeom prst="rect">
            <a:avLst/>
          </a:prstGeom>
          <a:noFill/>
          <a:ln w="9525">
            <a:noFill/>
            <a:miter lim="800000"/>
          </a:ln>
          <a:effectLst/>
        </p:spPr>
        <p:txBody>
          <a:bodyPr lIns="91436" tIns="45718" rIns="91436" bIns="45718">
            <a:spAutoFit/>
          </a:bodyPr>
          <a:lstStyle/>
          <a:p>
            <a:pPr fontAlgn="auto">
              <a:spcBef>
                <a:spcPct val="20000"/>
              </a:spcBef>
              <a:spcAft>
                <a:spcPts val="0"/>
              </a:spcAft>
              <a:buFont typeface="Wingdings" panose="05000000000000000000" pitchFamily="2" charset="2"/>
              <a:buNone/>
              <a:defRPr/>
            </a:pPr>
            <a:r>
              <a:rPr lang="zh-CN" altLang="en-US" sz="2800" dirty="0">
                <a:latin typeface="方正大黑简体" pitchFamily="2" charset="-122"/>
                <a:ea typeface="方正大黑简体" pitchFamily="2" charset="-122"/>
              </a:rPr>
              <a:t>解：</a:t>
            </a:r>
            <a:r>
              <a:rPr lang="zh-CN" altLang="en-US" sz="2800" dirty="0">
                <a:solidFill>
                  <a:schemeClr val="tx1"/>
                </a:solidFill>
                <a:latin typeface="方正大黑简体" pitchFamily="2" charset="-122"/>
                <a:ea typeface="方正大黑简体" pitchFamily="2" charset="-122"/>
              </a:rPr>
              <a:t>（</a:t>
            </a:r>
            <a:r>
              <a:rPr lang="en-US" altLang="zh-CN" sz="2800" dirty="0">
                <a:solidFill>
                  <a:schemeClr val="tx1"/>
                </a:solidFill>
                <a:latin typeface="方正大黑简体" pitchFamily="2" charset="-122"/>
                <a:ea typeface="方正大黑简体" pitchFamily="2" charset="-122"/>
              </a:rPr>
              <a:t>1</a:t>
            </a:r>
            <a:r>
              <a:rPr lang="zh-CN" altLang="en-US" sz="2800" dirty="0">
                <a:solidFill>
                  <a:schemeClr val="tx1"/>
                </a:solidFill>
                <a:latin typeface="方正大黑简体" pitchFamily="2" charset="-122"/>
                <a:ea typeface="方正大黑简体" pitchFamily="2" charset="-122"/>
              </a:rPr>
              <a:t>）自由空间传播损耗</a:t>
            </a:r>
            <a:endParaRPr lang="zh-CN" altLang="en-US" sz="2800" dirty="0">
              <a:solidFill>
                <a:schemeClr val="tx1"/>
              </a:solidFill>
              <a:latin typeface="方正大黑简体" pitchFamily="2" charset="-122"/>
              <a:ea typeface="方正大黑简体" pitchFamily="2" charset="-122"/>
            </a:endParaRPr>
          </a:p>
          <a:p>
            <a:pPr fontAlgn="auto">
              <a:spcBef>
                <a:spcPct val="20000"/>
              </a:spcBef>
              <a:spcAft>
                <a:spcPts val="0"/>
              </a:spcAft>
              <a:buFont typeface="Wingdings" panose="05000000000000000000" pitchFamily="2" charset="2"/>
              <a:buNone/>
              <a:defRPr/>
            </a:pPr>
            <a:endParaRPr lang="zh-CN" altLang="en-US" sz="3300" b="1" dirty="0">
              <a:solidFill>
                <a:schemeClr val="tx1"/>
              </a:solidFill>
              <a:effectLst>
                <a:outerShdw blurRad="38100" dist="38100" dir="2700000" algn="tl">
                  <a:srgbClr val="C0C0C0"/>
                </a:outerShdw>
              </a:effectLst>
              <a:latin typeface="楷体_GB2312" pitchFamily="49" charset="-122"/>
              <a:ea typeface="楷体_GB2312" pitchFamily="49" charset="-122"/>
            </a:endParaRPr>
          </a:p>
          <a:p>
            <a:pPr fontAlgn="auto">
              <a:spcBef>
                <a:spcPct val="20000"/>
              </a:spcBef>
              <a:spcAft>
                <a:spcPts val="0"/>
              </a:spcAft>
              <a:buFont typeface="Wingdings" panose="05000000000000000000" pitchFamily="2" charset="2"/>
              <a:buNone/>
              <a:defRPr/>
            </a:pPr>
            <a:endParaRPr lang="zh-CN" altLang="en-US" sz="3300" b="1" dirty="0">
              <a:solidFill>
                <a:schemeClr val="tx1"/>
              </a:solidFill>
              <a:effectLst>
                <a:outerShdw blurRad="38100" dist="38100" dir="2700000" algn="tl">
                  <a:srgbClr val="C0C0C0"/>
                </a:outerShdw>
              </a:effectLst>
              <a:latin typeface="楷体_GB2312" pitchFamily="49" charset="-122"/>
              <a:ea typeface="楷体_GB2312" pitchFamily="49" charset="-122"/>
            </a:endParaRPr>
          </a:p>
          <a:p>
            <a:pPr fontAlgn="auto">
              <a:spcBef>
                <a:spcPct val="20000"/>
              </a:spcBef>
              <a:spcAft>
                <a:spcPts val="0"/>
              </a:spcAft>
              <a:buFont typeface="Wingdings" panose="05000000000000000000" pitchFamily="2" charset="2"/>
              <a:buNone/>
              <a:defRPr/>
            </a:pPr>
            <a:endParaRPr lang="zh-CN" altLang="en-US" sz="3300" b="1" dirty="0">
              <a:solidFill>
                <a:schemeClr val="tx1"/>
              </a:solidFill>
              <a:effectLst>
                <a:outerShdw blurRad="38100" dist="38100" dir="2700000" algn="tl">
                  <a:srgbClr val="C0C0C0"/>
                </a:outerShdw>
              </a:effectLst>
              <a:latin typeface="楷体_GB2312" pitchFamily="49" charset="-122"/>
              <a:ea typeface="楷体_GB2312" pitchFamily="49" charset="-122"/>
            </a:endParaRPr>
          </a:p>
          <a:p>
            <a:pPr fontAlgn="auto">
              <a:spcBef>
                <a:spcPct val="20000"/>
              </a:spcBef>
              <a:spcAft>
                <a:spcPts val="0"/>
              </a:spcAft>
              <a:defRPr/>
            </a:pPr>
            <a:r>
              <a:rPr lang="zh-CN" altLang="en-US" sz="2800" dirty="0">
                <a:solidFill>
                  <a:schemeClr val="tx1"/>
                </a:solidFill>
                <a:latin typeface="方正大黑简体" pitchFamily="2" charset="-122"/>
                <a:ea typeface="方正大黑简体" pitchFamily="2" charset="-122"/>
              </a:rPr>
              <a:t>     （</a:t>
            </a:r>
            <a:r>
              <a:rPr lang="en-US" altLang="zh-CN" sz="2800" dirty="0">
                <a:solidFill>
                  <a:schemeClr val="tx1"/>
                </a:solidFill>
                <a:latin typeface="方正大黑简体" pitchFamily="2" charset="-122"/>
                <a:ea typeface="方正大黑简体" pitchFamily="2" charset="-122"/>
              </a:rPr>
              <a:t>2</a:t>
            </a:r>
            <a:r>
              <a:rPr lang="zh-CN" altLang="en-US" sz="2800" dirty="0">
                <a:solidFill>
                  <a:schemeClr val="tx1"/>
                </a:solidFill>
                <a:latin typeface="方正大黑简体" pitchFamily="2" charset="-122"/>
                <a:ea typeface="方正大黑简体" pitchFamily="2" charset="-122"/>
              </a:rPr>
              <a:t>）求第一菲涅尔区半径为 </a:t>
            </a:r>
            <a:endParaRPr lang="zh-CN" altLang="en-US" sz="2800" dirty="0">
              <a:solidFill>
                <a:schemeClr val="tx1"/>
              </a:solidFill>
              <a:latin typeface="方正大黑简体" pitchFamily="2" charset="-122"/>
              <a:ea typeface="方正大黑简体" pitchFamily="2" charset="-122"/>
            </a:endParaRPr>
          </a:p>
          <a:p>
            <a:pPr fontAlgn="auto">
              <a:spcBef>
                <a:spcPct val="20000"/>
              </a:spcBef>
              <a:spcAft>
                <a:spcPts val="0"/>
              </a:spcAft>
              <a:buFont typeface="Wingdings" panose="05000000000000000000" pitchFamily="2" charset="2"/>
              <a:buNone/>
              <a:defRPr/>
            </a:pPr>
            <a:endParaRPr lang="zh-CN" altLang="en-US" sz="2800" b="1" dirty="0">
              <a:solidFill>
                <a:schemeClr val="tx1"/>
              </a:solidFill>
              <a:effectLst>
                <a:outerShdw blurRad="38100" dist="38100" dir="2700000" algn="tl">
                  <a:srgbClr val="C0C0C0"/>
                </a:outerShdw>
              </a:effectLst>
              <a:latin typeface="楷体_GB2312" pitchFamily="49" charset="-122"/>
              <a:ea typeface="楷体_GB2312" pitchFamily="49" charset="-122"/>
            </a:endParaRPr>
          </a:p>
          <a:p>
            <a:pPr fontAlgn="auto">
              <a:spcBef>
                <a:spcPct val="20000"/>
              </a:spcBef>
              <a:spcAft>
                <a:spcPts val="0"/>
              </a:spcAft>
              <a:buFont typeface="Wingdings" panose="05000000000000000000" pitchFamily="2" charset="2"/>
              <a:buNone/>
              <a:defRPr/>
            </a:pPr>
            <a:endParaRPr lang="zh-CN" altLang="en-US" sz="2800" b="1" dirty="0">
              <a:solidFill>
                <a:schemeClr val="tx1"/>
              </a:solidFill>
              <a:effectLst>
                <a:outerShdw blurRad="38100" dist="38100" dir="2700000" algn="tl">
                  <a:srgbClr val="C0C0C0"/>
                </a:outerShdw>
              </a:effectLst>
              <a:latin typeface="楷体_GB2312" pitchFamily="49" charset="-122"/>
              <a:ea typeface="楷体_GB2312" pitchFamily="49" charset="-122"/>
            </a:endParaRPr>
          </a:p>
          <a:p>
            <a:pPr fontAlgn="auto">
              <a:spcBef>
                <a:spcPts val="0"/>
              </a:spcBef>
              <a:spcAft>
                <a:spcPts val="0"/>
              </a:spcAft>
              <a:defRPr/>
            </a:pPr>
            <a:r>
              <a:rPr lang="zh-CN" altLang="en-US" sz="2800" dirty="0">
                <a:solidFill>
                  <a:schemeClr val="tx1"/>
                </a:solidFill>
                <a:latin typeface="楷体_GB2312" pitchFamily="49" charset="-122"/>
                <a:ea typeface="楷体_GB2312" pitchFamily="49" charset="-122"/>
              </a:rPr>
              <a:t>      </a:t>
            </a:r>
            <a:r>
              <a:rPr lang="zh-CN" altLang="en-US" sz="2800" dirty="0">
                <a:solidFill>
                  <a:schemeClr val="tx1"/>
                </a:solidFill>
                <a:latin typeface="方正大黑简体" pitchFamily="2" charset="-122"/>
                <a:ea typeface="方正大黑简体" pitchFamily="2" charset="-122"/>
              </a:rPr>
              <a:t>查图</a:t>
            </a:r>
            <a:r>
              <a:rPr lang="en-US" altLang="zh-CN" sz="2800" dirty="0">
                <a:solidFill>
                  <a:schemeClr val="tx1"/>
                </a:solidFill>
                <a:latin typeface="方正大黑简体" pitchFamily="2" charset="-122"/>
                <a:ea typeface="方正大黑简体" pitchFamily="2" charset="-122"/>
              </a:rPr>
              <a:t>2</a:t>
            </a:r>
            <a:r>
              <a:rPr lang="zh-CN" altLang="en-US" sz="2800" dirty="0" smtClean="0">
                <a:solidFill>
                  <a:schemeClr val="tx1"/>
                </a:solidFill>
                <a:latin typeface="方正大黑简体" pitchFamily="2" charset="-122"/>
                <a:ea typeface="方正大黑简体" pitchFamily="2" charset="-122"/>
              </a:rPr>
              <a:t>－</a:t>
            </a:r>
            <a:r>
              <a:rPr lang="en-US" altLang="zh-CN" sz="2800" dirty="0" smtClean="0">
                <a:solidFill>
                  <a:schemeClr val="tx1"/>
                </a:solidFill>
                <a:latin typeface="方正大黑简体" pitchFamily="2" charset="-122"/>
                <a:ea typeface="方正大黑简体" pitchFamily="2" charset="-122"/>
              </a:rPr>
              <a:t>9</a:t>
            </a:r>
            <a:r>
              <a:rPr lang="zh-CN" altLang="en-US" sz="2800" dirty="0" smtClean="0">
                <a:solidFill>
                  <a:schemeClr val="tx1"/>
                </a:solidFill>
                <a:latin typeface="方正大黑简体" pitchFamily="2" charset="-122"/>
                <a:ea typeface="方正大黑简体" pitchFamily="2" charset="-122"/>
              </a:rPr>
              <a:t>得</a:t>
            </a:r>
            <a:r>
              <a:rPr lang="zh-CN" altLang="en-US" sz="2800" b="1" dirty="0">
                <a:solidFill>
                  <a:schemeClr val="tx1"/>
                </a:solidFill>
                <a:effectLst>
                  <a:outerShdw blurRad="38100" dist="38100" dir="2700000" algn="tl">
                    <a:srgbClr val="C0C0C0"/>
                  </a:outerShdw>
                </a:effectLst>
                <a:latin typeface="楷体_GB2312" pitchFamily="49" charset="-122"/>
                <a:ea typeface="楷体_GB2312" pitchFamily="49" charset="-122"/>
              </a:rPr>
              <a:t>：        </a:t>
            </a:r>
            <a:r>
              <a:rPr lang="zh-CN" altLang="en-US" sz="2800" dirty="0">
                <a:solidFill>
                  <a:schemeClr val="tx1"/>
                </a:solidFill>
                <a:latin typeface="方正大黑简体" pitchFamily="2" charset="-122"/>
                <a:ea typeface="方正大黑简体" pitchFamily="2" charset="-122"/>
              </a:rPr>
              <a:t>附加绕射损耗为</a:t>
            </a:r>
            <a:r>
              <a:rPr lang="en-US" altLang="zh-CN" sz="2800" dirty="0">
                <a:solidFill>
                  <a:schemeClr val="tx1"/>
                </a:solidFill>
                <a:latin typeface="方正大黑简体" pitchFamily="2" charset="-122"/>
                <a:ea typeface="方正大黑简体" pitchFamily="2" charset="-122"/>
              </a:rPr>
              <a:t>16.5dB</a:t>
            </a:r>
            <a:endParaRPr lang="en-US" altLang="zh-CN" sz="2800" dirty="0">
              <a:solidFill>
                <a:schemeClr val="tx1"/>
              </a:solidFill>
              <a:latin typeface="方正大黑简体" pitchFamily="2" charset="-122"/>
              <a:ea typeface="方正大黑简体" pitchFamily="2" charset="-122"/>
            </a:endParaRPr>
          </a:p>
          <a:p>
            <a:pPr fontAlgn="auto">
              <a:spcBef>
                <a:spcPts val="0"/>
              </a:spcBef>
              <a:spcAft>
                <a:spcPts val="0"/>
              </a:spcAft>
              <a:defRPr/>
            </a:pPr>
            <a:r>
              <a:rPr lang="zh-CN" altLang="en-US" sz="2800" dirty="0">
                <a:solidFill>
                  <a:schemeClr val="tx1"/>
                </a:solidFill>
                <a:latin typeface="方正大黑简体" pitchFamily="2" charset="-122"/>
                <a:ea typeface="方正大黑简体" pitchFamily="2" charset="-122"/>
              </a:rPr>
              <a:t>      所以，实际损耗为</a:t>
            </a:r>
            <a:r>
              <a:rPr lang="zh-CN" altLang="en-US" sz="2800" b="1" dirty="0">
                <a:effectLst>
                  <a:outerShdw blurRad="38100" dist="38100" dir="2700000" algn="tl">
                    <a:srgbClr val="C0C0C0"/>
                  </a:outerShdw>
                </a:effectLst>
                <a:latin typeface="楷体_GB2312" pitchFamily="49" charset="-122"/>
                <a:ea typeface="楷体_GB2312" pitchFamily="49" charset="-122"/>
              </a:rPr>
              <a:t>：</a:t>
            </a:r>
            <a:endParaRPr lang="zh-CN" altLang="en-US" sz="2800" b="1" dirty="0">
              <a:effectLst>
                <a:outerShdw blurRad="38100" dist="38100" dir="2700000" algn="tl">
                  <a:srgbClr val="C0C0C0"/>
                </a:outerShdw>
              </a:effectLst>
              <a:latin typeface="楷体_GB2312" pitchFamily="49" charset="-122"/>
              <a:ea typeface="楷体_GB2312" pitchFamily="49" charset="-122"/>
            </a:endParaRPr>
          </a:p>
        </p:txBody>
      </p:sp>
      <p:sp>
        <p:nvSpPr>
          <p:cNvPr id="17416" name="Rectangle 1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latin typeface="Calibri" panose="020F0502020204030204" charset="0"/>
            </a:endParaRPr>
          </a:p>
        </p:txBody>
      </p:sp>
      <p:graphicFrame>
        <p:nvGraphicFramePr>
          <p:cNvPr id="661515" name="Object 17"/>
          <p:cNvGraphicFramePr>
            <a:graphicFrameLocks noChangeAspect="1"/>
          </p:cNvGraphicFramePr>
          <p:nvPr/>
        </p:nvGraphicFramePr>
        <p:xfrm>
          <a:off x="2123728" y="2060848"/>
          <a:ext cx="5661025" cy="538162"/>
        </p:xfrm>
        <a:graphic>
          <a:graphicData uri="http://schemas.openxmlformats.org/presentationml/2006/ole">
            <mc:AlternateContent xmlns:mc="http://schemas.openxmlformats.org/markup-compatibility/2006">
              <mc:Choice xmlns:v="urn:schemas-microsoft-com:vml" Requires="v">
                <p:oleObj spid="_x0000_s109705" name="" r:id="rId1" imgW="60045600" imgH="5791200" progId="Equation.DSMT4">
                  <p:embed/>
                </p:oleObj>
              </mc:Choice>
              <mc:Fallback>
                <p:oleObj name="" r:id="rId1" imgW="60045600" imgH="5791200" progId="Equation.DSMT4">
                  <p:embed/>
                  <p:pic>
                    <p:nvPicPr>
                      <p:cNvPr id="0" name="图片 1097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060848"/>
                        <a:ext cx="5661025" cy="53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7" name="Rectangle 14"/>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latin typeface="Calibri" panose="020F0502020204030204" charset="0"/>
            </a:endParaRPr>
          </a:p>
        </p:txBody>
      </p:sp>
      <p:graphicFrame>
        <p:nvGraphicFramePr>
          <p:cNvPr id="661517" name="Object 18"/>
          <p:cNvGraphicFramePr>
            <a:graphicFrameLocks noChangeAspect="1"/>
          </p:cNvGraphicFramePr>
          <p:nvPr/>
        </p:nvGraphicFramePr>
        <p:xfrm>
          <a:off x="1979712" y="2852936"/>
          <a:ext cx="5656262" cy="520700"/>
        </p:xfrm>
        <a:graphic>
          <a:graphicData uri="http://schemas.openxmlformats.org/presentationml/2006/ole">
            <mc:AlternateContent xmlns:mc="http://schemas.openxmlformats.org/markup-compatibility/2006">
              <mc:Choice xmlns:v="urn:schemas-microsoft-com:vml" Requires="v">
                <p:oleObj spid="_x0000_s109706" name="" r:id="rId3" imgW="71932800" imgH="6705600" progId="Equation.DSMT4">
                  <p:embed/>
                </p:oleObj>
              </mc:Choice>
              <mc:Fallback>
                <p:oleObj name="" r:id="rId3" imgW="71932800" imgH="6705600" progId="Equation.DSMT4">
                  <p:embed/>
                  <p:pic>
                    <p:nvPicPr>
                      <p:cNvPr id="0" name="图片 1097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2852936"/>
                        <a:ext cx="5656262"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8" name="Rectangle 16"/>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latin typeface="Calibri" panose="020F0502020204030204" charset="0"/>
            </a:endParaRPr>
          </a:p>
        </p:txBody>
      </p:sp>
      <p:graphicFrame>
        <p:nvGraphicFramePr>
          <p:cNvPr id="661519" name="Object 19"/>
          <p:cNvGraphicFramePr>
            <a:graphicFrameLocks noChangeAspect="1"/>
          </p:cNvGraphicFramePr>
          <p:nvPr/>
        </p:nvGraphicFramePr>
        <p:xfrm>
          <a:off x="2411760" y="4149080"/>
          <a:ext cx="4460875" cy="865187"/>
        </p:xfrm>
        <a:graphic>
          <a:graphicData uri="http://schemas.openxmlformats.org/presentationml/2006/ole">
            <mc:AlternateContent xmlns:mc="http://schemas.openxmlformats.org/markup-compatibility/2006">
              <mc:Choice xmlns:v="urn:schemas-microsoft-com:vml" Requires="v">
                <p:oleObj spid="_x0000_s109707" name="" r:id="rId5" imgW="61264800" imgH="11887200" progId="Equation.DSMT4">
                  <p:embed/>
                </p:oleObj>
              </mc:Choice>
              <mc:Fallback>
                <p:oleObj name="" r:id="rId5" imgW="61264800" imgH="11887200" progId="Equation.DSMT4">
                  <p:embed/>
                  <p:pic>
                    <p:nvPicPr>
                      <p:cNvPr id="0" name="图片 10970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760" y="4149080"/>
                        <a:ext cx="4460875" cy="865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9" name="Rectangle 18"/>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latin typeface="Calibri" panose="020F0502020204030204" charset="0"/>
            </a:endParaRPr>
          </a:p>
        </p:txBody>
      </p:sp>
      <p:graphicFrame>
        <p:nvGraphicFramePr>
          <p:cNvPr id="661521" name="Object 20"/>
          <p:cNvGraphicFramePr>
            <a:graphicFrameLocks noChangeAspect="1"/>
          </p:cNvGraphicFramePr>
          <p:nvPr/>
        </p:nvGraphicFramePr>
        <p:xfrm>
          <a:off x="4553322" y="5517232"/>
          <a:ext cx="3392487" cy="611188"/>
        </p:xfrm>
        <a:graphic>
          <a:graphicData uri="http://schemas.openxmlformats.org/presentationml/2006/ole">
            <mc:AlternateContent xmlns:mc="http://schemas.openxmlformats.org/markup-compatibility/2006">
              <mc:Choice xmlns:v="urn:schemas-microsoft-com:vml" Requires="v">
                <p:oleObj spid="_x0000_s109708" name="" r:id="rId7" imgW="36880800" imgH="6705600" progId="Equation.DSMT4">
                  <p:embed/>
                </p:oleObj>
              </mc:Choice>
              <mc:Fallback>
                <p:oleObj name="" r:id="rId7" imgW="36880800" imgH="6705600" progId="Equation.DSMT4">
                  <p:embed/>
                  <p:pic>
                    <p:nvPicPr>
                      <p:cNvPr id="0" name="图片 10970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3322" y="5517232"/>
                        <a:ext cx="3392487" cy="61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20" name="Rectangle 20"/>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latin typeface="Calibri" panose="020F0502020204030204" charset="0"/>
            </a:endParaRPr>
          </a:p>
        </p:txBody>
      </p:sp>
      <p:graphicFrame>
        <p:nvGraphicFramePr>
          <p:cNvPr id="661523" name="Object 21"/>
          <p:cNvGraphicFramePr>
            <a:graphicFrameLocks noChangeAspect="1"/>
          </p:cNvGraphicFramePr>
          <p:nvPr/>
        </p:nvGraphicFramePr>
        <p:xfrm>
          <a:off x="3441576" y="5013176"/>
          <a:ext cx="1130300" cy="404813"/>
        </p:xfrm>
        <a:graphic>
          <a:graphicData uri="http://schemas.openxmlformats.org/presentationml/2006/ole">
            <mc:AlternateContent xmlns:mc="http://schemas.openxmlformats.org/markup-compatibility/2006">
              <mc:Choice xmlns:v="urn:schemas-microsoft-com:vml" Requires="v">
                <p:oleObj spid="_x0000_s109709" name="" r:id="rId9" imgW="15240000" imgH="5486400" progId="Equation.DSMT4">
                  <p:embed/>
                </p:oleObj>
              </mc:Choice>
              <mc:Fallback>
                <p:oleObj name="" r:id="rId9" imgW="15240000" imgH="5486400" progId="Equation.DSMT4">
                  <p:embed/>
                  <p:pic>
                    <p:nvPicPr>
                      <p:cNvPr id="0" name="图片 10970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41576" y="5013176"/>
                        <a:ext cx="1130300" cy="404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21" name="Rectangle 2"/>
          <p:cNvSpPr>
            <a:spLocks noGrp="1" noChangeArrowheads="1"/>
          </p:cNvSpPr>
          <p:nvPr>
            <p:ph type="title"/>
          </p:nvPr>
        </p:nvSpPr>
        <p:spPr>
          <a:xfrm>
            <a:off x="938213" y="142875"/>
            <a:ext cx="7848600" cy="1143000"/>
          </a:xfrm>
        </p:spPr>
        <p:txBody>
          <a:bodyPr/>
          <a:lstStyle/>
          <a:p>
            <a:r>
              <a:rPr lang="zh-CN" altLang="en-US" sz="3600">
                <a:solidFill>
                  <a:schemeClr val="bg1"/>
                </a:solidFill>
                <a:latin typeface="方正兰亭粗黑简体" pitchFamily="2" charset="-122"/>
                <a:ea typeface="方正兰亭粗黑简体" pitchFamily="2" charset="-122"/>
              </a:rPr>
              <a:t>五、障碍物的影响与绕射损耗</a:t>
            </a:r>
            <a:endParaRPr lang="zh-CN" altLang="en-US" sz="3600">
              <a:solidFill>
                <a:schemeClr val="bg1"/>
              </a:solidFill>
              <a:latin typeface="方正兰亭粗黑简体" pitchFamily="2" charset="-122"/>
              <a:ea typeface="方正兰亭粗黑简体" pitchFamily="2" charset="-122"/>
            </a:endParaRP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61506">
                                            <p:txEl>
                                              <p:pRg st="0" end="0"/>
                                            </p:txEl>
                                          </p:spTgt>
                                        </p:tgtEl>
                                        <p:attrNameLst>
                                          <p:attrName>style.visibility</p:attrName>
                                        </p:attrNameLst>
                                      </p:cBhvr>
                                      <p:to>
                                        <p:strVal val="visible"/>
                                      </p:to>
                                    </p:set>
                                    <p:animEffect transition="in" filter="slide(fromBottom)">
                                      <p:cBhvr>
                                        <p:cTn id="7" dur="500"/>
                                        <p:tgtEl>
                                          <p:spTgt spid="6615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661515"/>
                                        </p:tgtEl>
                                        <p:attrNameLst>
                                          <p:attrName>style.visibility</p:attrName>
                                        </p:attrNameLst>
                                      </p:cBhvr>
                                      <p:to>
                                        <p:strVal val="visible"/>
                                      </p:to>
                                    </p:set>
                                    <p:animEffect transition="in" filter="slide(fromBottom)">
                                      <p:cBhvr>
                                        <p:cTn id="12" dur="500"/>
                                        <p:tgtEl>
                                          <p:spTgt spid="66151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661517"/>
                                        </p:tgtEl>
                                        <p:attrNameLst>
                                          <p:attrName>style.visibility</p:attrName>
                                        </p:attrNameLst>
                                      </p:cBhvr>
                                      <p:to>
                                        <p:strVal val="visible"/>
                                      </p:to>
                                    </p:set>
                                    <p:animEffect transition="in" filter="slide(fromBottom)">
                                      <p:cBhvr>
                                        <p:cTn id="17" dur="500"/>
                                        <p:tgtEl>
                                          <p:spTgt spid="66151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661506">
                                            <p:txEl>
                                              <p:pRg st="4" end="4"/>
                                            </p:txEl>
                                          </p:spTgt>
                                        </p:tgtEl>
                                        <p:attrNameLst>
                                          <p:attrName>style.visibility</p:attrName>
                                        </p:attrNameLst>
                                      </p:cBhvr>
                                      <p:to>
                                        <p:strVal val="visible"/>
                                      </p:to>
                                    </p:set>
                                    <p:animEffect transition="in" filter="slide(fromBottom)">
                                      <p:cBhvr>
                                        <p:cTn id="22" dur="500"/>
                                        <p:tgtEl>
                                          <p:spTgt spid="66150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661519"/>
                                        </p:tgtEl>
                                        <p:attrNameLst>
                                          <p:attrName>style.visibility</p:attrName>
                                        </p:attrNameLst>
                                      </p:cBhvr>
                                      <p:to>
                                        <p:strVal val="visible"/>
                                      </p:to>
                                    </p:set>
                                    <p:animEffect transition="in" filter="slide(fromBottom)">
                                      <p:cBhvr>
                                        <p:cTn id="27" dur="500"/>
                                        <p:tgtEl>
                                          <p:spTgt spid="661519"/>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661506">
                                            <p:txEl>
                                              <p:pRg st="7" end="7"/>
                                            </p:txEl>
                                          </p:spTgt>
                                        </p:tgtEl>
                                        <p:attrNameLst>
                                          <p:attrName>style.visibility</p:attrName>
                                        </p:attrNameLst>
                                      </p:cBhvr>
                                      <p:to>
                                        <p:strVal val="visible"/>
                                      </p:to>
                                    </p:set>
                                    <p:animEffect transition="in" filter="slide(fromBottom)">
                                      <p:cBhvr>
                                        <p:cTn id="32" dur="500"/>
                                        <p:tgtEl>
                                          <p:spTgt spid="661506">
                                            <p:txEl>
                                              <p:pRg st="7" end="7"/>
                                            </p:txEl>
                                          </p:spTgt>
                                        </p:tgtEl>
                                      </p:cBhvr>
                                    </p:animEffect>
                                  </p:childTnLst>
                                </p:cTn>
                              </p:par>
                              <p:par>
                                <p:cTn id="33" presetID="12" presetClass="entr" presetSubtype="4" fill="hold" nodeType="withEffect">
                                  <p:stCondLst>
                                    <p:cond delay="0"/>
                                  </p:stCondLst>
                                  <p:childTnLst>
                                    <p:set>
                                      <p:cBhvr>
                                        <p:cTn id="34" dur="1" fill="hold">
                                          <p:stCondLst>
                                            <p:cond delay="0"/>
                                          </p:stCondLst>
                                        </p:cTn>
                                        <p:tgtEl>
                                          <p:spTgt spid="661523"/>
                                        </p:tgtEl>
                                        <p:attrNameLst>
                                          <p:attrName>style.visibility</p:attrName>
                                        </p:attrNameLst>
                                      </p:cBhvr>
                                      <p:to>
                                        <p:strVal val="visible"/>
                                      </p:to>
                                    </p:set>
                                    <p:animEffect transition="in" filter="slide(fromBottom)">
                                      <p:cBhvr>
                                        <p:cTn id="35" dur="500"/>
                                        <p:tgtEl>
                                          <p:spTgt spid="661523"/>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nodeType="clickEffect">
                                  <p:stCondLst>
                                    <p:cond delay="0"/>
                                  </p:stCondLst>
                                  <p:childTnLst>
                                    <p:set>
                                      <p:cBhvr>
                                        <p:cTn id="39" dur="1" fill="hold">
                                          <p:stCondLst>
                                            <p:cond delay="0"/>
                                          </p:stCondLst>
                                        </p:cTn>
                                        <p:tgtEl>
                                          <p:spTgt spid="661506">
                                            <p:txEl>
                                              <p:pRg st="8" end="8"/>
                                            </p:txEl>
                                          </p:spTgt>
                                        </p:tgtEl>
                                        <p:attrNameLst>
                                          <p:attrName>style.visibility</p:attrName>
                                        </p:attrNameLst>
                                      </p:cBhvr>
                                      <p:to>
                                        <p:strVal val="visible"/>
                                      </p:to>
                                    </p:set>
                                    <p:animEffect transition="in" filter="slide(fromBottom)">
                                      <p:cBhvr>
                                        <p:cTn id="40" dur="500"/>
                                        <p:tgtEl>
                                          <p:spTgt spid="661506">
                                            <p:txEl>
                                              <p:pRg st="8" end="8"/>
                                            </p:txEl>
                                          </p:spTgt>
                                        </p:tgtEl>
                                      </p:cBhvr>
                                    </p:animEffect>
                                  </p:childTnLst>
                                </p:cTn>
                              </p:par>
                              <p:par>
                                <p:cTn id="41" presetID="12" presetClass="entr" presetSubtype="4" fill="hold" nodeType="withEffect">
                                  <p:stCondLst>
                                    <p:cond delay="0"/>
                                  </p:stCondLst>
                                  <p:childTnLst>
                                    <p:set>
                                      <p:cBhvr>
                                        <p:cTn id="42" dur="1" fill="hold">
                                          <p:stCondLst>
                                            <p:cond delay="0"/>
                                          </p:stCondLst>
                                        </p:cTn>
                                        <p:tgtEl>
                                          <p:spTgt spid="661521"/>
                                        </p:tgtEl>
                                        <p:attrNameLst>
                                          <p:attrName>style.visibility</p:attrName>
                                        </p:attrNameLst>
                                      </p:cBhvr>
                                      <p:to>
                                        <p:strVal val="visible"/>
                                      </p:to>
                                    </p:set>
                                    <p:animEffect transition="in" filter="slide(fromBottom)">
                                      <p:cBhvr>
                                        <p:cTn id="43" dur="500"/>
                                        <p:tgtEl>
                                          <p:spTgt spid="661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页脚占位符 4"/>
          <p:cNvSpPr>
            <a:spLocks noGrp="1"/>
          </p:cNvSpPr>
          <p:nvPr>
            <p:ph type="ftr" sz="quarter" idx="10"/>
          </p:nvPr>
        </p:nvSpPr>
        <p:spPr/>
        <p:txBody>
          <a:bodyPr/>
          <a:lstStyle/>
          <a:p>
            <a:pPr defTabSz="697230">
              <a:defRPr/>
            </a:pPr>
            <a:r>
              <a:rPr lang="en-US" altLang="zh-CN"/>
              <a:t>2-</a:t>
            </a:r>
            <a:fld id="{DAB2D18C-50C9-4731-9F6C-A57C110D02A9}" type="slidenum">
              <a:rPr lang="en-US" altLang="zh-CN" smtClean="0"/>
            </a:fld>
            <a:endParaRPr lang="en-US" altLang="zh-CN"/>
          </a:p>
        </p:txBody>
      </p:sp>
      <p:sp>
        <p:nvSpPr>
          <p:cNvPr id="18438" name="Rectangle 3"/>
          <p:cNvSpPr>
            <a:spLocks noGrp="1" noChangeArrowheads="1"/>
          </p:cNvSpPr>
          <p:nvPr>
            <p:ph type="body" sz="half" idx="1"/>
          </p:nvPr>
        </p:nvSpPr>
        <p:spPr>
          <a:xfrm>
            <a:off x="395536" y="1196752"/>
            <a:ext cx="8568952" cy="4953000"/>
          </a:xfrm>
        </p:spPr>
        <p:txBody>
          <a:bodyPr/>
          <a:lstStyle/>
          <a:p>
            <a:pPr>
              <a:buFont typeface="Wingdings" panose="05000000000000000000" pitchFamily="2" charset="2"/>
              <a:buChar char="n"/>
            </a:pPr>
            <a:r>
              <a:rPr lang="zh-CN" altLang="en-US" sz="2800" b="1" dirty="0">
                <a:solidFill>
                  <a:srgbClr val="FF0000"/>
                </a:solidFill>
              </a:rPr>
              <a:t>反射波</a:t>
            </a:r>
            <a:r>
              <a:rPr lang="zh-CN" altLang="en-US" sz="2800" dirty="0"/>
              <a:t>：当电波传播中遇到两种不同介质的光滑界面时，如果尺寸比电波波长大得多时会产生镜面反射。</a:t>
            </a:r>
            <a:endParaRPr lang="zh-CN" altLang="en-US" sz="2800" dirty="0"/>
          </a:p>
        </p:txBody>
      </p:sp>
      <p:graphicFrame>
        <p:nvGraphicFramePr>
          <p:cNvPr id="18434" name="Object 43"/>
          <p:cNvGraphicFramePr>
            <a:graphicFrameLocks noChangeAspect="1"/>
          </p:cNvGraphicFramePr>
          <p:nvPr/>
        </p:nvGraphicFramePr>
        <p:xfrm>
          <a:off x="1907704" y="2204864"/>
          <a:ext cx="5786438" cy="3451225"/>
        </p:xfrm>
        <a:graphic>
          <a:graphicData uri="http://schemas.openxmlformats.org/presentationml/2006/ole">
            <mc:AlternateContent xmlns:mc="http://schemas.openxmlformats.org/markup-compatibility/2006">
              <mc:Choice xmlns:v="urn:schemas-microsoft-com:vml" Requires="v">
                <p:oleObj spid="_x0000_s111693" name="Visio" r:id="rId1" imgW="2773045" imgH="1649730" progId="">
                  <p:embed/>
                </p:oleObj>
              </mc:Choice>
              <mc:Fallback>
                <p:oleObj name="Visio" r:id="rId1" imgW="2773045" imgH="1649730" progId="">
                  <p:embed/>
                  <p:pic>
                    <p:nvPicPr>
                      <p:cNvPr id="0" name="图片 11169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204864"/>
                        <a:ext cx="5786438" cy="3451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44"/>
          <p:cNvGraphicFramePr>
            <a:graphicFrameLocks noChangeAspect="1"/>
          </p:cNvGraphicFramePr>
          <p:nvPr/>
        </p:nvGraphicFramePr>
        <p:xfrm>
          <a:off x="7358063" y="5214938"/>
          <a:ext cx="1482725" cy="500062"/>
        </p:xfrm>
        <a:graphic>
          <a:graphicData uri="http://schemas.openxmlformats.org/presentationml/2006/ole">
            <mc:AlternateContent xmlns:mc="http://schemas.openxmlformats.org/markup-compatibility/2006">
              <mc:Choice xmlns:v="urn:schemas-microsoft-com:vml" Requires="v">
                <p:oleObj spid="_x0000_s111694" name="Equation" r:id="rId3" imgW="16459200" imgH="5486400" progId="Equation.DSMT4">
                  <p:embed/>
                </p:oleObj>
              </mc:Choice>
              <mc:Fallback>
                <p:oleObj name="Equation" r:id="rId3" imgW="16459200" imgH="5486400" progId="Equation.DSMT4">
                  <p:embed/>
                  <p:pic>
                    <p:nvPicPr>
                      <p:cNvPr id="0" name="图片 1116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8063" y="5214938"/>
                        <a:ext cx="1482725" cy="500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Lst>
                    </p:spPr>
                  </p:pic>
                </p:oleObj>
              </mc:Fallback>
            </mc:AlternateContent>
          </a:graphicData>
        </a:graphic>
      </p:graphicFrame>
      <p:cxnSp>
        <p:nvCxnSpPr>
          <p:cNvPr id="12" name="直接连接符 11"/>
          <p:cNvCxnSpPr/>
          <p:nvPr/>
        </p:nvCxnSpPr>
        <p:spPr>
          <a:xfrm flipH="1">
            <a:off x="4572000" y="4365104"/>
            <a:ext cx="216024" cy="158417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95972" name="Object 45"/>
          <p:cNvGraphicFramePr>
            <a:graphicFrameLocks noChangeAspect="1"/>
          </p:cNvGraphicFramePr>
          <p:nvPr/>
        </p:nvGraphicFramePr>
        <p:xfrm>
          <a:off x="3857625" y="5929313"/>
          <a:ext cx="4873625" cy="493712"/>
        </p:xfrm>
        <a:graphic>
          <a:graphicData uri="http://schemas.openxmlformats.org/presentationml/2006/ole">
            <mc:AlternateContent xmlns:mc="http://schemas.openxmlformats.org/markup-compatibility/2006">
              <mc:Choice xmlns:v="urn:schemas-microsoft-com:vml" Requires="v">
                <p:oleObj spid="_x0000_s111695" name="Equation" r:id="rId5" imgW="56997600" imgH="5791200" progId="Equation.DSMT4">
                  <p:embed/>
                </p:oleObj>
              </mc:Choice>
              <mc:Fallback>
                <p:oleObj name="Equation" r:id="rId5" imgW="56997600" imgH="5791200" progId="Equation.DSMT4">
                  <p:embed/>
                  <p:pic>
                    <p:nvPicPr>
                      <p:cNvPr id="0" name="图片 11169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7625" y="5929313"/>
                        <a:ext cx="4873625" cy="493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7" name="直接连接符 16"/>
          <p:cNvCxnSpPr/>
          <p:nvPr/>
        </p:nvCxnSpPr>
        <p:spPr>
          <a:xfrm flipH="1">
            <a:off x="4572000" y="3861048"/>
            <a:ext cx="1287588" cy="20882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95536" y="332656"/>
            <a:ext cx="2161169" cy="523220"/>
          </a:xfrm>
          <a:prstGeom prst="rect">
            <a:avLst/>
          </a:prstGeom>
        </p:spPr>
        <p:txBody>
          <a:bodyPr wrap="none">
            <a:spAutoFit/>
          </a:bodyPr>
          <a:lstStyle/>
          <a:p>
            <a:r>
              <a:rPr lang="en-US" altLang="zh-CN" sz="2800" dirty="0">
                <a:solidFill>
                  <a:schemeClr val="tx1"/>
                </a:solidFill>
              </a:rPr>
              <a:t>2.2.4 </a:t>
            </a:r>
            <a:r>
              <a:rPr lang="zh-CN" altLang="zh-CN" sz="2800" dirty="0">
                <a:solidFill>
                  <a:schemeClr val="tx1"/>
                </a:solidFill>
              </a:rPr>
              <a:t>反射波</a:t>
            </a:r>
            <a:endParaRPr lang="zh-CN" altLang="zh-CN" sz="2800" dirty="0">
              <a:solidFill>
                <a:schemeClr val="tx1"/>
              </a:solidFill>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Bottom)">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95972"/>
                                        </p:tgtEl>
                                        <p:attrNameLst>
                                          <p:attrName>style.visibility</p:attrName>
                                        </p:attrNameLst>
                                      </p:cBhvr>
                                      <p:to>
                                        <p:strVal val="visible"/>
                                      </p:to>
                                    </p:set>
                                    <p:animEffect transition="in" filter="blinds(horizontal)">
                                      <p:cBhvr>
                                        <p:cTn id="12" dur="500"/>
                                        <p:tgtEl>
                                          <p:spTgt spid="295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页脚占位符 3"/>
          <p:cNvSpPr>
            <a:spLocks noGrp="1"/>
          </p:cNvSpPr>
          <p:nvPr>
            <p:ph type="ftr" sz="quarter" idx="11"/>
          </p:nvPr>
        </p:nvSpPr>
        <p:spPr>
          <a:xfrm>
            <a:off x="457200" y="6356350"/>
            <a:ext cx="2133600" cy="365125"/>
          </a:xfrm>
        </p:spPr>
        <p:txBody>
          <a:bodyPr/>
          <a:lstStyle/>
          <a:p>
            <a:pPr algn="l" defTabSz="697230">
              <a:defRPr/>
            </a:pPr>
            <a:r>
              <a:rPr lang="en-US" altLang="zh-CN"/>
              <a:t>2-</a:t>
            </a:r>
            <a:fld id="{22A73A23-4F7B-42EA-8BFE-33DD8E1BF2EF}" type="slidenum">
              <a:rPr lang="en-US" altLang="zh-CN" smtClean="0"/>
            </a:fld>
            <a:endParaRPr lang="en-US" altLang="zh-CN"/>
          </a:p>
        </p:txBody>
      </p:sp>
      <p:sp>
        <p:nvSpPr>
          <p:cNvPr id="54276" name="Text Box 4"/>
          <p:cNvSpPr txBox="1">
            <a:spLocks noChangeArrowheads="1"/>
          </p:cNvSpPr>
          <p:nvPr/>
        </p:nvSpPr>
        <p:spPr bwMode="auto">
          <a:xfrm>
            <a:off x="395536" y="836712"/>
            <a:ext cx="8208912" cy="5004447"/>
          </a:xfrm>
          <a:prstGeom prst="rect">
            <a:avLst/>
          </a:prstGeom>
          <a:noFill/>
          <a:ln w="9525">
            <a:noFill/>
            <a:miter lim="800000"/>
          </a:ln>
        </p:spPr>
        <p:txBody>
          <a:bodyPr wrap="square">
            <a:spAutoFit/>
          </a:bodyPr>
          <a:lstStyle/>
          <a:p>
            <a:pPr algn="just">
              <a:lnSpc>
                <a:spcPct val="140000"/>
              </a:lnSpc>
            </a:pPr>
            <a:r>
              <a:rPr lang="en-US" altLang="zh-CN" sz="2800" dirty="0" smtClean="0">
                <a:solidFill>
                  <a:srgbClr val="C00000"/>
                </a:solidFill>
              </a:rPr>
              <a:t>1</a:t>
            </a:r>
            <a:r>
              <a:rPr lang="zh-CN" altLang="en-US" sz="2800" dirty="0" smtClean="0">
                <a:solidFill>
                  <a:srgbClr val="C00000"/>
                </a:solidFill>
              </a:rPr>
              <a:t>、地面反射模型（双线或两径传播模型）：</a:t>
            </a:r>
            <a:endParaRPr lang="zh-CN" altLang="en-US" sz="2800" dirty="0" smtClean="0">
              <a:solidFill>
                <a:srgbClr val="C00000"/>
              </a:solidFill>
            </a:endParaRPr>
          </a:p>
          <a:p>
            <a:pPr algn="just">
              <a:lnSpc>
                <a:spcPct val="140000"/>
              </a:lnSpc>
              <a:buFont typeface="Wingdings" panose="05000000000000000000" pitchFamily="2" charset="2"/>
              <a:buChar char="p"/>
            </a:pPr>
            <a:r>
              <a:rPr lang="zh-CN" altLang="en-US" sz="2800" dirty="0" smtClean="0">
                <a:solidFill>
                  <a:schemeClr val="tx1"/>
                </a:solidFill>
                <a:latin typeface="方正大黑简体" pitchFamily="2" charset="-122"/>
                <a:ea typeface="方正大黑简体" pitchFamily="2" charset="-122"/>
              </a:rPr>
              <a:t>双</a:t>
            </a:r>
            <a:r>
              <a:rPr lang="zh-CN" altLang="en-US" sz="2800" dirty="0">
                <a:solidFill>
                  <a:schemeClr val="tx1"/>
                </a:solidFill>
                <a:latin typeface="方正大黑简体" pitchFamily="2" charset="-122"/>
                <a:ea typeface="方正大黑简体" pitchFamily="2" charset="-122"/>
              </a:rPr>
              <a:t>线地面反射模型是基于几何光学的非常有用的传播模型。</a:t>
            </a:r>
            <a:endParaRPr lang="zh-CN" altLang="en-US" sz="2800" dirty="0">
              <a:solidFill>
                <a:schemeClr val="tx1"/>
              </a:solidFill>
              <a:latin typeface="方正大黑简体" pitchFamily="2" charset="-122"/>
              <a:ea typeface="方正大黑简体" pitchFamily="2" charset="-122"/>
            </a:endParaRPr>
          </a:p>
          <a:p>
            <a:pPr algn="just">
              <a:lnSpc>
                <a:spcPct val="140000"/>
              </a:lnSpc>
              <a:buFont typeface="Wingdings" panose="05000000000000000000" pitchFamily="2" charset="2"/>
              <a:buChar char="p"/>
            </a:pPr>
            <a:r>
              <a:rPr lang="zh-CN" altLang="en-US" sz="2800" dirty="0">
                <a:solidFill>
                  <a:schemeClr val="tx1"/>
                </a:solidFill>
                <a:latin typeface="方正大黑简体" pitchFamily="2" charset="-122"/>
                <a:ea typeface="方正大黑简体" pitchFamily="2" charset="-122"/>
              </a:rPr>
              <a:t>按平面波处理，引入反射系数</a:t>
            </a:r>
            <a:r>
              <a:rPr lang="en-US" altLang="zh-CN" sz="2800" dirty="0">
                <a:solidFill>
                  <a:schemeClr val="tx1"/>
                </a:solidFill>
                <a:latin typeface="方正大黑简体" pitchFamily="2" charset="-122"/>
                <a:ea typeface="方正大黑简体" pitchFamily="2" charset="-122"/>
              </a:rPr>
              <a:t>R</a:t>
            </a:r>
            <a:r>
              <a:rPr lang="zh-CN" altLang="en-US" sz="2800" dirty="0">
                <a:solidFill>
                  <a:schemeClr val="tx1"/>
                </a:solidFill>
                <a:latin typeface="方正大黑简体" pitchFamily="2" charset="-122"/>
                <a:ea typeface="方正大黑简体" pitchFamily="2" charset="-122"/>
              </a:rPr>
              <a:t>描述。其中</a:t>
            </a:r>
            <a:r>
              <a:rPr lang="en-US" altLang="zh-CN" sz="2800" dirty="0">
                <a:solidFill>
                  <a:schemeClr val="tx1"/>
                </a:solidFill>
                <a:latin typeface="方正大黑简体" pitchFamily="2" charset="-122"/>
                <a:ea typeface="方正大黑简体" pitchFamily="2" charset="-122"/>
              </a:rPr>
              <a:t>R</a:t>
            </a:r>
            <a:r>
              <a:rPr lang="zh-CN" altLang="en-US" sz="2800" dirty="0">
                <a:solidFill>
                  <a:schemeClr val="tx1"/>
                </a:solidFill>
                <a:latin typeface="方正大黑简体" pitchFamily="2" charset="-122"/>
                <a:ea typeface="方正大黑简体" pitchFamily="2" charset="-122"/>
              </a:rPr>
              <a:t>定义为反射波场强与入射波场强的比值；镜面反射时，</a:t>
            </a:r>
            <a:r>
              <a:rPr lang="en-US" altLang="zh-CN" sz="2800" dirty="0">
                <a:solidFill>
                  <a:schemeClr val="tx1"/>
                </a:solidFill>
                <a:latin typeface="方正大黑简体" pitchFamily="2" charset="-122"/>
                <a:ea typeface="方正大黑简体" pitchFamily="2" charset="-122"/>
              </a:rPr>
              <a:t>R=-1</a:t>
            </a:r>
            <a:r>
              <a:rPr lang="zh-CN" altLang="en-US" sz="2800" dirty="0">
                <a:solidFill>
                  <a:schemeClr val="tx1"/>
                </a:solidFill>
                <a:latin typeface="方正大黑简体" pitchFamily="2" charset="-122"/>
                <a:ea typeface="方正大黑简体" pitchFamily="2" charset="-122"/>
              </a:rPr>
              <a:t>。</a:t>
            </a:r>
            <a:r>
              <a:rPr lang="zh-CN" altLang="en-US" sz="3200" dirty="0">
                <a:solidFill>
                  <a:schemeClr val="tx1"/>
                </a:solidFill>
                <a:latin typeface="方正大黑简体" pitchFamily="2" charset="-122"/>
                <a:ea typeface="方正大黑简体" pitchFamily="2" charset="-122"/>
              </a:rPr>
              <a:t> </a:t>
            </a:r>
            <a:endParaRPr lang="en-US" altLang="zh-CN" sz="3200" dirty="0">
              <a:solidFill>
                <a:schemeClr val="tx1"/>
              </a:solidFill>
              <a:latin typeface="方正大黑简体" pitchFamily="2" charset="-122"/>
              <a:ea typeface="方正大黑简体" pitchFamily="2" charset="-122"/>
            </a:endParaRPr>
          </a:p>
          <a:p>
            <a:pPr algn="just">
              <a:lnSpc>
                <a:spcPct val="140000"/>
              </a:lnSpc>
              <a:buFont typeface="Wingdings" panose="05000000000000000000" pitchFamily="2" charset="2"/>
              <a:buChar char="p"/>
            </a:pPr>
            <a:r>
              <a:rPr lang="en-US" altLang="zh-CN" sz="2800" dirty="0">
                <a:solidFill>
                  <a:schemeClr val="tx1"/>
                </a:solidFill>
                <a:latin typeface="方正大黑简体" pitchFamily="2" charset="-122"/>
                <a:ea typeface="方正大黑简体" pitchFamily="2" charset="-122"/>
              </a:rPr>
              <a:t> </a:t>
            </a:r>
            <a:r>
              <a:rPr lang="zh-CN" altLang="en-US" sz="2800" dirty="0">
                <a:solidFill>
                  <a:schemeClr val="tx1"/>
                </a:solidFill>
                <a:latin typeface="方正大黑简体" pitchFamily="2" charset="-122"/>
                <a:ea typeface="方正大黑简体" pitchFamily="2" charset="-122"/>
              </a:rPr>
              <a:t>适用范围：几千米范围的大尺度信号和城区视距内的微蜂窝环境。</a:t>
            </a:r>
            <a:endParaRPr lang="zh-CN" altLang="en-US" sz="2800" dirty="0">
              <a:solidFill>
                <a:schemeClr val="tx1"/>
              </a:solidFill>
              <a:latin typeface="方正大黑简体" pitchFamily="2" charset="-122"/>
              <a:ea typeface="方正大黑简体" pitchFamily="2" charset="-122"/>
            </a:endParaRPr>
          </a:p>
        </p:txBody>
      </p:sp>
    </p:spTree>
  </p:cSld>
  <p:clrMapOvr>
    <a:masterClrMapping/>
  </p:clrMapOvr>
  <p:transition spd="slow">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页脚占位符 4"/>
          <p:cNvSpPr>
            <a:spLocks noGrp="1"/>
          </p:cNvSpPr>
          <p:nvPr>
            <p:ph type="ftr" sz="quarter" idx="10"/>
          </p:nvPr>
        </p:nvSpPr>
        <p:spPr/>
        <p:txBody>
          <a:bodyPr/>
          <a:lstStyle/>
          <a:p>
            <a:pPr defTabSz="697230">
              <a:defRPr/>
            </a:pPr>
            <a:r>
              <a:rPr lang="en-US" altLang="zh-CN"/>
              <a:t>2-</a:t>
            </a:r>
            <a:fld id="{E47F120C-B395-4EE2-9323-F54C2B8A0817}" type="slidenum">
              <a:rPr lang="en-US" altLang="zh-CN" smtClean="0"/>
            </a:fld>
            <a:endParaRPr lang="en-US" altLang="zh-CN"/>
          </a:p>
        </p:txBody>
      </p:sp>
      <p:sp>
        <p:nvSpPr>
          <p:cNvPr id="34820" name="Rectangle 3"/>
          <p:cNvSpPr>
            <a:spLocks noGrp="1" noChangeArrowheads="1"/>
          </p:cNvSpPr>
          <p:nvPr>
            <p:ph type="body" sz="half" idx="1"/>
          </p:nvPr>
        </p:nvSpPr>
        <p:spPr>
          <a:xfrm>
            <a:off x="323528" y="836712"/>
            <a:ext cx="8352928" cy="4953000"/>
          </a:xfrm>
        </p:spPr>
        <p:txBody>
          <a:bodyPr/>
          <a:lstStyle/>
          <a:p>
            <a:pPr>
              <a:buFont typeface="Arial" panose="020B0604020202020204" pitchFamily="34" charset="0"/>
              <a:buNone/>
            </a:pPr>
            <a:r>
              <a:rPr lang="en-US" altLang="zh-CN" sz="2800" b="1" dirty="0">
                <a:latin typeface="方正大黑简体" pitchFamily="2" charset="-122"/>
              </a:rPr>
              <a:t>2</a:t>
            </a:r>
            <a:r>
              <a:rPr lang="zh-CN" altLang="en-US" sz="2800" b="1" dirty="0">
                <a:latin typeface="方正大黑简体" pitchFamily="2" charset="-122"/>
              </a:rPr>
              <a:t>、接收场强计算 </a:t>
            </a:r>
            <a:endParaRPr lang="en-US" altLang="zh-CN" sz="2800" b="1" dirty="0">
              <a:latin typeface="方正大黑简体" pitchFamily="2" charset="-122"/>
            </a:endParaRPr>
          </a:p>
          <a:p>
            <a:pPr>
              <a:buFont typeface="Arial" panose="020B0604020202020204" pitchFamily="34" charset="0"/>
              <a:buNone/>
            </a:pPr>
            <a:r>
              <a:rPr lang="zh-CN" altLang="en-US" sz="2800" b="1" dirty="0"/>
              <a:t> </a:t>
            </a:r>
            <a:r>
              <a:rPr lang="zh-CN" altLang="en-US" sz="2400" b="1" dirty="0"/>
              <a:t>（</a:t>
            </a:r>
            <a:r>
              <a:rPr lang="en-US" altLang="zh-CN" sz="2400" b="1" dirty="0"/>
              <a:t>1</a:t>
            </a:r>
            <a:r>
              <a:rPr lang="zh-CN" altLang="en-US" sz="2400" b="1" dirty="0"/>
              <a:t>） </a:t>
            </a:r>
            <a:r>
              <a:rPr lang="zh-CN" altLang="en-US" sz="2400" b="1" dirty="0">
                <a:latin typeface="方正大黑简体" pitchFamily="2" charset="-122"/>
              </a:rPr>
              <a:t>反射波与直射波二径合成表达式</a:t>
            </a:r>
            <a:endParaRPr lang="en-US" altLang="zh-CN" sz="2400" b="1" dirty="0">
              <a:latin typeface="方正大黑简体" pitchFamily="2" charset="-122"/>
            </a:endParaRPr>
          </a:p>
          <a:p>
            <a:pPr>
              <a:buFont typeface="Arial" panose="020B0604020202020204" pitchFamily="34" charset="0"/>
              <a:buNone/>
            </a:pPr>
            <a:r>
              <a:rPr lang="zh-CN" altLang="en-US" sz="2400" b="1" dirty="0">
                <a:latin typeface="方正大黑简体" pitchFamily="2" charset="-122"/>
              </a:rPr>
              <a:t>   若</a:t>
            </a:r>
            <a:r>
              <a:rPr lang="en-US" altLang="zh-CN" sz="2400" b="1" dirty="0">
                <a:latin typeface="方正大黑简体" pitchFamily="2" charset="-122"/>
              </a:rPr>
              <a:t>E</a:t>
            </a:r>
            <a:r>
              <a:rPr lang="en-US" altLang="zh-CN" sz="2400" b="1" baseline="-25000" dirty="0">
                <a:latin typeface="方正大黑简体" pitchFamily="2" charset="-122"/>
              </a:rPr>
              <a:t>0</a:t>
            </a:r>
            <a:r>
              <a:rPr lang="zh-CN" altLang="en-US" sz="2400" b="1" dirty="0">
                <a:latin typeface="方正大黑简体" pitchFamily="2" charset="-122"/>
              </a:rPr>
              <a:t>为距离发射机</a:t>
            </a:r>
            <a:r>
              <a:rPr lang="en-US" altLang="zh-CN" sz="2400" b="1" dirty="0">
                <a:latin typeface="方正大黑简体" pitchFamily="2" charset="-122"/>
              </a:rPr>
              <a:t>d</a:t>
            </a:r>
            <a:r>
              <a:rPr lang="en-US" altLang="zh-CN" sz="2400" b="1" baseline="-25000" dirty="0">
                <a:latin typeface="方正大黑简体" pitchFamily="2" charset="-122"/>
              </a:rPr>
              <a:t>0</a:t>
            </a:r>
            <a:r>
              <a:rPr lang="zh-CN" altLang="en-US" sz="2400" b="1" dirty="0">
                <a:latin typeface="方正大黑简体" pitchFamily="2" charset="-122"/>
              </a:rPr>
              <a:t>处电场，则</a:t>
            </a:r>
            <a:r>
              <a:rPr lang="en-US" altLang="zh-CN" sz="2400" b="1" dirty="0">
                <a:latin typeface="方正大黑简体" pitchFamily="2" charset="-122"/>
              </a:rPr>
              <a:t>d〉d</a:t>
            </a:r>
            <a:r>
              <a:rPr lang="en-US" altLang="zh-CN" sz="2400" b="1" baseline="-25000" dirty="0">
                <a:latin typeface="方正大黑简体" pitchFamily="2" charset="-122"/>
              </a:rPr>
              <a:t>0</a:t>
            </a:r>
            <a:r>
              <a:rPr lang="zh-CN" altLang="en-US" sz="2400" b="1" dirty="0">
                <a:latin typeface="方正大黑简体" pitchFamily="2" charset="-122"/>
              </a:rPr>
              <a:t>处的电场为</a:t>
            </a:r>
            <a:endParaRPr lang="en-US" altLang="zh-CN" sz="2400" b="1" dirty="0">
              <a:latin typeface="方正大黑简体" pitchFamily="2" charset="-122"/>
            </a:endParaRPr>
          </a:p>
          <a:p>
            <a:pPr>
              <a:buFont typeface="Arial" panose="020B0604020202020204" pitchFamily="34" charset="0"/>
              <a:buNone/>
            </a:pPr>
            <a:endParaRPr lang="en-US" altLang="zh-CN" sz="2800" b="1" dirty="0">
              <a:latin typeface="方正大黑简体" pitchFamily="2" charset="-122"/>
            </a:endParaRPr>
          </a:p>
          <a:p>
            <a:pPr>
              <a:buFont typeface="Arial" panose="020B0604020202020204" pitchFamily="34" charset="0"/>
              <a:buNone/>
            </a:pPr>
            <a:r>
              <a:rPr lang="en-US" altLang="zh-CN" sz="2000" b="1" dirty="0">
                <a:latin typeface="方正大黑简体" pitchFamily="2" charset="-122"/>
              </a:rPr>
              <a:t>  </a:t>
            </a:r>
            <a:endParaRPr lang="en-US" altLang="zh-CN" sz="1600" b="1" dirty="0">
              <a:latin typeface="方正大黑简体" pitchFamily="2" charset="-122"/>
            </a:endParaRPr>
          </a:p>
          <a:p>
            <a:pPr>
              <a:buFont typeface="Arial" panose="020B0604020202020204" pitchFamily="34" charset="0"/>
              <a:buNone/>
            </a:pPr>
            <a:r>
              <a:rPr lang="en-US" altLang="zh-CN" sz="2800" b="1" dirty="0">
                <a:latin typeface="方正大黑简体" pitchFamily="2" charset="-122"/>
              </a:rPr>
              <a:t>   </a:t>
            </a:r>
            <a:r>
              <a:rPr lang="zh-CN" altLang="en-US" sz="2400" b="1" dirty="0">
                <a:latin typeface="方正大黑简体" pitchFamily="2" charset="-122"/>
              </a:rPr>
              <a:t>合成场强为</a:t>
            </a:r>
            <a:endParaRPr lang="en-US" altLang="zh-CN" sz="2400" b="1" dirty="0">
              <a:latin typeface="方正大黑简体" pitchFamily="2" charset="-122"/>
            </a:endParaRPr>
          </a:p>
          <a:p>
            <a:pPr>
              <a:buFont typeface="Arial" panose="020B0604020202020204" pitchFamily="34" charset="0"/>
              <a:buNone/>
            </a:pPr>
            <a:endParaRPr lang="en-US" altLang="zh-CN" sz="2400" b="1" dirty="0"/>
          </a:p>
          <a:p>
            <a:pPr>
              <a:buFont typeface="Arial" panose="020B0604020202020204" pitchFamily="34" charset="0"/>
              <a:buNone/>
            </a:pPr>
            <a:endParaRPr lang="en-US" altLang="zh-CN" sz="2400" b="1" dirty="0"/>
          </a:p>
          <a:p>
            <a:pPr>
              <a:buFont typeface="Arial" panose="020B0604020202020204" pitchFamily="34" charset="0"/>
              <a:buNone/>
            </a:pPr>
            <a:r>
              <a:rPr lang="zh-CN" altLang="en-US" sz="2400" b="1" dirty="0"/>
              <a:t>（</a:t>
            </a:r>
            <a:r>
              <a:rPr lang="en-US" altLang="zh-CN" sz="2400" b="1" dirty="0"/>
              <a:t>2</a:t>
            </a:r>
            <a:r>
              <a:rPr lang="zh-CN" altLang="en-US" sz="2400" b="1" dirty="0"/>
              <a:t>）具体推导</a:t>
            </a:r>
            <a:endParaRPr lang="en-US" altLang="zh-CN" sz="2400" b="1" dirty="0"/>
          </a:p>
          <a:p>
            <a:pPr>
              <a:buFont typeface="Arial" panose="020B0604020202020204" pitchFamily="34" charset="0"/>
              <a:buNone/>
            </a:pPr>
            <a:r>
              <a:rPr lang="zh-CN" altLang="en-US" sz="2400" b="1" dirty="0"/>
              <a:t>步骤：路径差</a:t>
            </a:r>
            <a:r>
              <a:rPr lang="en-US" altLang="zh-CN" sz="2400" b="1" dirty="0"/>
              <a:t>==》</a:t>
            </a:r>
            <a:r>
              <a:rPr lang="zh-CN" altLang="en-US" sz="2400" b="1" dirty="0"/>
              <a:t>路径差引起的相位差</a:t>
            </a:r>
            <a:r>
              <a:rPr lang="en-US" altLang="zh-CN" sz="2400" b="1" dirty="0"/>
              <a:t>==》</a:t>
            </a:r>
            <a:r>
              <a:rPr lang="zh-CN" altLang="en-US" sz="2400" b="1" dirty="0"/>
              <a:t>接收场强</a:t>
            </a:r>
            <a:endParaRPr lang="zh-CN" altLang="en-US" sz="2400" b="1" dirty="0">
              <a:latin typeface="方正大黑简体" pitchFamily="2" charset="-122"/>
            </a:endParaRPr>
          </a:p>
        </p:txBody>
      </p:sp>
      <p:sp>
        <p:nvSpPr>
          <p:cNvPr id="19462" name="Rectangle 4"/>
          <p:cNvSpPr>
            <a:spLocks noChangeArrowheads="1"/>
          </p:cNvSpPr>
          <p:nvPr/>
        </p:nvSpPr>
        <p:spPr bwMode="auto">
          <a:xfrm>
            <a:off x="0" y="44450"/>
            <a:ext cx="184150" cy="368300"/>
          </a:xfrm>
          <a:prstGeom prst="rect">
            <a:avLst/>
          </a:prstGeom>
          <a:noFill/>
          <a:ln w="9525" algn="ctr">
            <a:noFill/>
            <a:miter lim="800000"/>
          </a:ln>
        </p:spPr>
        <p:txBody>
          <a:bodyPr wrap="none" anchor="ctr">
            <a:spAutoFit/>
          </a:bodyPr>
          <a:lstStyle/>
          <a:p>
            <a:endParaRPr lang="zh-CN" altLang="en-US">
              <a:latin typeface="Calibri" panose="020F0502020204030204" charset="0"/>
              <a:ea typeface="方正大黑简体" pitchFamily="2" charset="-122"/>
            </a:endParaRPr>
          </a:p>
        </p:txBody>
      </p:sp>
      <p:sp>
        <p:nvSpPr>
          <p:cNvPr id="19463" name="Rectangle 4"/>
          <p:cNvSpPr>
            <a:spLocks noChangeArrowheads="1"/>
          </p:cNvSpPr>
          <p:nvPr/>
        </p:nvSpPr>
        <p:spPr bwMode="auto">
          <a:xfrm>
            <a:off x="0" y="44450"/>
            <a:ext cx="184150" cy="368300"/>
          </a:xfrm>
          <a:prstGeom prst="rect">
            <a:avLst/>
          </a:prstGeom>
          <a:noFill/>
          <a:ln w="9525">
            <a:noFill/>
            <a:miter lim="800000"/>
          </a:ln>
        </p:spPr>
        <p:txBody>
          <a:bodyPr wrap="none" anchor="ctr">
            <a:spAutoFit/>
          </a:bodyPr>
          <a:lstStyle/>
          <a:p>
            <a:endParaRPr lang="zh-CN" altLang="en-US">
              <a:latin typeface="Calibri" panose="020F0502020204030204" charset="0"/>
              <a:ea typeface="方正大黑简体" pitchFamily="2" charset="-122"/>
            </a:endParaRPr>
          </a:p>
        </p:txBody>
      </p:sp>
      <p:graphicFrame>
        <p:nvGraphicFramePr>
          <p:cNvPr id="19458" name="Object 8"/>
          <p:cNvGraphicFramePr>
            <a:graphicFrameLocks noChangeAspect="1"/>
          </p:cNvGraphicFramePr>
          <p:nvPr/>
        </p:nvGraphicFramePr>
        <p:xfrm>
          <a:off x="1403648" y="3645024"/>
          <a:ext cx="7000875" cy="908050"/>
        </p:xfrm>
        <a:graphic>
          <a:graphicData uri="http://schemas.openxmlformats.org/presentationml/2006/ole">
            <mc:AlternateContent xmlns:mc="http://schemas.openxmlformats.org/markup-compatibility/2006">
              <mc:Choice xmlns:v="urn:schemas-microsoft-com:vml" Requires="v">
                <p:oleObj spid="_x0000_s112692" name="Equation" r:id="rId1" imgW="77419200" imgH="10058400" progId="Equation.DSMT4">
                  <p:embed/>
                </p:oleObj>
              </mc:Choice>
              <mc:Fallback>
                <p:oleObj name="Equation" r:id="rId1" imgW="77419200" imgH="10058400" progId="Equation.DSMT4">
                  <p:embed/>
                  <p:pic>
                    <p:nvPicPr>
                      <p:cNvPr id="0" name="图片 1126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3645024"/>
                        <a:ext cx="7000875" cy="908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9" name="Object 9"/>
          <p:cNvGraphicFramePr>
            <a:graphicFrameLocks noChangeAspect="1"/>
          </p:cNvGraphicFramePr>
          <p:nvPr/>
        </p:nvGraphicFramePr>
        <p:xfrm>
          <a:off x="2411760" y="2204864"/>
          <a:ext cx="4000500" cy="917575"/>
        </p:xfrm>
        <a:graphic>
          <a:graphicData uri="http://schemas.openxmlformats.org/presentationml/2006/ole">
            <mc:AlternateContent xmlns:mc="http://schemas.openxmlformats.org/markup-compatibility/2006">
              <mc:Choice xmlns:v="urn:schemas-microsoft-com:vml" Requires="v">
                <p:oleObj spid="_x0000_s112693" name="Equation" r:id="rId3" imgW="41148000" imgH="9448800" progId="Equation.DSMT4">
                  <p:embed/>
                </p:oleObj>
              </mc:Choice>
              <mc:Fallback>
                <p:oleObj name="Equation" r:id="rId3" imgW="41148000" imgH="9448800" progId="Equation.DSMT4">
                  <p:embed/>
                  <p:pic>
                    <p:nvPicPr>
                      <p:cNvPr id="0" name="图片 1126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204864"/>
                        <a:ext cx="4000500" cy="917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820">
                                            <p:txEl>
                                              <p:pRg st="8" end="8"/>
                                            </p:txEl>
                                          </p:spTgt>
                                        </p:tgtEl>
                                        <p:attrNameLst>
                                          <p:attrName>style.visibility</p:attrName>
                                        </p:attrNameLst>
                                      </p:cBhvr>
                                      <p:to>
                                        <p:strVal val="visible"/>
                                      </p:to>
                                    </p:set>
                                    <p:animEffect transition="in" filter="blinds(horizontal)">
                                      <p:cBhvr>
                                        <p:cTn id="7" dur="500"/>
                                        <p:tgtEl>
                                          <p:spTgt spid="34820">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820">
                                            <p:txEl>
                                              <p:pRg st="9" end="9"/>
                                            </p:txEl>
                                          </p:spTgt>
                                        </p:tgtEl>
                                        <p:attrNameLst>
                                          <p:attrName>style.visibility</p:attrName>
                                        </p:attrNameLst>
                                      </p:cBhvr>
                                      <p:to>
                                        <p:strVal val="visible"/>
                                      </p:to>
                                    </p:set>
                                    <p:animEffect transition="in" filter="blinds(horizontal)">
                                      <p:cBhvr>
                                        <p:cTn id="12" dur="500"/>
                                        <p:tgtEl>
                                          <p:spTgt spid="3482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页脚占位符 3"/>
          <p:cNvSpPr>
            <a:spLocks noGrp="1"/>
          </p:cNvSpPr>
          <p:nvPr>
            <p:ph type="ftr" sz="quarter" idx="11"/>
          </p:nvPr>
        </p:nvSpPr>
        <p:spPr>
          <a:xfrm>
            <a:off x="457200" y="6356350"/>
            <a:ext cx="2133600" cy="365125"/>
          </a:xfrm>
        </p:spPr>
        <p:txBody>
          <a:bodyPr/>
          <a:lstStyle/>
          <a:p>
            <a:pPr algn="l" defTabSz="697230">
              <a:defRPr/>
            </a:pPr>
            <a:r>
              <a:rPr lang="en-US" altLang="zh-CN"/>
              <a:t>2-</a:t>
            </a:r>
            <a:fld id="{E33861D6-60EE-4FEA-99AD-81C8056DCA58}" type="slidenum">
              <a:rPr lang="en-US" altLang="zh-CN" smtClean="0"/>
            </a:fld>
            <a:endParaRPr lang="en-US" altLang="zh-CN"/>
          </a:p>
        </p:txBody>
      </p:sp>
      <p:sp>
        <p:nvSpPr>
          <p:cNvPr id="37892" name="Rectangle 3"/>
          <p:cNvSpPr>
            <a:spLocks noGrp="1" noChangeArrowheads="1"/>
          </p:cNvSpPr>
          <p:nvPr>
            <p:ph type="body" idx="1"/>
          </p:nvPr>
        </p:nvSpPr>
        <p:spPr>
          <a:xfrm>
            <a:off x="467544" y="980728"/>
            <a:ext cx="8229600" cy="4525963"/>
          </a:xfrm>
        </p:spPr>
        <p:txBody>
          <a:bodyPr rtlCol="0">
            <a:normAutofit/>
          </a:bodyPr>
          <a:lstStyle/>
          <a:p>
            <a:pPr marL="457200" indent="-457200" fontAlgn="auto">
              <a:lnSpc>
                <a:spcPct val="110000"/>
              </a:lnSpc>
              <a:spcAft>
                <a:spcPts val="0"/>
              </a:spcAft>
              <a:buFont typeface="Arial" panose="020B0604020202020204" pitchFamily="34" charset="0"/>
              <a:buNone/>
              <a:defRPr/>
            </a:pPr>
            <a:r>
              <a:rPr lang="en-US" altLang="zh-CN" sz="2800" b="1" dirty="0"/>
              <a:t>1</a:t>
            </a:r>
            <a:r>
              <a:rPr lang="zh-CN" altLang="en-US" sz="2800" b="1" dirty="0"/>
              <a:t>）反射波与直射波的路径差为： </a:t>
            </a:r>
            <a:endParaRPr lang="zh-CN" altLang="en-US" sz="2800" b="1" dirty="0"/>
          </a:p>
          <a:p>
            <a:pPr marL="457200" indent="-457200" fontAlgn="auto">
              <a:lnSpc>
                <a:spcPct val="110000"/>
              </a:lnSpc>
              <a:spcAft>
                <a:spcPts val="0"/>
              </a:spcAft>
              <a:buFont typeface="Wingdings" panose="05000000000000000000" pitchFamily="2" charset="2"/>
              <a:buAutoNum type="alphaLcPeriod"/>
              <a:defRPr/>
            </a:pPr>
            <a:endParaRPr lang="zh-CN" altLang="en-US" b="1" dirty="0"/>
          </a:p>
          <a:p>
            <a:pPr marL="457200" indent="-457200" fontAlgn="auto">
              <a:lnSpc>
                <a:spcPct val="110000"/>
              </a:lnSpc>
              <a:spcAft>
                <a:spcPts val="0"/>
              </a:spcAft>
              <a:buFont typeface="Wingdings" panose="05000000000000000000" pitchFamily="2" charset="2"/>
              <a:buAutoNum type="alphaLcPeriod"/>
              <a:defRPr/>
            </a:pPr>
            <a:endParaRPr lang="zh-CN" altLang="en-US" sz="2800" b="1" dirty="0"/>
          </a:p>
          <a:p>
            <a:pPr marL="457200" indent="-457200" fontAlgn="auto">
              <a:lnSpc>
                <a:spcPct val="110000"/>
              </a:lnSpc>
              <a:spcAft>
                <a:spcPts val="0"/>
              </a:spcAft>
              <a:buFont typeface="Wingdings" panose="05000000000000000000" pitchFamily="2" charset="2"/>
              <a:buAutoNum type="alphaLcPeriod"/>
              <a:defRPr/>
            </a:pPr>
            <a:endParaRPr lang="zh-CN" altLang="en-US" sz="2800" b="1" dirty="0"/>
          </a:p>
          <a:p>
            <a:pPr marL="457200" indent="0" fontAlgn="auto">
              <a:spcAft>
                <a:spcPts val="0"/>
              </a:spcAft>
              <a:buFont typeface="Wingdings" panose="05000000000000000000" pitchFamily="2" charset="2"/>
              <a:buNone/>
              <a:defRPr/>
            </a:pPr>
            <a:endParaRPr lang="en-US" altLang="zh-CN" sz="2800" b="1" dirty="0"/>
          </a:p>
          <a:p>
            <a:pPr marL="457200" indent="0" fontAlgn="auto">
              <a:spcAft>
                <a:spcPts val="0"/>
              </a:spcAft>
              <a:buFont typeface="Wingdings" panose="05000000000000000000" pitchFamily="2" charset="2"/>
              <a:buNone/>
              <a:defRPr/>
            </a:pPr>
            <a:r>
              <a:rPr lang="zh-CN" altLang="en-US" sz="2400" b="1" dirty="0"/>
              <a:t>在                           ，上式中每个根号都可以用二项式定理展开，当只取展开式中的前两项，且                       时可得：</a:t>
            </a:r>
            <a:endParaRPr lang="en-US" altLang="zh-CN" sz="2400" b="1" dirty="0"/>
          </a:p>
          <a:p>
            <a:pPr marL="457200" indent="-457200" fontAlgn="auto">
              <a:spcAft>
                <a:spcPts val="0"/>
              </a:spcAft>
              <a:buFont typeface="Wingdings" panose="05000000000000000000" pitchFamily="2" charset="2"/>
              <a:buNone/>
              <a:defRPr/>
            </a:pPr>
            <a:r>
              <a:rPr lang="zh-CN" altLang="en-US" sz="2400" b="1" dirty="0"/>
              <a:t> </a:t>
            </a:r>
            <a:endParaRPr lang="zh-CN" altLang="en-US" sz="2400" b="1" dirty="0"/>
          </a:p>
        </p:txBody>
      </p:sp>
      <p:sp>
        <p:nvSpPr>
          <p:cNvPr id="20488" name="Rectangle 5"/>
          <p:cNvSpPr>
            <a:spLocks noChangeArrowheads="1"/>
          </p:cNvSpPr>
          <p:nvPr/>
        </p:nvSpPr>
        <p:spPr bwMode="auto">
          <a:xfrm>
            <a:off x="0" y="2801938"/>
            <a:ext cx="184150" cy="368300"/>
          </a:xfrm>
          <a:prstGeom prst="rect">
            <a:avLst/>
          </a:prstGeom>
          <a:noFill/>
          <a:ln w="9525" algn="ctr">
            <a:noFill/>
            <a:miter lim="800000"/>
          </a:ln>
        </p:spPr>
        <p:txBody>
          <a:bodyPr wrap="none" anchor="ctr">
            <a:spAutoFit/>
          </a:bodyPr>
          <a:lstStyle/>
          <a:p>
            <a:endParaRPr lang="zh-CN" altLang="en-US">
              <a:latin typeface="Calibri" panose="020F0502020204030204" charset="0"/>
              <a:ea typeface="方正大黑简体" pitchFamily="2" charset="-122"/>
            </a:endParaRPr>
          </a:p>
        </p:txBody>
      </p:sp>
      <p:graphicFrame>
        <p:nvGraphicFramePr>
          <p:cNvPr id="37894" name="Object 55"/>
          <p:cNvGraphicFramePr>
            <a:graphicFrameLocks noChangeAspect="1"/>
          </p:cNvGraphicFramePr>
          <p:nvPr/>
        </p:nvGraphicFramePr>
        <p:xfrm>
          <a:off x="539552" y="1772816"/>
          <a:ext cx="8426450" cy="1822450"/>
        </p:xfrm>
        <a:graphic>
          <a:graphicData uri="http://schemas.openxmlformats.org/presentationml/2006/ole">
            <mc:AlternateContent xmlns:mc="http://schemas.openxmlformats.org/markup-compatibility/2006">
              <mc:Choice xmlns:v="urn:schemas-microsoft-com:vml" Requires="v">
                <p:oleObj spid="_x0000_s113766" name="Equation" r:id="rId1" imgW="98450400" imgH="21336000" progId="Equation.DSMT4">
                  <p:embed/>
                </p:oleObj>
              </mc:Choice>
              <mc:Fallback>
                <p:oleObj name="Equation" r:id="rId1" imgW="98450400" imgH="21336000" progId="Equation.DSMT4">
                  <p:embed/>
                  <p:pic>
                    <p:nvPicPr>
                      <p:cNvPr id="0" name="图片 1137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2816"/>
                        <a:ext cx="8426450" cy="182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6" name="Object 56"/>
          <p:cNvGraphicFramePr>
            <a:graphicFrameLocks noChangeAspect="1"/>
          </p:cNvGraphicFramePr>
          <p:nvPr/>
        </p:nvGraphicFramePr>
        <p:xfrm>
          <a:off x="1619672" y="3789040"/>
          <a:ext cx="1801813" cy="411163"/>
        </p:xfrm>
        <a:graphic>
          <a:graphicData uri="http://schemas.openxmlformats.org/presentationml/2006/ole">
            <mc:AlternateContent xmlns:mc="http://schemas.openxmlformats.org/markup-compatibility/2006">
              <mc:Choice xmlns:v="urn:schemas-microsoft-com:vml" Requires="v">
                <p:oleObj spid="_x0000_s113767" name="Equation" r:id="rId3" imgW="20421600" imgH="5486400" progId="Equation.DSMT4">
                  <p:embed/>
                </p:oleObj>
              </mc:Choice>
              <mc:Fallback>
                <p:oleObj name="Equation" r:id="rId3" imgW="20421600" imgH="5486400" progId="Equation.DSMT4">
                  <p:embed/>
                  <p:pic>
                    <p:nvPicPr>
                      <p:cNvPr id="0" name="图片 1137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3789040"/>
                        <a:ext cx="1801813" cy="411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57"/>
          <p:cNvGraphicFramePr>
            <a:graphicFrameLocks noChangeAspect="1"/>
          </p:cNvGraphicFramePr>
          <p:nvPr/>
        </p:nvGraphicFramePr>
        <p:xfrm>
          <a:off x="3779912" y="4797152"/>
          <a:ext cx="1460500" cy="777875"/>
        </p:xfrm>
        <a:graphic>
          <a:graphicData uri="http://schemas.openxmlformats.org/presentationml/2006/ole">
            <mc:AlternateContent xmlns:mc="http://schemas.openxmlformats.org/markup-compatibility/2006">
              <mc:Choice xmlns:v="urn:schemas-microsoft-com:vml" Requires="v">
                <p:oleObj spid="_x0000_s113768" name="Equation" r:id="rId5" imgW="17068800" imgH="9448800" progId="Equation.DSMT4">
                  <p:embed/>
                </p:oleObj>
              </mc:Choice>
              <mc:Fallback>
                <p:oleObj name="Equation" r:id="rId5" imgW="17068800" imgH="9448800" progId="Equation.DSMT4">
                  <p:embed/>
                  <p:pic>
                    <p:nvPicPr>
                      <p:cNvPr id="0" name="图片 11376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912" y="4797152"/>
                        <a:ext cx="1460500" cy="777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58"/>
          <p:cNvGraphicFramePr>
            <a:graphicFrameLocks noChangeAspect="1"/>
          </p:cNvGraphicFramePr>
          <p:nvPr/>
        </p:nvGraphicFramePr>
        <p:xfrm>
          <a:off x="6372200" y="4221088"/>
          <a:ext cx="1506537" cy="357188"/>
        </p:xfrm>
        <a:graphic>
          <a:graphicData uri="http://schemas.openxmlformats.org/presentationml/2006/ole">
            <mc:AlternateContent xmlns:mc="http://schemas.openxmlformats.org/markup-compatibility/2006">
              <mc:Choice xmlns:v="urn:schemas-microsoft-com:vml" Requires="v">
                <p:oleObj spid="_x0000_s113769" name="Equation" r:id="rId7" imgW="20726400" imgH="5791200" progId="Equation.DSMT4">
                  <p:embed/>
                </p:oleObj>
              </mc:Choice>
              <mc:Fallback>
                <p:oleObj name="Equation" r:id="rId7" imgW="20726400" imgH="5791200" progId="Equation.DSMT4">
                  <p:embed/>
                  <p:pic>
                    <p:nvPicPr>
                      <p:cNvPr id="0" name="图片 11376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2200" y="4221088"/>
                        <a:ext cx="1506537"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4"/>
                                        </p:tgtEl>
                                        <p:attrNameLst>
                                          <p:attrName>style.visibility</p:attrName>
                                        </p:attrNameLst>
                                      </p:cBhvr>
                                      <p:to>
                                        <p:strVal val="visible"/>
                                      </p:to>
                                    </p:set>
                                    <p:animEffect transition="in" filter="blinds(horizontal)">
                                      <p:cBhvr>
                                        <p:cTn id="7" dur="500"/>
                                        <p:tgtEl>
                                          <p:spTgt spid="378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892">
                                            <p:txEl>
                                              <p:pRg st="5" end="5"/>
                                            </p:txEl>
                                          </p:spTgt>
                                        </p:tgtEl>
                                        <p:attrNameLst>
                                          <p:attrName>style.visibility</p:attrName>
                                        </p:attrNameLst>
                                      </p:cBhvr>
                                      <p:to>
                                        <p:strVal val="visible"/>
                                      </p:to>
                                    </p:set>
                                    <p:animEffect transition="in" filter="blinds(horizontal)">
                                      <p:cBhvr>
                                        <p:cTn id="12" dur="500"/>
                                        <p:tgtEl>
                                          <p:spTgt spid="37892">
                                            <p:txEl>
                                              <p:pRg st="5" end="5"/>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7892">
                                            <p:txEl>
                                              <p:pRg st="6" end="6"/>
                                            </p:txEl>
                                          </p:spTgt>
                                        </p:tgtEl>
                                        <p:attrNameLst>
                                          <p:attrName>style.visibility</p:attrName>
                                        </p:attrNameLst>
                                      </p:cBhvr>
                                      <p:to>
                                        <p:strVal val="visible"/>
                                      </p:to>
                                    </p:set>
                                    <p:animEffect transition="in" filter="blinds(horizontal)">
                                      <p:cBhvr>
                                        <p:cTn id="15" dur="500"/>
                                        <p:tgtEl>
                                          <p:spTgt spid="37892">
                                            <p:txEl>
                                              <p:pRg st="6" end="6"/>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7896"/>
                                        </p:tgtEl>
                                        <p:attrNameLst>
                                          <p:attrName>style.visibility</p:attrName>
                                        </p:attrNameLst>
                                      </p:cBhvr>
                                      <p:to>
                                        <p:strVal val="visible"/>
                                      </p:to>
                                    </p:set>
                                    <p:animEffect transition="in" filter="blinds(horizontal)">
                                      <p:cBhvr>
                                        <p:cTn id="18" dur="500"/>
                                        <p:tgtEl>
                                          <p:spTgt spid="37896"/>
                                        </p:tgtEl>
                                      </p:cBhvr>
                                    </p:animEffect>
                                  </p:childTnLst>
                                </p:cTn>
                              </p:par>
                              <p:par>
                                <p:cTn id="19" presetID="3" presetClass="entr" presetSubtype="1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页脚占位符 3"/>
          <p:cNvSpPr>
            <a:spLocks noGrp="1"/>
          </p:cNvSpPr>
          <p:nvPr>
            <p:ph type="ftr" sz="quarter" idx="11"/>
          </p:nvPr>
        </p:nvSpPr>
        <p:spPr>
          <a:xfrm>
            <a:off x="457200" y="6356350"/>
            <a:ext cx="2133600" cy="365125"/>
          </a:xfrm>
        </p:spPr>
        <p:txBody>
          <a:bodyPr/>
          <a:lstStyle/>
          <a:p>
            <a:pPr algn="l" defTabSz="697230">
              <a:defRPr/>
            </a:pPr>
            <a:r>
              <a:rPr lang="en-US" altLang="zh-CN"/>
              <a:t>2-</a:t>
            </a:r>
            <a:fld id="{960AFA5A-63DE-4A27-BF71-9B7B998F09F5}" type="slidenum">
              <a:rPr lang="en-US" altLang="zh-CN" smtClean="0"/>
            </a:fld>
            <a:endParaRPr lang="en-US" altLang="zh-CN"/>
          </a:p>
        </p:txBody>
      </p:sp>
      <p:sp>
        <p:nvSpPr>
          <p:cNvPr id="21509" name="Rectangle 3"/>
          <p:cNvSpPr>
            <a:spLocks noGrp="1" noChangeArrowheads="1"/>
          </p:cNvSpPr>
          <p:nvPr>
            <p:ph type="body" idx="1"/>
          </p:nvPr>
        </p:nvSpPr>
        <p:spPr>
          <a:xfrm>
            <a:off x="251520" y="908720"/>
            <a:ext cx="8424936" cy="4857750"/>
          </a:xfrm>
        </p:spPr>
        <p:txBody>
          <a:bodyPr/>
          <a:lstStyle/>
          <a:p>
            <a:pPr algn="just">
              <a:buFont typeface="Wingdings" panose="05000000000000000000" pitchFamily="2" charset="2"/>
              <a:buNone/>
            </a:pPr>
            <a:r>
              <a:rPr lang="en-US" altLang="zh-CN" sz="2800" b="1" dirty="0"/>
              <a:t>2</a:t>
            </a:r>
            <a:r>
              <a:rPr lang="zh-CN" altLang="en-US" sz="2800" b="1" dirty="0"/>
              <a:t>）由路径差引起的</a:t>
            </a:r>
            <a:r>
              <a:rPr lang="zh-CN" altLang="en-US" sz="2800" b="1" dirty="0">
                <a:solidFill>
                  <a:srgbClr val="FF0000"/>
                </a:solidFill>
              </a:rPr>
              <a:t>相位差</a:t>
            </a:r>
            <a:endParaRPr lang="zh-CN" altLang="en-US" sz="2800" b="1" dirty="0">
              <a:solidFill>
                <a:srgbClr val="FF0000"/>
              </a:solidFill>
            </a:endParaRPr>
          </a:p>
          <a:p>
            <a:pPr algn="just">
              <a:buFont typeface="Wingdings" panose="05000000000000000000" pitchFamily="2" charset="2"/>
              <a:buNone/>
            </a:pPr>
            <a:endParaRPr lang="zh-CN" altLang="en-US" sz="2400" b="1" dirty="0"/>
          </a:p>
          <a:p>
            <a:pPr algn="just">
              <a:buFont typeface="Wingdings" panose="05000000000000000000" pitchFamily="2" charset="2"/>
              <a:buNone/>
            </a:pPr>
            <a:endParaRPr lang="en-US" altLang="zh-CN" sz="2400" b="1" dirty="0"/>
          </a:p>
          <a:p>
            <a:pPr algn="just">
              <a:buFont typeface="Wingdings" panose="05000000000000000000" pitchFamily="2" charset="2"/>
              <a:buNone/>
            </a:pPr>
            <a:r>
              <a:rPr lang="en-US" altLang="zh-CN" sz="2800" b="1" dirty="0"/>
              <a:t>3</a:t>
            </a:r>
            <a:r>
              <a:rPr lang="zh-CN" altLang="en-US" sz="2800" b="1" dirty="0"/>
              <a:t>）合成场强幅度</a:t>
            </a:r>
            <a:endParaRPr lang="zh-CN" altLang="en-US" sz="2800" b="1" dirty="0"/>
          </a:p>
          <a:p>
            <a:pPr algn="just">
              <a:buFont typeface="Wingdings" panose="05000000000000000000" pitchFamily="2" charset="2"/>
              <a:buNone/>
            </a:pPr>
            <a:r>
              <a:rPr lang="en-US" altLang="zh-CN" sz="2800" b="1" dirty="0"/>
              <a:t>    </a:t>
            </a:r>
            <a:r>
              <a:rPr lang="zh-CN" sz="2800" b="1" dirty="0"/>
              <a:t>在</a:t>
            </a:r>
            <a:r>
              <a:rPr lang="en-US" altLang="zh-CN" sz="2800" b="1" dirty="0"/>
              <a:t>T-R</a:t>
            </a:r>
            <a:r>
              <a:rPr lang="zh-CN" sz="2800" b="1" dirty="0"/>
              <a:t>距离很大的情况下， </a:t>
            </a:r>
            <a:r>
              <a:rPr lang="en-US" altLang="zh-CN" sz="2800" b="1" dirty="0" err="1"/>
              <a:t>d</a:t>
            </a:r>
            <a:r>
              <a:rPr lang="en-US" altLang="zh-CN" sz="2800" b="1" baseline="-25000" dirty="0" err="1"/>
              <a:t>LOS</a:t>
            </a:r>
            <a:r>
              <a:rPr lang="zh-CN" sz="2800" b="1" dirty="0"/>
              <a:t>与</a:t>
            </a:r>
            <a:r>
              <a:rPr lang="en-US" altLang="zh-CN" sz="2800" b="1" dirty="0"/>
              <a:t>dg</a:t>
            </a:r>
            <a:r>
              <a:rPr lang="zh-CN" sz="2800" b="1" dirty="0"/>
              <a:t>相差很小，</a:t>
            </a:r>
            <a:r>
              <a:rPr lang="zh-CN" altLang="en-US" sz="2800" b="1" dirty="0"/>
              <a:t>两者</a:t>
            </a:r>
            <a:r>
              <a:rPr lang="zh-CN" sz="2800" b="1" dirty="0"/>
              <a:t>近似</a:t>
            </a:r>
            <a:r>
              <a:rPr lang="zh-CN" altLang="en-US" sz="2800" b="1" dirty="0"/>
              <a:t>等于</a:t>
            </a:r>
            <a:r>
              <a:rPr lang="en-US" altLang="zh-CN" sz="2800" b="1" dirty="0"/>
              <a:t>d</a:t>
            </a:r>
            <a:r>
              <a:rPr lang="zh-CN" altLang="en-US" sz="2800" b="1" dirty="0"/>
              <a:t>，此时有</a:t>
            </a:r>
            <a:r>
              <a:rPr lang="en-US" sz="2800" b="1" dirty="0"/>
              <a:t> </a:t>
            </a:r>
            <a:r>
              <a:rPr lang="zh-CN" altLang="en-US" sz="2800" b="1" dirty="0"/>
              <a:t>：  </a:t>
            </a:r>
            <a:endParaRPr lang="zh-CN" altLang="en-US" sz="2800" b="1" dirty="0"/>
          </a:p>
          <a:p>
            <a:pPr algn="just">
              <a:buFont typeface="Wingdings" panose="05000000000000000000" pitchFamily="2" charset="2"/>
              <a:buNone/>
            </a:pPr>
            <a:endParaRPr lang="zh-CN" altLang="en-US" b="1" dirty="0"/>
          </a:p>
          <a:p>
            <a:pPr algn="just">
              <a:lnSpc>
                <a:spcPct val="120000"/>
              </a:lnSpc>
              <a:buFont typeface="Wingdings" panose="05000000000000000000" pitchFamily="2" charset="2"/>
              <a:buNone/>
            </a:pPr>
            <a:endParaRPr lang="en-US" altLang="zh-CN" sz="1600" b="1" dirty="0"/>
          </a:p>
          <a:p>
            <a:pPr algn="just">
              <a:lnSpc>
                <a:spcPct val="120000"/>
              </a:lnSpc>
              <a:buFont typeface="Wingdings" panose="05000000000000000000" pitchFamily="2" charset="2"/>
              <a:buNone/>
            </a:pPr>
            <a:r>
              <a:rPr lang="zh-CN" altLang="en-US" sz="2400" b="1" dirty="0"/>
              <a:t>    </a:t>
            </a:r>
            <a:endParaRPr lang="zh-CN" altLang="en-US" sz="2400" b="1" dirty="0"/>
          </a:p>
        </p:txBody>
      </p:sp>
      <p:graphicFrame>
        <p:nvGraphicFramePr>
          <p:cNvPr id="21506" name="Object 8"/>
          <p:cNvGraphicFramePr>
            <a:graphicFrameLocks noChangeAspect="1"/>
          </p:cNvGraphicFramePr>
          <p:nvPr/>
        </p:nvGraphicFramePr>
        <p:xfrm>
          <a:off x="3779912" y="1556792"/>
          <a:ext cx="1450975" cy="704850"/>
        </p:xfrm>
        <a:graphic>
          <a:graphicData uri="http://schemas.openxmlformats.org/presentationml/2006/ole">
            <mc:AlternateContent xmlns:mc="http://schemas.openxmlformats.org/markup-compatibility/2006">
              <mc:Choice xmlns:v="urn:schemas-microsoft-com:vml" Requires="v">
                <p:oleObj spid="_x0000_s114740" name="Equation" r:id="rId1" imgW="19202400" imgH="9448800" progId="Equation.DSMT4">
                  <p:embed/>
                </p:oleObj>
              </mc:Choice>
              <mc:Fallback>
                <p:oleObj name="Equation" r:id="rId1" imgW="19202400" imgH="9448800" progId="Equation.DSMT4">
                  <p:embed/>
                  <p:pic>
                    <p:nvPicPr>
                      <p:cNvPr id="0" name="图片 1147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1556792"/>
                        <a:ext cx="1450975" cy="704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7" name="Object 9"/>
          <p:cNvGraphicFramePr>
            <a:graphicFrameLocks noChangeAspect="1"/>
          </p:cNvGraphicFramePr>
          <p:nvPr/>
        </p:nvGraphicFramePr>
        <p:xfrm>
          <a:off x="971600" y="3933056"/>
          <a:ext cx="7072313" cy="1000125"/>
        </p:xfrm>
        <a:graphic>
          <a:graphicData uri="http://schemas.openxmlformats.org/presentationml/2006/ole">
            <mc:AlternateContent xmlns:mc="http://schemas.openxmlformats.org/markup-compatibility/2006">
              <mc:Choice xmlns:v="urn:schemas-microsoft-com:vml" Requires="v">
                <p:oleObj spid="_x0000_s114741" name="Equation" r:id="rId3" imgW="65836800" imgH="9448800" progId="Equation.DSMT4">
                  <p:embed/>
                </p:oleObj>
              </mc:Choice>
              <mc:Fallback>
                <p:oleObj name="Equation" r:id="rId3" imgW="65836800" imgH="9448800" progId="Equation.DSMT4">
                  <p:embed/>
                  <p:pic>
                    <p:nvPicPr>
                      <p:cNvPr id="0" name="图片 1147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933056"/>
                        <a:ext cx="7072313" cy="1000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页脚占位符 3"/>
          <p:cNvSpPr>
            <a:spLocks noGrp="1"/>
          </p:cNvSpPr>
          <p:nvPr>
            <p:ph type="ftr" sz="quarter" idx="11"/>
          </p:nvPr>
        </p:nvSpPr>
        <p:spPr>
          <a:xfrm>
            <a:off x="457200" y="6356350"/>
            <a:ext cx="2133600" cy="365125"/>
          </a:xfrm>
        </p:spPr>
        <p:txBody>
          <a:bodyPr/>
          <a:lstStyle/>
          <a:p>
            <a:pPr algn="l" defTabSz="697230">
              <a:defRPr/>
            </a:pPr>
            <a:r>
              <a:rPr lang="en-US" altLang="zh-CN"/>
              <a:t>2-</a:t>
            </a:r>
            <a:fld id="{71B0F24C-DC58-44F2-814B-134224A12386}" type="slidenum">
              <a:rPr lang="en-US" altLang="zh-CN" smtClean="0"/>
            </a:fld>
            <a:endParaRPr lang="en-US" altLang="zh-CN"/>
          </a:p>
        </p:txBody>
      </p:sp>
      <p:sp>
        <p:nvSpPr>
          <p:cNvPr id="22533" name="Rectangle 3"/>
          <p:cNvSpPr>
            <a:spLocks noGrp="1" noChangeArrowheads="1"/>
          </p:cNvSpPr>
          <p:nvPr>
            <p:ph type="body" idx="1"/>
          </p:nvPr>
        </p:nvSpPr>
        <p:spPr>
          <a:xfrm>
            <a:off x="539552" y="692696"/>
            <a:ext cx="8072438" cy="5000625"/>
          </a:xfrm>
        </p:spPr>
        <p:txBody>
          <a:bodyPr/>
          <a:lstStyle/>
          <a:p>
            <a:pPr algn="just">
              <a:buFont typeface="Wingdings" panose="05000000000000000000" pitchFamily="2" charset="2"/>
              <a:buNone/>
            </a:pPr>
            <a:endParaRPr lang="zh-CN" altLang="en-US" dirty="0"/>
          </a:p>
          <a:p>
            <a:pPr algn="just">
              <a:lnSpc>
                <a:spcPct val="120000"/>
              </a:lnSpc>
              <a:buFont typeface="Wingdings" panose="05000000000000000000" pitchFamily="2" charset="2"/>
              <a:buNone/>
            </a:pPr>
            <a:endParaRPr lang="en-US" altLang="zh-CN" sz="1600" dirty="0"/>
          </a:p>
          <a:p>
            <a:pPr algn="just">
              <a:lnSpc>
                <a:spcPct val="120000"/>
              </a:lnSpc>
              <a:buFont typeface="Wingdings" panose="05000000000000000000" pitchFamily="2" charset="2"/>
              <a:buNone/>
            </a:pPr>
            <a:r>
              <a:rPr lang="zh-CN" altLang="en-US" sz="2600" b="1" dirty="0"/>
              <a:t>可见：</a:t>
            </a:r>
            <a:endParaRPr lang="en-US" altLang="zh-CN" sz="2600" b="1" dirty="0"/>
          </a:p>
          <a:p>
            <a:pPr algn="just">
              <a:lnSpc>
                <a:spcPct val="120000"/>
              </a:lnSpc>
              <a:buFont typeface="Wingdings" panose="05000000000000000000" pitchFamily="2" charset="2"/>
              <a:buNone/>
            </a:pPr>
            <a:r>
              <a:rPr lang="en-US" altLang="zh-CN" sz="2600" b="1" dirty="0" err="1"/>
              <a:t>i</a:t>
            </a:r>
            <a:r>
              <a:rPr lang="zh-CN" altLang="en-US" sz="2600" b="1" dirty="0"/>
              <a:t>）合成场强随相位差的变化而变化，造成衰落现象；</a:t>
            </a:r>
            <a:endParaRPr lang="en-US" altLang="zh-CN" sz="2600" b="1" dirty="0"/>
          </a:p>
          <a:p>
            <a:pPr algn="just">
              <a:lnSpc>
                <a:spcPct val="120000"/>
              </a:lnSpc>
              <a:buFont typeface="Wingdings" panose="05000000000000000000" pitchFamily="2" charset="2"/>
              <a:buNone/>
            </a:pPr>
            <a:r>
              <a:rPr lang="en-US" altLang="zh-CN" sz="2600" b="1" dirty="0"/>
              <a:t>ii</a:t>
            </a:r>
            <a:r>
              <a:rPr lang="zh-CN" altLang="en-US" sz="2600" b="1" dirty="0"/>
              <a:t>）合成场强幅度近似随距离的</a:t>
            </a:r>
            <a:r>
              <a:rPr lang="en-US" altLang="en-US" sz="2600" b="1" dirty="0"/>
              <a:t>2</a:t>
            </a:r>
            <a:r>
              <a:rPr lang="zh-CN" altLang="en-US" sz="2600" b="1" dirty="0"/>
              <a:t>次方衰减；</a:t>
            </a:r>
            <a:endParaRPr lang="en-US" altLang="zh-CN" sz="2600" b="1" dirty="0"/>
          </a:p>
          <a:p>
            <a:pPr algn="just">
              <a:lnSpc>
                <a:spcPct val="120000"/>
              </a:lnSpc>
              <a:buFont typeface="Wingdings" panose="05000000000000000000" pitchFamily="2" charset="2"/>
              <a:buNone/>
            </a:pPr>
            <a:r>
              <a:rPr lang="en-US" altLang="zh-CN" sz="2600" b="1" dirty="0"/>
              <a:t>iii</a:t>
            </a:r>
            <a:r>
              <a:rPr lang="zh-CN" altLang="en-US" sz="2600" b="1" dirty="0"/>
              <a:t>）对应的传播损耗：</a:t>
            </a:r>
            <a:endParaRPr lang="zh-CN" altLang="en-US" sz="2600" b="1" dirty="0"/>
          </a:p>
        </p:txBody>
      </p:sp>
      <p:graphicFrame>
        <p:nvGraphicFramePr>
          <p:cNvPr id="22530" name="Object 57"/>
          <p:cNvGraphicFramePr>
            <a:graphicFrameLocks noChangeAspect="1"/>
          </p:cNvGraphicFramePr>
          <p:nvPr/>
        </p:nvGraphicFramePr>
        <p:xfrm>
          <a:off x="3131840" y="836712"/>
          <a:ext cx="2357437" cy="1000125"/>
        </p:xfrm>
        <a:graphic>
          <a:graphicData uri="http://schemas.openxmlformats.org/presentationml/2006/ole">
            <mc:AlternateContent xmlns:mc="http://schemas.openxmlformats.org/markup-compatibility/2006">
              <mc:Choice xmlns:v="urn:schemas-microsoft-com:vml" Requires="v">
                <p:oleObj spid="_x0000_s115764" name="Equation" r:id="rId1" imgW="21945600" imgH="9448800" progId="Equation.DSMT4">
                  <p:embed/>
                </p:oleObj>
              </mc:Choice>
              <mc:Fallback>
                <p:oleObj name="Equation" r:id="rId1" imgW="21945600" imgH="9448800" progId="Equation.DSMT4">
                  <p:embed/>
                  <p:pic>
                    <p:nvPicPr>
                      <p:cNvPr id="0" name="图片 1157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836712"/>
                        <a:ext cx="2357437" cy="1000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1" name="Object 58"/>
          <p:cNvGraphicFramePr>
            <a:graphicFrameLocks noChangeAspect="1"/>
          </p:cNvGraphicFramePr>
          <p:nvPr/>
        </p:nvGraphicFramePr>
        <p:xfrm>
          <a:off x="1428750" y="3933056"/>
          <a:ext cx="6343650" cy="642938"/>
        </p:xfrm>
        <a:graphic>
          <a:graphicData uri="http://schemas.openxmlformats.org/presentationml/2006/ole">
            <mc:AlternateContent xmlns:mc="http://schemas.openxmlformats.org/markup-compatibility/2006">
              <mc:Choice xmlns:v="urn:schemas-microsoft-com:vml" Requires="v">
                <p:oleObj spid="_x0000_s115765" name="Equation" r:id="rId3" imgW="59753500" imgH="5544185" progId="Equation.DSMT4">
                  <p:embed/>
                </p:oleObj>
              </mc:Choice>
              <mc:Fallback>
                <p:oleObj name="Equation" r:id="rId3" imgW="59753500" imgH="5544185" progId="Equation.DSMT4">
                  <p:embed/>
                  <p:pic>
                    <p:nvPicPr>
                      <p:cNvPr id="0" name="图片 1157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50" y="3933056"/>
                        <a:ext cx="6343650" cy="642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矩形 6"/>
          <p:cNvSpPr>
            <a:spLocks noChangeArrowheads="1"/>
          </p:cNvSpPr>
          <p:nvPr/>
        </p:nvSpPr>
        <p:spPr bwMode="auto">
          <a:xfrm>
            <a:off x="1475656" y="5013176"/>
            <a:ext cx="4852988" cy="492125"/>
          </a:xfrm>
          <a:prstGeom prst="rect">
            <a:avLst/>
          </a:prstGeom>
          <a:noFill/>
          <a:ln w="9525">
            <a:noFill/>
            <a:miter lim="800000"/>
          </a:ln>
        </p:spPr>
        <p:txBody>
          <a:bodyPr wrap="none">
            <a:spAutoFit/>
          </a:bodyPr>
          <a:lstStyle/>
          <a:p>
            <a:r>
              <a:rPr lang="zh-CN" altLang="en-US" sz="2600" dirty="0">
                <a:solidFill>
                  <a:srgbClr val="FF0000"/>
                </a:solidFill>
                <a:latin typeface="方正大黑简体" pitchFamily="2" charset="-122"/>
                <a:ea typeface="方正大黑简体" pitchFamily="2" charset="-122"/>
              </a:rPr>
              <a:t>与自由空间传播损耗有何区别？</a:t>
            </a:r>
            <a:endParaRPr lang="zh-CN" altLang="en-US" sz="2600" dirty="0">
              <a:solidFill>
                <a:srgbClr val="FF0000"/>
              </a:solidFill>
              <a:latin typeface="方正大黑简体" pitchFamily="2" charset="-122"/>
              <a:ea typeface="方正大黑简体" pitchFamily="2"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026"/>
          <p:cNvSpPr>
            <a:spLocks noGrp="1" noChangeArrowheads="1"/>
          </p:cNvSpPr>
          <p:nvPr>
            <p:ph type="title"/>
          </p:nvPr>
        </p:nvSpPr>
        <p:spPr>
          <a:xfrm>
            <a:off x="214313" y="188913"/>
            <a:ext cx="8229600" cy="791815"/>
          </a:xfrm>
        </p:spPr>
        <p:txBody>
          <a:bodyPr/>
          <a:lstStyle/>
          <a:p>
            <a:pPr algn="l"/>
            <a:r>
              <a:rPr lang="en-US" altLang="zh-CN" sz="2800" dirty="0"/>
              <a:t>2.2.5 </a:t>
            </a:r>
            <a:r>
              <a:rPr lang="zh-CN" altLang="zh-CN" sz="2800" dirty="0"/>
              <a:t>散射波</a:t>
            </a:r>
            <a:endParaRPr lang="zh-CN" altLang="zh-CN" sz="2800" b="1" dirty="0"/>
          </a:p>
        </p:txBody>
      </p:sp>
      <p:sp>
        <p:nvSpPr>
          <p:cNvPr id="56323" name="Rectangle 1027"/>
          <p:cNvSpPr>
            <a:spLocks noGrp="1" noChangeArrowheads="1"/>
          </p:cNvSpPr>
          <p:nvPr>
            <p:ph type="body" idx="1"/>
          </p:nvPr>
        </p:nvSpPr>
        <p:spPr>
          <a:xfrm>
            <a:off x="251520" y="980728"/>
            <a:ext cx="8640960" cy="4953000"/>
          </a:xfrm>
        </p:spPr>
        <p:txBody>
          <a:bodyPr/>
          <a:lstStyle/>
          <a:p>
            <a:pPr algn="just">
              <a:lnSpc>
                <a:spcPct val="150000"/>
              </a:lnSpc>
              <a:buFont typeface="Arial" panose="020B0604020202020204" pitchFamily="34" charset="0"/>
              <a:buNone/>
            </a:pPr>
            <a:r>
              <a:rPr lang="en-US" altLang="zh-CN" sz="2800" b="1" dirty="0">
                <a:latin typeface="方正兰亭粗黑简体" pitchFamily="2" charset="-122"/>
                <a:ea typeface="方正兰亭粗黑简体" pitchFamily="2" charset="-122"/>
              </a:rPr>
              <a:t>1</a:t>
            </a:r>
            <a:r>
              <a:rPr lang="zh-CN" altLang="en-US" sz="2800" b="1" dirty="0">
                <a:latin typeface="方正兰亭粗黑简体" pitchFamily="2" charset="-122"/>
                <a:ea typeface="方正兰亭粗黑简体" pitchFamily="2" charset="-122"/>
              </a:rPr>
              <a:t>、散射产生的原理</a:t>
            </a:r>
            <a:endParaRPr lang="zh-CN" altLang="en-US" sz="2800" b="1" dirty="0">
              <a:latin typeface="方正兰亭粗黑简体" pitchFamily="2" charset="-122"/>
              <a:ea typeface="方正兰亭粗黑简体" pitchFamily="2" charset="-122"/>
            </a:endParaRPr>
          </a:p>
          <a:p>
            <a:pPr lvl="1" algn="just">
              <a:lnSpc>
                <a:spcPct val="150000"/>
              </a:lnSpc>
              <a:buFont typeface="Wingdings" panose="05000000000000000000" pitchFamily="2" charset="2"/>
              <a:buChar char="p"/>
            </a:pPr>
            <a:r>
              <a:rPr lang="zh-CN" altLang="en-US" b="1" dirty="0"/>
              <a:t> 粗糙的表面会向所有方向散射电磁波。</a:t>
            </a:r>
            <a:endParaRPr lang="en-US" altLang="zh-CN" b="1" dirty="0"/>
          </a:p>
          <a:p>
            <a:pPr lvl="1" algn="just">
              <a:lnSpc>
                <a:spcPct val="150000"/>
              </a:lnSpc>
              <a:buFont typeface="Arial" panose="020B0604020202020204" pitchFamily="34" charset="0"/>
              <a:buNone/>
            </a:pPr>
            <a:endParaRPr lang="zh-CN" altLang="zh-CN" b="1" dirty="0"/>
          </a:p>
          <a:p>
            <a:pPr algn="just">
              <a:lnSpc>
                <a:spcPct val="150000"/>
              </a:lnSpc>
              <a:buFont typeface="Arial" panose="020B0604020202020204" pitchFamily="34" charset="0"/>
              <a:buNone/>
            </a:pPr>
            <a:r>
              <a:rPr lang="en-US" altLang="zh-CN" sz="2800" b="1" dirty="0">
                <a:latin typeface="方正兰亭粗黑简体" pitchFamily="2" charset="-122"/>
                <a:ea typeface="方正兰亭粗黑简体" pitchFamily="2" charset="-122"/>
              </a:rPr>
              <a:t>2</a:t>
            </a:r>
            <a:r>
              <a:rPr lang="zh-CN" altLang="en-US" sz="2800" b="1" dirty="0">
                <a:latin typeface="方正兰亭粗黑简体" pitchFamily="2" charset="-122"/>
                <a:ea typeface="方正兰亭粗黑简体" pitchFamily="2" charset="-122"/>
              </a:rPr>
              <a:t>、散射对电波传播的影响</a:t>
            </a:r>
            <a:endParaRPr lang="zh-CN" altLang="en-US" sz="2800" b="1" dirty="0">
              <a:latin typeface="方正兰亭粗黑简体" pitchFamily="2" charset="-122"/>
              <a:ea typeface="方正兰亭粗黑简体" pitchFamily="2" charset="-122"/>
            </a:endParaRPr>
          </a:p>
          <a:p>
            <a:pPr lvl="1" algn="just">
              <a:lnSpc>
                <a:spcPct val="150000"/>
              </a:lnSpc>
              <a:buFont typeface="Wingdings" panose="05000000000000000000" pitchFamily="2" charset="2"/>
              <a:buChar char="p"/>
            </a:pPr>
            <a:r>
              <a:rPr lang="zh-CN" altLang="en-US" b="1" dirty="0"/>
              <a:t> 散射造成实际中接收信号强度比单独考虑绕射和反射模型时预测的要强。</a:t>
            </a:r>
            <a:endParaRPr lang="zh-CN" altLang="en-US" b="1" dirty="0"/>
          </a:p>
        </p:txBody>
      </p:sp>
    </p:spTree>
  </p:cSld>
  <p:clrMapOvr>
    <a:masterClrMapping/>
  </p:clrMapOvr>
  <p:transition spd="slow">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15"/>
          <p:cNvGrpSpPr/>
          <p:nvPr/>
        </p:nvGrpSpPr>
        <p:grpSpPr bwMode="auto">
          <a:xfrm flipH="1">
            <a:off x="0" y="6197600"/>
            <a:ext cx="9144000" cy="660400"/>
            <a:chOff x="0" y="3944"/>
            <a:chExt cx="5760" cy="368"/>
          </a:xfrm>
        </p:grpSpPr>
        <p:sp>
          <p:nvSpPr>
            <p:cNvPr id="311315" name="Line 19"/>
            <p:cNvSpPr>
              <a:spLocks noChangeShapeType="1"/>
            </p:cNvSpPr>
            <p:nvPr/>
          </p:nvSpPr>
          <p:spPr bwMode="auto">
            <a:xfrm>
              <a:off x="5568" y="4120"/>
              <a:ext cx="0" cy="192"/>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4" name="Line 18"/>
            <p:cNvSpPr>
              <a:spLocks noChangeShapeType="1"/>
            </p:cNvSpPr>
            <p:nvPr/>
          </p:nvSpPr>
          <p:spPr bwMode="auto">
            <a:xfrm>
              <a:off x="5616" y="4088"/>
              <a:ext cx="144" cy="0"/>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3" name="Line 17"/>
            <p:cNvSpPr>
              <a:spLocks noChangeShapeType="1"/>
            </p:cNvSpPr>
            <p:nvPr/>
          </p:nvSpPr>
          <p:spPr bwMode="auto">
            <a:xfrm>
              <a:off x="0" y="4088"/>
              <a:ext cx="5520" cy="0"/>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2" name="Line 16"/>
            <p:cNvSpPr>
              <a:spLocks noChangeShapeType="1"/>
            </p:cNvSpPr>
            <p:nvPr/>
          </p:nvSpPr>
          <p:spPr bwMode="auto">
            <a:xfrm>
              <a:off x="5568" y="3944"/>
              <a:ext cx="0" cy="96"/>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4104" name="Rectangle 3"/>
          <p:cNvSpPr>
            <a:spLocks noChangeArrowheads="1"/>
          </p:cNvSpPr>
          <p:nvPr/>
        </p:nvSpPr>
        <p:spPr bwMode="auto">
          <a:xfrm>
            <a:off x="266700" y="706439"/>
            <a:ext cx="8229600" cy="356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auto">
              <a:spcAft>
                <a:spcPts val="0"/>
              </a:spcAft>
              <a:buFont typeface="Arial" panose="020B0604020202020204" pitchFamily="34" charset="0"/>
              <a:buNone/>
              <a:defRPr/>
            </a:pPr>
            <a:r>
              <a:rPr lang="en-US" altLang="zh-CN" sz="3000" dirty="0"/>
              <a:t>2</a:t>
            </a:r>
            <a:r>
              <a:rPr lang="zh-CN" altLang="en-US" sz="3000" dirty="0"/>
              <a:t>、研究传播特性的基本方法 </a:t>
            </a:r>
            <a:endParaRPr lang="en-US" altLang="zh-CN" sz="3000" dirty="0"/>
          </a:p>
          <a:p>
            <a:pPr fontAlgn="auto">
              <a:spcAft>
                <a:spcPts val="0"/>
              </a:spcAft>
              <a:defRPr/>
            </a:pPr>
            <a:r>
              <a:rPr lang="zh-CN" altLang="en-US" sz="2800" dirty="0"/>
              <a:t>理论分析</a:t>
            </a:r>
            <a:endParaRPr lang="zh-CN" altLang="en-US" sz="2800" dirty="0"/>
          </a:p>
          <a:p>
            <a:pPr marL="789305" lvl="1" indent="-332105" fontAlgn="auto">
              <a:lnSpc>
                <a:spcPct val="130000"/>
              </a:lnSpc>
              <a:spcAft>
                <a:spcPts val="0"/>
              </a:spcAft>
              <a:defRPr/>
            </a:pPr>
            <a:r>
              <a:rPr lang="zh-CN" altLang="en-US" sz="2400" dirty="0"/>
              <a:t>即用电磁场理论或统计理论分析电波在移动环境中的传播特性，并用各种模型来描述移动信道。</a:t>
            </a:r>
            <a:endParaRPr lang="zh-CN" altLang="en-US" sz="2400" dirty="0"/>
          </a:p>
          <a:p>
            <a:pPr fontAlgn="auto">
              <a:spcAft>
                <a:spcPts val="0"/>
              </a:spcAft>
              <a:defRPr/>
            </a:pPr>
            <a:r>
              <a:rPr lang="zh-CN" altLang="en-US" sz="2800" dirty="0"/>
              <a:t>现场电波传播实测</a:t>
            </a:r>
            <a:endParaRPr lang="zh-CN" altLang="en-US" sz="2800" dirty="0"/>
          </a:p>
          <a:p>
            <a:pPr marL="789305" lvl="1" indent="-332105" fontAlgn="auto">
              <a:lnSpc>
                <a:spcPct val="120000"/>
              </a:lnSpc>
              <a:spcAft>
                <a:spcPts val="0"/>
              </a:spcAft>
              <a:defRPr/>
            </a:pPr>
            <a:r>
              <a:rPr lang="zh-CN" altLang="en-US" sz="2400" dirty="0"/>
              <a:t>即在不同的传播环境中，做电波传播试验。测试参数包括接收信号幅度、时延以及其它反映信道特征的参数。</a:t>
            </a:r>
            <a:endParaRPr lang="zh-CN" altLang="en-US" sz="2400" dirty="0"/>
          </a:p>
          <a:p>
            <a:pPr fontAlgn="auto">
              <a:spcAft>
                <a:spcPts val="0"/>
              </a:spcAft>
              <a:defRPr/>
            </a:pPr>
            <a:r>
              <a:rPr lang="zh-CN" altLang="en-US" sz="2800" dirty="0"/>
              <a:t>计算机模拟</a:t>
            </a:r>
            <a:endParaRPr lang="zh-CN" altLang="en-US" sz="2800" dirty="0"/>
          </a:p>
          <a:p>
            <a:pPr marL="789305" lvl="1" indent="-332105" fontAlgn="auto">
              <a:lnSpc>
                <a:spcPct val="120000"/>
              </a:lnSpc>
              <a:spcAft>
                <a:spcPts val="0"/>
              </a:spcAft>
              <a:defRPr/>
            </a:pPr>
            <a:r>
              <a:rPr lang="zh-CN" altLang="en-US" sz="2400" dirty="0"/>
              <a:t>利用计算机强大的计算能力，快速灵活地模拟各种移动环境。</a:t>
            </a:r>
            <a:endParaRPr lang="zh-CN" altLang="en-US" sz="2400" dirty="0"/>
          </a:p>
        </p:txBody>
      </p:sp>
      <p:sp>
        <p:nvSpPr>
          <p:cNvPr id="311298" name="Text Box 2"/>
          <p:cNvSpPr txBox="1">
            <a:spLocks noChangeArrowheads="1"/>
          </p:cNvSpPr>
          <p:nvPr/>
        </p:nvSpPr>
        <p:spPr bwMode="auto">
          <a:xfrm>
            <a:off x="2262188" y="93663"/>
            <a:ext cx="5184775" cy="523220"/>
          </a:xfrm>
          <a:prstGeom prst="rect">
            <a:avLst/>
          </a:prstGeom>
          <a:noFill/>
          <a:ln w="9525">
            <a:noFill/>
            <a:miter lim="800000"/>
          </a:ln>
          <a:effectLst/>
        </p:spPr>
        <p:txBody>
          <a:bodyPr>
            <a:spAutoFit/>
          </a:bodyPr>
          <a:lstStyle/>
          <a:p>
            <a:r>
              <a:rPr lang="en-US" altLang="zh-CN" sz="2800" dirty="0">
                <a:solidFill>
                  <a:schemeClr val="tx1"/>
                </a:solidFill>
              </a:rPr>
              <a:t>2.1 </a:t>
            </a:r>
            <a:r>
              <a:rPr lang="zh-CN" altLang="zh-CN" sz="2800" dirty="0">
                <a:solidFill>
                  <a:schemeClr val="tx1"/>
                </a:solidFill>
              </a:rPr>
              <a:t>移动通信信道概述</a:t>
            </a:r>
            <a:endParaRPr lang="zh-CN" altLang="zh-CN" sz="2800" dirty="0">
              <a:solidFill>
                <a:schemeClr val="tx1"/>
              </a:solidFill>
            </a:endParaRPr>
          </a:p>
        </p:txBody>
      </p:sp>
      <p:sp>
        <p:nvSpPr>
          <p:cNvPr id="4107" name="Rectangle 23"/>
          <p:cNvSpPr>
            <a:spLocks noChangeArrowheads="1"/>
          </p:cNvSpPr>
          <p:nvPr/>
        </p:nvSpPr>
        <p:spPr bwMode="auto">
          <a:xfrm>
            <a:off x="7392988" y="6513513"/>
            <a:ext cx="1582737"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kumimoji="1" lang="en-US" altLang="zh-CN" sz="1600">
                <a:solidFill>
                  <a:srgbClr val="3333FF"/>
                </a:solidFill>
                <a:latin typeface="Times New Roman" panose="02020603050405020304" pitchFamily="18" charset="0"/>
                <a:ea typeface="ˎ̥"/>
                <a:cs typeface="ˎ̥"/>
              </a:rPr>
              <a:t>1-</a:t>
            </a:r>
            <a:fld id="{165A2C6D-77B8-458A-A8FB-84B1A491F4B2}" type="slidenum">
              <a:rPr kumimoji="1" lang="en-US" altLang="zh-CN" sz="1600">
                <a:solidFill>
                  <a:srgbClr val="3333FF"/>
                </a:solidFill>
                <a:latin typeface="Times New Roman" panose="02020603050405020304" pitchFamily="18" charset="0"/>
                <a:ea typeface="ˎ̥"/>
                <a:cs typeface="ˎ̥"/>
              </a:rPr>
            </a:fld>
            <a:r>
              <a:rPr kumimoji="1" lang="en-US" altLang="zh-CN" sz="1600">
                <a:solidFill>
                  <a:srgbClr val="3333FF"/>
                </a:solidFill>
                <a:latin typeface="Times New Roman" panose="02020603050405020304" pitchFamily="18" charset="0"/>
                <a:ea typeface="ˎ̥"/>
                <a:cs typeface="ˎ̥"/>
              </a:rPr>
              <a:t>/73</a:t>
            </a:r>
            <a:endParaRPr kumimoji="1" lang="en-US" altLang="zh-CN" sz="1600">
              <a:solidFill>
                <a:srgbClr val="3333FF"/>
              </a:solidFill>
              <a:latin typeface="Times New Roman" panose="02020603050405020304" pitchFamily="18" charset="0"/>
              <a:ea typeface="ˎ̥"/>
              <a:cs typeface="ˎ̥"/>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026"/>
          <p:cNvSpPr>
            <a:spLocks noGrp="1" noChangeArrowheads="1"/>
          </p:cNvSpPr>
          <p:nvPr>
            <p:ph type="title"/>
          </p:nvPr>
        </p:nvSpPr>
        <p:spPr>
          <a:xfrm>
            <a:off x="214313" y="188913"/>
            <a:ext cx="8229600" cy="1143000"/>
          </a:xfrm>
        </p:spPr>
        <p:txBody>
          <a:bodyPr/>
          <a:lstStyle/>
          <a:p>
            <a:r>
              <a:rPr lang="zh-CN" altLang="en-US" sz="3600">
                <a:solidFill>
                  <a:schemeClr val="bg1"/>
                </a:solidFill>
                <a:latin typeface="方正兰亭粗黑简体" pitchFamily="2" charset="-122"/>
                <a:ea typeface="方正兰亭粗黑简体" pitchFamily="2" charset="-122"/>
              </a:rPr>
              <a:t>七、散射波</a:t>
            </a:r>
            <a:endParaRPr lang="zh-CN" altLang="en-US" sz="3600">
              <a:solidFill>
                <a:schemeClr val="bg1"/>
              </a:solidFill>
              <a:latin typeface="方正兰亭粗黑简体" pitchFamily="2" charset="-122"/>
              <a:ea typeface="方正兰亭粗黑简体" pitchFamily="2" charset="-122"/>
            </a:endParaRPr>
          </a:p>
        </p:txBody>
      </p:sp>
      <p:sp>
        <p:nvSpPr>
          <p:cNvPr id="40964" name="Rectangle 1027"/>
          <p:cNvSpPr>
            <a:spLocks noGrp="1" noChangeArrowheads="1"/>
          </p:cNvSpPr>
          <p:nvPr>
            <p:ph type="body" idx="1"/>
          </p:nvPr>
        </p:nvSpPr>
        <p:spPr>
          <a:xfrm>
            <a:off x="488156" y="476672"/>
            <a:ext cx="8382000" cy="4953000"/>
          </a:xfrm>
        </p:spPr>
        <p:txBody>
          <a:bodyPr/>
          <a:lstStyle/>
          <a:p>
            <a:pPr algn="just">
              <a:lnSpc>
                <a:spcPct val="150000"/>
              </a:lnSpc>
              <a:buFont typeface="Arial" panose="020B0604020202020204" pitchFamily="34" charset="0"/>
              <a:buNone/>
            </a:pPr>
            <a:r>
              <a:rPr lang="en-US" altLang="zh-CN" sz="2800" b="1" dirty="0">
                <a:latin typeface="方正兰亭粗黑简体" pitchFamily="2" charset="-122"/>
                <a:ea typeface="方正兰亭粗黑简体" pitchFamily="2" charset="-122"/>
              </a:rPr>
              <a:t>3</a:t>
            </a:r>
            <a:r>
              <a:rPr lang="zh-CN" altLang="en-US" sz="2800" b="1" dirty="0">
                <a:latin typeface="方正兰亭粗黑简体" pitchFamily="2" charset="-122"/>
                <a:ea typeface="方正兰亭粗黑简体" pitchFamily="2" charset="-122"/>
              </a:rPr>
              <a:t>、散射和反射的区别</a:t>
            </a:r>
            <a:endParaRPr lang="en-US" altLang="zh-CN" sz="2800" b="1" dirty="0">
              <a:latin typeface="方正兰亭粗黑简体" pitchFamily="2" charset="-122"/>
              <a:ea typeface="方正兰亭粗黑简体" pitchFamily="2" charset="-122"/>
            </a:endParaRPr>
          </a:p>
          <a:p>
            <a:pPr algn="just">
              <a:lnSpc>
                <a:spcPct val="150000"/>
              </a:lnSpc>
              <a:buFont typeface="Wingdings" panose="05000000000000000000" pitchFamily="2" charset="2"/>
              <a:buChar char="p"/>
            </a:pPr>
            <a:r>
              <a:rPr lang="zh-CN" altLang="en-US" sz="2800" b="1" dirty="0"/>
              <a:t> 物体</a:t>
            </a:r>
            <a:r>
              <a:rPr lang="zh-CN" altLang="en-US" sz="2800" b="1" dirty="0">
                <a:ln w="22225">
                  <a:solidFill>
                    <a:schemeClr val="accent2"/>
                  </a:solidFill>
                  <a:prstDash val="solid"/>
                </a:ln>
                <a:solidFill>
                  <a:schemeClr val="accent2">
                    <a:lumMod val="40000"/>
                    <a:lumOff val="60000"/>
                  </a:schemeClr>
                </a:solidFill>
                <a:effectLst/>
              </a:rPr>
              <a:t>表面的光滑程度</a:t>
            </a:r>
            <a:r>
              <a:rPr lang="zh-CN" altLang="en-US" sz="2800" b="1" dirty="0"/>
              <a:t>及</a:t>
            </a:r>
            <a:r>
              <a:rPr lang="zh-CN" altLang="en-US" sz="2800" b="1" dirty="0">
                <a:ln w="22225">
                  <a:solidFill>
                    <a:schemeClr val="accent2"/>
                  </a:solidFill>
                  <a:prstDash val="solid"/>
                </a:ln>
                <a:solidFill>
                  <a:schemeClr val="accent2">
                    <a:lumMod val="40000"/>
                    <a:lumOff val="60000"/>
                  </a:schemeClr>
                </a:solidFill>
                <a:effectLst/>
              </a:rPr>
              <a:t>物体大小与波长</a:t>
            </a:r>
            <a:r>
              <a:rPr lang="zh-CN" altLang="en-US" sz="2800" b="1" dirty="0"/>
              <a:t>的比较决定了对电波进行散射还是反射。</a:t>
            </a:r>
            <a:endParaRPr lang="en-US" altLang="zh-CN" sz="2800" b="1" dirty="0"/>
          </a:p>
          <a:p>
            <a:pPr lvl="1" algn="just">
              <a:lnSpc>
                <a:spcPct val="150000"/>
              </a:lnSpc>
              <a:buClr>
                <a:srgbClr val="FF0000"/>
              </a:buClr>
              <a:buFont typeface="Wingdings" panose="05000000000000000000" pitchFamily="2" charset="2"/>
              <a:buChar char="ü"/>
            </a:pPr>
            <a:r>
              <a:rPr lang="zh-CN" altLang="en-US" sz="2400" b="1" dirty="0"/>
              <a:t>远大于波长的平滑表面  </a:t>
            </a:r>
            <a:r>
              <a:rPr lang="en-US" altLang="zh-CN" sz="2400" b="1" dirty="0">
                <a:latin typeface="方正大黑简体" pitchFamily="2" charset="-122"/>
              </a:rPr>
              <a:t>—</a:t>
            </a:r>
            <a:r>
              <a:rPr lang="en-US" altLang="zh-CN" sz="2400" b="1" dirty="0"/>
              <a:t>&gt; </a:t>
            </a:r>
            <a:r>
              <a:rPr lang="zh-CN" altLang="en-US" sz="2400" b="1" dirty="0"/>
              <a:t>反射模型。</a:t>
            </a:r>
            <a:endParaRPr lang="zh-CN" altLang="zh-CN" sz="2400" b="1" dirty="0"/>
          </a:p>
          <a:p>
            <a:pPr lvl="1" algn="just">
              <a:lnSpc>
                <a:spcPct val="150000"/>
              </a:lnSpc>
              <a:buClr>
                <a:srgbClr val="FF0000"/>
              </a:buClr>
              <a:buFont typeface="Wingdings" panose="05000000000000000000" pitchFamily="2" charset="2"/>
              <a:buChar char="ü"/>
            </a:pPr>
            <a:r>
              <a:rPr lang="zh-CN" altLang="en-US" sz="2400" b="1" dirty="0"/>
              <a:t>小于波长的粗糙表面 </a:t>
            </a:r>
            <a:r>
              <a:rPr lang="en-US" altLang="zh-CN" sz="2400" b="1" dirty="0">
                <a:latin typeface="方正大黑简体" pitchFamily="2" charset="-122"/>
              </a:rPr>
              <a:t>—</a:t>
            </a:r>
            <a:r>
              <a:rPr lang="en-US" altLang="zh-CN" sz="2400" b="1" dirty="0"/>
              <a:t>&gt; </a:t>
            </a:r>
            <a:r>
              <a:rPr lang="zh-CN" altLang="en-US" sz="2400" b="1" dirty="0"/>
              <a:t>散射模型。</a:t>
            </a:r>
            <a:endParaRPr lang="zh-CN" altLang="en-US" sz="2400" b="1" dirty="0"/>
          </a:p>
          <a:p>
            <a:pPr algn="just">
              <a:lnSpc>
                <a:spcPct val="150000"/>
              </a:lnSpc>
              <a:buFont typeface="Wingdings" panose="05000000000000000000" pitchFamily="2" charset="2"/>
              <a:buChar char="p"/>
            </a:pPr>
            <a:endParaRPr lang="zh-CN" altLang="en-US" sz="2800" dirty="0">
              <a:solidFill>
                <a:srgbClr val="0000FF"/>
              </a:solidFill>
            </a:endParaRPr>
          </a:p>
        </p:txBody>
      </p:sp>
      <p:sp>
        <p:nvSpPr>
          <p:cNvPr id="5" name="AutoShape 8"/>
          <p:cNvSpPr>
            <a:spLocks noChangeArrowheads="1"/>
          </p:cNvSpPr>
          <p:nvPr/>
        </p:nvSpPr>
        <p:spPr bwMode="auto">
          <a:xfrm>
            <a:off x="755576" y="4149080"/>
            <a:ext cx="7848872" cy="1500187"/>
          </a:xfrm>
          <a:prstGeom prst="roundRect">
            <a:avLst>
              <a:gd name="adj" fmla="val 16667"/>
            </a:avLst>
          </a:prstGeom>
          <a:gradFill rotWithShape="1">
            <a:gsLst>
              <a:gs pos="0">
                <a:srgbClr val="CCECFF"/>
              </a:gs>
              <a:gs pos="50000">
                <a:srgbClr val="FFFFFF"/>
              </a:gs>
              <a:gs pos="100000">
                <a:srgbClr val="CCECFF"/>
              </a:gs>
            </a:gsLst>
            <a:lin ang="5400000" scaled="1"/>
          </a:gradFill>
          <a:ln w="28575" algn="ctr">
            <a:solidFill>
              <a:srgbClr val="003399"/>
            </a:solidFill>
            <a:round/>
          </a:ln>
          <a:effectLst>
            <a:outerShdw dist="107763" dir="18900000" algn="ctr" rotWithShape="0">
              <a:srgbClr val="B2B2B2">
                <a:alpha val="50000"/>
              </a:srgbClr>
            </a:outerShdw>
          </a:effectLst>
        </p:spPr>
        <p:txBody>
          <a:bodyPr anchor="ctr"/>
          <a:lstStyle/>
          <a:p>
            <a:pPr fontAlgn="auto">
              <a:lnSpc>
                <a:spcPct val="150000"/>
              </a:lnSpc>
              <a:spcBef>
                <a:spcPts val="0"/>
              </a:spcBef>
              <a:spcAft>
                <a:spcPts val="0"/>
              </a:spcAft>
              <a:defRPr/>
            </a:pPr>
            <a:r>
              <a:rPr kumimoji="1" lang="zh-CN" altLang="en-US" sz="3200" kern="0" dirty="0">
                <a:solidFill>
                  <a:srgbClr val="002060"/>
                </a:solidFill>
                <a:latin typeface="方正兰亭粗黑简体" pitchFamily="2" charset="-122"/>
                <a:ea typeface="方正兰亭粗黑简体" pitchFamily="2" charset="-122"/>
              </a:rPr>
              <a:t>    对于陆地移动通信，树叶、街道标志和灯柱等会引发散射。</a:t>
            </a:r>
            <a:endParaRPr kumimoji="1" lang="zh-CN" altLang="en-US" sz="3200" kern="0" dirty="0">
              <a:solidFill>
                <a:srgbClr val="002060"/>
              </a:solidFill>
              <a:latin typeface="方正兰亭粗黑简体" pitchFamily="2" charset="-122"/>
              <a:ea typeface="方正兰亭粗黑简体" pitchFamily="2"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964">
                                            <p:txEl>
                                              <p:pRg st="1" end="1"/>
                                            </p:txEl>
                                          </p:spTgt>
                                        </p:tgtEl>
                                        <p:attrNameLst>
                                          <p:attrName>style.visibility</p:attrName>
                                        </p:attrNameLst>
                                      </p:cBhvr>
                                      <p:to>
                                        <p:strVal val="visible"/>
                                      </p:to>
                                    </p:set>
                                    <p:animEffect transition="in" filter="blinds(horizontal)">
                                      <p:cBhvr>
                                        <p:cTn id="7" dur="500"/>
                                        <p:tgtEl>
                                          <p:spTgt spid="40964">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0964">
                                            <p:txEl>
                                              <p:pRg st="2" end="2"/>
                                            </p:txEl>
                                          </p:spTgt>
                                        </p:tgtEl>
                                        <p:attrNameLst>
                                          <p:attrName>style.visibility</p:attrName>
                                        </p:attrNameLst>
                                      </p:cBhvr>
                                      <p:to>
                                        <p:strVal val="visible"/>
                                      </p:to>
                                    </p:set>
                                    <p:animEffect transition="in" filter="blinds(horizontal)">
                                      <p:cBhvr>
                                        <p:cTn id="10" dur="500"/>
                                        <p:tgtEl>
                                          <p:spTgt spid="40964">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0964">
                                            <p:txEl>
                                              <p:pRg st="3" end="3"/>
                                            </p:txEl>
                                          </p:spTgt>
                                        </p:tgtEl>
                                        <p:attrNameLst>
                                          <p:attrName>style.visibility</p:attrName>
                                        </p:attrNameLst>
                                      </p:cBhvr>
                                      <p:to>
                                        <p:strVal val="visible"/>
                                      </p:to>
                                    </p:set>
                                    <p:animEffect transition="in" filter="blinds(horizontal)">
                                      <p:cBhvr>
                                        <p:cTn id="13" dur="500"/>
                                        <p:tgtEl>
                                          <p:spTgt spid="40964">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523053" y="188640"/>
            <a:ext cx="7643867" cy="928708"/>
          </a:xfrm>
          <a:prstGeom prst="rect">
            <a:avLst/>
          </a:prstGeom>
        </p:spPr>
        <p:txBody>
          <a:bodyPr/>
          <a:lstStyle/>
          <a:p>
            <a:r>
              <a:rPr lang="en-US" altLang="zh-CN" sz="3600" dirty="0" smtClean="0">
                <a:solidFill>
                  <a:schemeClr val="tx1"/>
                </a:solidFill>
              </a:rPr>
              <a:t>2.3 </a:t>
            </a:r>
            <a:r>
              <a:rPr lang="zh-CN" altLang="zh-CN" sz="3600" dirty="0">
                <a:solidFill>
                  <a:schemeClr val="tx1"/>
                </a:solidFill>
              </a:rPr>
              <a:t>移动通信信道的多径传播特性</a:t>
            </a:r>
            <a:endParaRPr lang="zh-CN" altLang="zh-CN" sz="3600" dirty="0">
              <a:solidFill>
                <a:schemeClr val="tx1"/>
              </a:solidFill>
            </a:endParaRPr>
          </a:p>
          <a:p>
            <a:r>
              <a:rPr lang="en-US" altLang="zh-CN" sz="3200" dirty="0">
                <a:solidFill>
                  <a:schemeClr val="tx1"/>
                </a:solidFill>
              </a:rPr>
              <a:t>2.3.1 </a:t>
            </a:r>
            <a:r>
              <a:rPr lang="zh-CN" altLang="zh-CN" sz="3200" dirty="0">
                <a:solidFill>
                  <a:schemeClr val="tx1"/>
                </a:solidFill>
              </a:rPr>
              <a:t>移动环境下无线信号场强特性</a:t>
            </a:r>
            <a:endParaRPr lang="zh-CN" altLang="zh-CN" sz="3200" dirty="0">
              <a:solidFill>
                <a:schemeClr val="tx1"/>
              </a:solidFill>
            </a:endParaRPr>
          </a:p>
          <a:p>
            <a:pPr algn="ctr" defTabSz="697230">
              <a:buFont typeface="Wingdings" panose="05000000000000000000" pitchFamily="2" charset="2"/>
              <a:buNone/>
              <a:defRPr/>
            </a:pPr>
            <a:r>
              <a:rPr lang="zh-CN" altLang="en-US" sz="3600" dirty="0" smtClean="0">
                <a:solidFill>
                  <a:schemeClr val="bg1"/>
                </a:solidFill>
                <a:latin typeface="方正兰亭粗黑简体" pitchFamily="2" charset="-122"/>
                <a:ea typeface="方正兰亭粗黑简体" pitchFamily="2" charset="-122"/>
                <a:cs typeface="+mj-cs"/>
              </a:rPr>
              <a:t>传播</a:t>
            </a:r>
            <a:r>
              <a:rPr lang="zh-CN" altLang="en-US" sz="3600" dirty="0">
                <a:solidFill>
                  <a:schemeClr val="bg1"/>
                </a:solidFill>
                <a:latin typeface="方正兰亭粗黑简体" pitchFamily="2" charset="-122"/>
                <a:ea typeface="方正兰亭粗黑简体" pitchFamily="2" charset="-122"/>
                <a:cs typeface="+mj-cs"/>
              </a:rPr>
              <a:t>损耗特性</a:t>
            </a:r>
            <a:endParaRPr lang="zh-CN" altLang="en-US" sz="3600" dirty="0">
              <a:solidFill>
                <a:schemeClr val="bg1"/>
              </a:solidFill>
              <a:latin typeface="方正兰亭粗黑简体" pitchFamily="2" charset="-122"/>
              <a:ea typeface="方正兰亭粗黑简体" pitchFamily="2" charset="-122"/>
              <a:cs typeface="+mj-cs"/>
            </a:endParaRPr>
          </a:p>
        </p:txBody>
      </p:sp>
      <p:sp>
        <p:nvSpPr>
          <p:cNvPr id="4" name="内容占位符 2"/>
          <p:cNvSpPr txBox="1"/>
          <p:nvPr/>
        </p:nvSpPr>
        <p:spPr>
          <a:xfrm>
            <a:off x="685800" y="1428750"/>
            <a:ext cx="7772400" cy="4953000"/>
          </a:xfrm>
          <a:prstGeom prst="rect">
            <a:avLst/>
          </a:prstGeom>
        </p:spPr>
        <p:txBody>
          <a:bodyPr/>
          <a:lstStyle/>
          <a:p>
            <a:pPr marL="298450" indent="-298450" defTabSz="697230">
              <a:buFont typeface="Wingdings" panose="05000000000000000000" pitchFamily="2" charset="2"/>
              <a:buChar char="n"/>
              <a:defRPr/>
            </a:pPr>
            <a:endParaRPr lang="zh-CN" altLang="en-US" sz="2400" kern="0" dirty="0">
              <a:latin typeface="+mn-lt"/>
              <a:ea typeface="方正大黑简体" pitchFamily="2" charset="-122"/>
            </a:endParaRPr>
          </a:p>
        </p:txBody>
      </p:sp>
      <p:sp>
        <p:nvSpPr>
          <p:cNvPr id="8" name="Rectangle 3"/>
          <p:cNvSpPr>
            <a:spLocks noChangeArrowheads="1"/>
          </p:cNvSpPr>
          <p:nvPr/>
        </p:nvSpPr>
        <p:spPr bwMode="auto">
          <a:xfrm>
            <a:off x="285750" y="1428750"/>
            <a:ext cx="8118475" cy="5286375"/>
          </a:xfrm>
          <a:prstGeom prst="rect">
            <a:avLst/>
          </a:prstGeom>
          <a:noFill/>
          <a:ln w="9525">
            <a:noFill/>
            <a:miter lim="800000"/>
          </a:ln>
          <a:effectLst/>
        </p:spPr>
        <p:txBody>
          <a:bodyPr lIns="91438" tIns="45719" rIns="91438" bIns="45719"/>
          <a:lstStyle/>
          <a:p>
            <a:pPr marL="765175" lvl="1" indent="-307975" defTabSz="822325">
              <a:lnSpc>
                <a:spcPct val="150000"/>
              </a:lnSpc>
              <a:buClr>
                <a:schemeClr val="tx1">
                  <a:lumMod val="75000"/>
                </a:schemeClr>
              </a:buClr>
              <a:buSzPct val="100000"/>
              <a:buFont typeface="Wingdings" panose="05000000000000000000" pitchFamily="2" charset="2"/>
              <a:buChar char="p"/>
              <a:defRPr/>
            </a:pPr>
            <a:r>
              <a:rPr lang="zh-CN" altLang="en-US" sz="2800" dirty="0">
                <a:solidFill>
                  <a:srgbClr val="0000FF"/>
                </a:solidFill>
                <a:latin typeface="方正兰亭粗黑简体" pitchFamily="2" charset="-122"/>
                <a:ea typeface="方正兰亭粗黑简体" pitchFamily="2" charset="-122"/>
              </a:rPr>
              <a:t> 移动信道是一种变参信道</a:t>
            </a:r>
            <a:endParaRPr lang="en-US" altLang="zh-CN" sz="2800" dirty="0">
              <a:solidFill>
                <a:srgbClr val="0000FF"/>
              </a:solidFill>
              <a:latin typeface="方正兰亭粗黑简体" pitchFamily="2" charset="-122"/>
              <a:ea typeface="方正兰亭粗黑简体" pitchFamily="2" charset="-122"/>
            </a:endParaRPr>
          </a:p>
          <a:p>
            <a:pPr marL="765175" lvl="1" indent="-307975" defTabSz="822325">
              <a:lnSpc>
                <a:spcPct val="150000"/>
              </a:lnSpc>
              <a:buClr>
                <a:schemeClr val="tx1">
                  <a:lumMod val="75000"/>
                </a:schemeClr>
              </a:buClr>
              <a:buSzPct val="100000"/>
              <a:buFont typeface="Wingdings" panose="05000000000000000000" pitchFamily="2" charset="2"/>
              <a:buChar char="p"/>
              <a:defRPr/>
            </a:pPr>
            <a:r>
              <a:rPr lang="en-US" altLang="zh-CN" sz="2800" dirty="0">
                <a:solidFill>
                  <a:srgbClr val="0000FF"/>
                </a:solidFill>
                <a:latin typeface="方正兰亭粗黑简体" pitchFamily="2" charset="-122"/>
                <a:ea typeface="方正兰亭粗黑简体" pitchFamily="2" charset="-122"/>
              </a:rPr>
              <a:t> </a:t>
            </a:r>
            <a:r>
              <a:rPr lang="zh-CN" altLang="en-US" sz="2800" dirty="0">
                <a:solidFill>
                  <a:srgbClr val="0000FF"/>
                </a:solidFill>
                <a:latin typeface="方正兰亭粗黑简体" pitchFamily="2" charset="-122"/>
                <a:ea typeface="方正兰亭粗黑简体" pitchFamily="2" charset="-122"/>
              </a:rPr>
              <a:t>信号传播过程中会遭受不同类型的损耗</a:t>
            </a:r>
            <a:r>
              <a:rPr lang="en-US" altLang="zh-CN" sz="2800" dirty="0">
                <a:solidFill>
                  <a:srgbClr val="0000FF"/>
                </a:solidFill>
                <a:latin typeface="方正兰亭粗黑简体" pitchFamily="2" charset="-122"/>
                <a:ea typeface="方正兰亭粗黑简体" pitchFamily="2" charset="-122"/>
              </a:rPr>
              <a:t> </a:t>
            </a:r>
            <a:endParaRPr lang="en-US" altLang="zh-CN" sz="2800" dirty="0">
              <a:solidFill>
                <a:srgbClr val="0000FF"/>
              </a:solidFill>
              <a:latin typeface="方正兰亭粗黑简体" pitchFamily="2" charset="-122"/>
              <a:ea typeface="方正兰亭粗黑简体" pitchFamily="2" charset="-122"/>
            </a:endParaRPr>
          </a:p>
          <a:p>
            <a:pPr marL="307975" indent="-307975" defTabSz="822325">
              <a:lnSpc>
                <a:spcPct val="90000"/>
              </a:lnSpc>
              <a:buClr>
                <a:schemeClr val="folHlink"/>
              </a:buClr>
              <a:buSzPct val="60000"/>
              <a:buFont typeface="Wingdings" panose="05000000000000000000" pitchFamily="2" charset="2"/>
              <a:buChar char="n"/>
              <a:defRPr/>
            </a:pPr>
            <a:endParaRPr lang="zh-CN" altLang="en-GB" sz="2400" dirty="0">
              <a:solidFill>
                <a:srgbClr val="0000FF"/>
              </a:solidFill>
              <a:latin typeface="方正大黑简体" pitchFamily="2" charset="-122"/>
              <a:ea typeface="方正大黑简体" pitchFamily="2" charset="-122"/>
            </a:endParaRPr>
          </a:p>
        </p:txBody>
      </p:sp>
      <p:graphicFrame>
        <p:nvGraphicFramePr>
          <p:cNvPr id="2050" name="Object 2"/>
          <p:cNvGraphicFramePr>
            <a:graphicFrameLocks noChangeAspect="1"/>
          </p:cNvGraphicFramePr>
          <p:nvPr/>
        </p:nvGraphicFramePr>
        <p:xfrm>
          <a:off x="2271713" y="3109913"/>
          <a:ext cx="4897437" cy="611187"/>
        </p:xfrm>
        <a:graphic>
          <a:graphicData uri="http://schemas.openxmlformats.org/presentationml/2006/ole">
            <mc:AlternateContent xmlns:mc="http://schemas.openxmlformats.org/markup-compatibility/2006">
              <mc:Choice xmlns:v="urn:schemas-microsoft-com:vml" Requires="v">
                <p:oleObj spid="_x0000_s117802" name="Equation" r:id="rId1" imgW="39014400" imgH="4876800" progId="Equation.DSMT4">
                  <p:embed/>
                </p:oleObj>
              </mc:Choice>
              <mc:Fallback>
                <p:oleObj name="Equation" r:id="rId1" imgW="39014400" imgH="4876800" progId="Equation.DSMT4">
                  <p:embed/>
                  <p:pic>
                    <p:nvPicPr>
                      <p:cNvPr id="0" name="图片 1178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1713" y="3109913"/>
                        <a:ext cx="4897437" cy="611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组合 16"/>
          <p:cNvGrpSpPr/>
          <p:nvPr/>
        </p:nvGrpSpPr>
        <p:grpSpPr bwMode="auto">
          <a:xfrm>
            <a:off x="2357424" y="3786184"/>
            <a:ext cx="1643078" cy="642938"/>
            <a:chOff x="2357408" y="3857628"/>
            <a:chExt cx="1643088" cy="642947"/>
          </a:xfrm>
        </p:grpSpPr>
        <p:sp>
          <p:nvSpPr>
            <p:cNvPr id="9" name="Rectangle 3"/>
            <p:cNvSpPr>
              <a:spLocks noChangeArrowheads="1"/>
            </p:cNvSpPr>
            <p:nvPr/>
          </p:nvSpPr>
          <p:spPr bwMode="auto">
            <a:xfrm>
              <a:off x="2357408" y="4143382"/>
              <a:ext cx="1643088" cy="357193"/>
            </a:xfrm>
            <a:prstGeom prst="rect">
              <a:avLst/>
            </a:prstGeom>
            <a:noFill/>
            <a:ln w="9525">
              <a:noFill/>
              <a:miter lim="800000"/>
            </a:ln>
            <a:effectLst/>
          </p:spPr>
          <p:txBody>
            <a:bodyPr lIns="91438" tIns="45719" rIns="91438" bIns="45719"/>
            <a:lstStyle/>
            <a:p>
              <a:pPr marL="307975" indent="-307975" defTabSz="822325">
                <a:lnSpc>
                  <a:spcPct val="90000"/>
                </a:lnSpc>
                <a:buClr>
                  <a:schemeClr val="folHlink"/>
                </a:buClr>
                <a:buSzPct val="60000"/>
                <a:buFont typeface="Wingdings" panose="05000000000000000000" pitchFamily="2" charset="2"/>
                <a:buNone/>
                <a:defRPr/>
              </a:pPr>
              <a:r>
                <a:rPr lang="zh-CN" altLang="en-US" sz="2400" dirty="0">
                  <a:solidFill>
                    <a:srgbClr val="0000FF"/>
                  </a:solidFill>
                  <a:latin typeface="方正大黑简体" pitchFamily="2" charset="-122"/>
                  <a:ea typeface="方正大黑简体" pitchFamily="2" charset="-122"/>
                </a:rPr>
                <a:t>传播损耗</a:t>
              </a:r>
              <a:endParaRPr lang="zh-CN" altLang="en-GB" sz="2400" dirty="0">
                <a:solidFill>
                  <a:srgbClr val="0000FF"/>
                </a:solidFill>
                <a:latin typeface="方正大黑简体" pitchFamily="2" charset="-122"/>
                <a:ea typeface="方正大黑简体" pitchFamily="2" charset="-122"/>
              </a:endParaRPr>
            </a:p>
          </p:txBody>
        </p:sp>
        <p:cxnSp>
          <p:nvCxnSpPr>
            <p:cNvPr id="2073" name="直接箭头连接符 10"/>
            <p:cNvCxnSpPr>
              <a:cxnSpLocks noChangeShapeType="1"/>
              <a:endCxn id="9" idx="0"/>
            </p:cNvCxnSpPr>
            <p:nvPr/>
          </p:nvCxnSpPr>
          <p:spPr bwMode="auto">
            <a:xfrm rot="10800000" flipV="1">
              <a:off x="3178952" y="3857628"/>
              <a:ext cx="464356" cy="285754"/>
            </a:xfrm>
            <a:prstGeom prst="straightConnector1">
              <a:avLst/>
            </a:prstGeom>
            <a:noFill/>
            <a:ln w="19050" algn="ctr">
              <a:solidFill>
                <a:srgbClr val="FF0000"/>
              </a:solidFill>
              <a:round/>
              <a:tailEnd type="arrow" w="med" len="med"/>
            </a:ln>
          </p:spPr>
        </p:cxnSp>
      </p:grpSp>
      <p:grpSp>
        <p:nvGrpSpPr>
          <p:cNvPr id="5" name="组合 17"/>
          <p:cNvGrpSpPr/>
          <p:nvPr/>
        </p:nvGrpSpPr>
        <p:grpSpPr bwMode="auto">
          <a:xfrm>
            <a:off x="3857621" y="3643314"/>
            <a:ext cx="1500193" cy="785808"/>
            <a:chOff x="3857615" y="3714756"/>
            <a:chExt cx="1500202" cy="785819"/>
          </a:xfrm>
        </p:grpSpPr>
        <p:sp>
          <p:nvSpPr>
            <p:cNvPr id="12" name="Rectangle 3"/>
            <p:cNvSpPr>
              <a:spLocks noChangeArrowheads="1"/>
            </p:cNvSpPr>
            <p:nvPr/>
          </p:nvSpPr>
          <p:spPr bwMode="auto">
            <a:xfrm>
              <a:off x="3857615" y="4143382"/>
              <a:ext cx="1500202" cy="357193"/>
            </a:xfrm>
            <a:prstGeom prst="rect">
              <a:avLst/>
            </a:prstGeom>
            <a:noFill/>
            <a:ln w="9525">
              <a:noFill/>
              <a:miter lim="800000"/>
            </a:ln>
            <a:effectLst/>
          </p:spPr>
          <p:txBody>
            <a:bodyPr lIns="91438" tIns="45719" rIns="91438" bIns="45719"/>
            <a:lstStyle/>
            <a:p>
              <a:pPr marL="307975" indent="-307975" defTabSz="822325">
                <a:lnSpc>
                  <a:spcPct val="90000"/>
                </a:lnSpc>
                <a:buClr>
                  <a:schemeClr val="folHlink"/>
                </a:buClr>
                <a:buSzPct val="60000"/>
                <a:buFont typeface="Wingdings" panose="05000000000000000000" pitchFamily="2" charset="2"/>
                <a:buNone/>
                <a:defRPr/>
              </a:pPr>
              <a:r>
                <a:rPr lang="zh-CN" altLang="en-US" sz="2400" dirty="0">
                  <a:solidFill>
                    <a:srgbClr val="0000FF"/>
                  </a:solidFill>
                  <a:latin typeface="方正大黑简体" pitchFamily="2" charset="-122"/>
                  <a:ea typeface="方正大黑简体" pitchFamily="2" charset="-122"/>
                </a:rPr>
                <a:t>阴影衰落</a:t>
              </a:r>
              <a:endParaRPr lang="zh-CN" altLang="en-GB" sz="2400" dirty="0">
                <a:solidFill>
                  <a:srgbClr val="0000FF"/>
                </a:solidFill>
                <a:latin typeface="方正大黑简体" pitchFamily="2" charset="-122"/>
                <a:ea typeface="方正大黑简体" pitchFamily="2" charset="-122"/>
              </a:endParaRPr>
            </a:p>
          </p:txBody>
        </p:sp>
        <p:cxnSp>
          <p:nvCxnSpPr>
            <p:cNvPr id="2071" name="直接箭头连接符 12"/>
            <p:cNvCxnSpPr>
              <a:cxnSpLocks noChangeShapeType="1"/>
              <a:endCxn id="12" idx="0"/>
            </p:cNvCxnSpPr>
            <p:nvPr/>
          </p:nvCxnSpPr>
          <p:spPr bwMode="auto">
            <a:xfrm rot="10800000" flipV="1">
              <a:off x="4607717" y="3714756"/>
              <a:ext cx="535789" cy="428625"/>
            </a:xfrm>
            <a:prstGeom prst="straightConnector1">
              <a:avLst/>
            </a:prstGeom>
            <a:noFill/>
            <a:ln w="19050" algn="ctr">
              <a:solidFill>
                <a:srgbClr val="FF0000"/>
              </a:solidFill>
              <a:round/>
              <a:tailEnd type="arrow" w="med" len="med"/>
            </a:ln>
          </p:spPr>
        </p:cxnSp>
      </p:grpSp>
      <p:grpSp>
        <p:nvGrpSpPr>
          <p:cNvPr id="6" name="组合 18"/>
          <p:cNvGrpSpPr/>
          <p:nvPr/>
        </p:nvGrpSpPr>
        <p:grpSpPr bwMode="auto">
          <a:xfrm>
            <a:off x="5357814" y="3714753"/>
            <a:ext cx="1643079" cy="714369"/>
            <a:chOff x="5357819" y="3786196"/>
            <a:chExt cx="1643089" cy="714379"/>
          </a:xfrm>
        </p:grpSpPr>
        <p:sp>
          <p:nvSpPr>
            <p:cNvPr id="15" name="Rectangle 3"/>
            <p:cNvSpPr>
              <a:spLocks noChangeArrowheads="1"/>
            </p:cNvSpPr>
            <p:nvPr/>
          </p:nvSpPr>
          <p:spPr bwMode="auto">
            <a:xfrm>
              <a:off x="5357819" y="4143382"/>
              <a:ext cx="1643089" cy="357193"/>
            </a:xfrm>
            <a:prstGeom prst="rect">
              <a:avLst/>
            </a:prstGeom>
            <a:noFill/>
            <a:ln w="9525">
              <a:noFill/>
              <a:miter lim="800000"/>
            </a:ln>
            <a:effectLst/>
          </p:spPr>
          <p:txBody>
            <a:bodyPr lIns="91438" tIns="45719" rIns="91438" bIns="45719"/>
            <a:lstStyle/>
            <a:p>
              <a:pPr marL="307975" indent="-307975" defTabSz="822325">
                <a:lnSpc>
                  <a:spcPct val="90000"/>
                </a:lnSpc>
                <a:buClr>
                  <a:schemeClr val="folHlink"/>
                </a:buClr>
                <a:buSzPct val="60000"/>
                <a:buFont typeface="Wingdings" panose="05000000000000000000" pitchFamily="2" charset="2"/>
                <a:buNone/>
                <a:defRPr/>
              </a:pPr>
              <a:r>
                <a:rPr lang="zh-CN" altLang="en-US" sz="2400" dirty="0">
                  <a:solidFill>
                    <a:srgbClr val="0000FF"/>
                  </a:solidFill>
                  <a:latin typeface="方正大黑简体" pitchFamily="2" charset="-122"/>
                  <a:ea typeface="方正大黑简体" pitchFamily="2" charset="-122"/>
                </a:rPr>
                <a:t>多径衰落</a:t>
              </a:r>
              <a:endParaRPr lang="zh-CN" altLang="en-GB" sz="2400" dirty="0">
                <a:solidFill>
                  <a:srgbClr val="0000FF"/>
                </a:solidFill>
                <a:latin typeface="方正大黑简体" pitchFamily="2" charset="-122"/>
                <a:ea typeface="方正大黑简体" pitchFamily="2" charset="-122"/>
              </a:endParaRPr>
            </a:p>
          </p:txBody>
        </p:sp>
        <p:cxnSp>
          <p:nvCxnSpPr>
            <p:cNvPr id="2069" name="直接箭头连接符 15"/>
            <p:cNvCxnSpPr>
              <a:cxnSpLocks noChangeShapeType="1"/>
              <a:endCxn id="15" idx="0"/>
            </p:cNvCxnSpPr>
            <p:nvPr/>
          </p:nvCxnSpPr>
          <p:spPr bwMode="auto">
            <a:xfrm rot="5400000">
              <a:off x="6125789" y="3839771"/>
              <a:ext cx="357186" cy="250036"/>
            </a:xfrm>
            <a:prstGeom prst="straightConnector1">
              <a:avLst/>
            </a:prstGeom>
            <a:noFill/>
            <a:ln w="19050" algn="ctr">
              <a:solidFill>
                <a:srgbClr val="FF0000"/>
              </a:solidFill>
              <a:round/>
              <a:tailEnd type="arrow" w="med" len="med"/>
            </a:ln>
          </p:spPr>
        </p:cxnSp>
      </p:grpSp>
      <p:grpSp>
        <p:nvGrpSpPr>
          <p:cNvPr id="25" name="组合 24"/>
          <p:cNvGrpSpPr/>
          <p:nvPr/>
        </p:nvGrpSpPr>
        <p:grpSpPr>
          <a:xfrm>
            <a:off x="1404938" y="5643582"/>
            <a:ext cx="4129087" cy="461665"/>
            <a:chOff x="1404938" y="5643582"/>
            <a:chExt cx="4129087" cy="461665"/>
          </a:xfrm>
        </p:grpSpPr>
        <p:graphicFrame>
          <p:nvGraphicFramePr>
            <p:cNvPr id="2051" name="Object 3"/>
            <p:cNvGraphicFramePr>
              <a:graphicFrameLocks noChangeAspect="1"/>
            </p:cNvGraphicFramePr>
            <p:nvPr/>
          </p:nvGraphicFramePr>
          <p:xfrm>
            <a:off x="1404938" y="5688013"/>
            <a:ext cx="263525" cy="334962"/>
          </p:xfrm>
          <a:graphic>
            <a:graphicData uri="http://schemas.openxmlformats.org/presentationml/2006/ole">
              <mc:AlternateContent xmlns:mc="http://schemas.openxmlformats.org/markup-compatibility/2006">
                <mc:Choice xmlns:v="urn:schemas-microsoft-com:vml" Requires="v">
                  <p:oleObj spid="_x0000_s117803" name="Equation" r:id="rId3" imgW="3352800" imgH="4267200" progId="Equation.DSMT4">
                    <p:embed/>
                  </p:oleObj>
                </mc:Choice>
                <mc:Fallback>
                  <p:oleObj name="Equation" r:id="rId3" imgW="3352800" imgH="4267200" progId="Equation.DSMT4">
                    <p:embed/>
                    <p:pic>
                      <p:nvPicPr>
                        <p:cNvPr id="0" name="图片 1178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938" y="5688013"/>
                          <a:ext cx="263525" cy="334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Box 19"/>
            <p:cNvSpPr txBox="1"/>
            <p:nvPr/>
          </p:nvSpPr>
          <p:spPr bwMode="auto">
            <a:xfrm>
              <a:off x="1676400" y="5643582"/>
              <a:ext cx="3857625" cy="461665"/>
            </a:xfrm>
            <a:prstGeom prst="rect">
              <a:avLst/>
            </a:prstGeom>
            <a:noFill/>
          </p:spPr>
          <p:txBody>
            <a:bodyPr>
              <a:spAutoFit/>
            </a:bodyPr>
            <a:lstStyle/>
            <a:p>
              <a:pPr>
                <a:buFont typeface="Wingdings" panose="05000000000000000000" pitchFamily="2" charset="2"/>
                <a:buNone/>
                <a:defRPr/>
              </a:pPr>
              <a:r>
                <a:rPr lang="zh-CN" altLang="en-US" sz="2400" dirty="0">
                  <a:solidFill>
                    <a:srgbClr val="0000FF"/>
                  </a:solidFill>
                  <a:latin typeface="方正大黑简体" pitchFamily="2" charset="-122"/>
                  <a:ea typeface="方正大黑简体" pitchFamily="2" charset="-122"/>
                </a:rPr>
                <a:t>：移动台与基站的距离</a:t>
              </a:r>
              <a:endParaRPr lang="zh-CN" altLang="en-US" sz="2400" dirty="0">
                <a:solidFill>
                  <a:srgbClr val="0000FF"/>
                </a:solidFill>
                <a:latin typeface="方正大黑简体" pitchFamily="2" charset="-122"/>
                <a:ea typeface="方正大黑简体" pitchFamily="2" charset="-122"/>
              </a:endParaRPr>
            </a:p>
          </p:txBody>
        </p:sp>
      </p:grpSp>
      <p:grpSp>
        <p:nvGrpSpPr>
          <p:cNvPr id="10" name="组合 29"/>
          <p:cNvGrpSpPr/>
          <p:nvPr/>
        </p:nvGrpSpPr>
        <p:grpSpPr bwMode="auto">
          <a:xfrm>
            <a:off x="3143240" y="4429129"/>
            <a:ext cx="2000250" cy="785818"/>
            <a:chOff x="3143229" y="4429127"/>
            <a:chExt cx="2000264" cy="785821"/>
          </a:xfrm>
        </p:grpSpPr>
        <p:sp>
          <p:nvSpPr>
            <p:cNvPr id="19" name="Rectangle 3"/>
            <p:cNvSpPr>
              <a:spLocks noChangeArrowheads="1"/>
            </p:cNvSpPr>
            <p:nvPr/>
          </p:nvSpPr>
          <p:spPr bwMode="auto">
            <a:xfrm>
              <a:off x="3143229" y="4857760"/>
              <a:ext cx="2000264" cy="357188"/>
            </a:xfrm>
            <a:prstGeom prst="rect">
              <a:avLst/>
            </a:prstGeom>
            <a:noFill/>
            <a:ln w="9525">
              <a:noFill/>
              <a:miter lim="800000"/>
            </a:ln>
            <a:effectLst/>
          </p:spPr>
          <p:txBody>
            <a:bodyPr lIns="91438" tIns="45719" rIns="91438" bIns="45719"/>
            <a:lstStyle/>
            <a:p>
              <a:pPr marL="307975" indent="-307975" defTabSz="822325">
                <a:lnSpc>
                  <a:spcPct val="90000"/>
                </a:lnSpc>
                <a:buClr>
                  <a:schemeClr val="folHlink"/>
                </a:buClr>
                <a:buSzPct val="60000"/>
                <a:buFont typeface="Wingdings" panose="05000000000000000000" pitchFamily="2" charset="2"/>
                <a:buNone/>
                <a:defRPr/>
              </a:pPr>
              <a:r>
                <a:rPr lang="zh-CN" altLang="en-US" sz="2400" dirty="0">
                  <a:solidFill>
                    <a:srgbClr val="0000FF"/>
                  </a:solidFill>
                  <a:latin typeface="方正大黑简体" pitchFamily="2" charset="-122"/>
                  <a:ea typeface="方正大黑简体" pitchFamily="2" charset="-122"/>
                </a:rPr>
                <a:t>大尺度衰落</a:t>
              </a:r>
              <a:endParaRPr lang="zh-CN" altLang="en-GB" sz="2400" dirty="0">
                <a:solidFill>
                  <a:srgbClr val="0000FF"/>
                </a:solidFill>
                <a:latin typeface="方正大黑简体" pitchFamily="2" charset="-122"/>
                <a:ea typeface="方正大黑简体" pitchFamily="2" charset="-122"/>
              </a:endParaRPr>
            </a:p>
          </p:txBody>
        </p:sp>
        <p:cxnSp>
          <p:nvCxnSpPr>
            <p:cNvPr id="2065" name="直接箭头连接符 22"/>
            <p:cNvCxnSpPr>
              <a:cxnSpLocks noChangeShapeType="1"/>
              <a:stCxn id="9" idx="2"/>
            </p:cNvCxnSpPr>
            <p:nvPr/>
          </p:nvCxnSpPr>
          <p:spPr bwMode="auto">
            <a:xfrm rot="16200000" flipH="1">
              <a:off x="3375410" y="4232672"/>
              <a:ext cx="285751" cy="678669"/>
            </a:xfrm>
            <a:prstGeom prst="straightConnector1">
              <a:avLst/>
            </a:prstGeom>
            <a:noFill/>
            <a:ln w="19050" algn="ctr">
              <a:solidFill>
                <a:srgbClr val="FF0000"/>
              </a:solidFill>
              <a:round/>
              <a:tailEnd type="arrow" w="med" len="med"/>
            </a:ln>
          </p:spPr>
        </p:cxnSp>
        <p:cxnSp>
          <p:nvCxnSpPr>
            <p:cNvPr id="2066" name="直接箭头连接符 24"/>
            <p:cNvCxnSpPr>
              <a:cxnSpLocks noChangeShapeType="1"/>
            </p:cNvCxnSpPr>
            <p:nvPr/>
          </p:nvCxnSpPr>
          <p:spPr bwMode="auto">
            <a:xfrm rot="10800000" flipV="1">
              <a:off x="4286246" y="4429127"/>
              <a:ext cx="500066" cy="357190"/>
            </a:xfrm>
            <a:prstGeom prst="straightConnector1">
              <a:avLst/>
            </a:prstGeom>
            <a:noFill/>
            <a:ln w="19050" algn="ctr">
              <a:solidFill>
                <a:srgbClr val="FF0000"/>
              </a:solidFill>
              <a:round/>
              <a:tailEnd type="arrow" w="med" len="med"/>
            </a:ln>
          </p:spPr>
        </p:cxnSp>
      </p:grpSp>
      <p:grpSp>
        <p:nvGrpSpPr>
          <p:cNvPr id="11" name="组合 28"/>
          <p:cNvGrpSpPr/>
          <p:nvPr/>
        </p:nvGrpSpPr>
        <p:grpSpPr bwMode="auto">
          <a:xfrm>
            <a:off x="5286375" y="4428750"/>
            <a:ext cx="2000250" cy="786202"/>
            <a:chOff x="5286380" y="4786624"/>
            <a:chExt cx="2000264" cy="785378"/>
          </a:xfrm>
        </p:grpSpPr>
        <p:sp>
          <p:nvSpPr>
            <p:cNvPr id="21" name="Rectangle 3"/>
            <p:cNvSpPr>
              <a:spLocks noChangeArrowheads="1"/>
            </p:cNvSpPr>
            <p:nvPr/>
          </p:nvSpPr>
          <p:spPr bwMode="auto">
            <a:xfrm>
              <a:off x="5286380" y="5215189"/>
              <a:ext cx="2000264" cy="356813"/>
            </a:xfrm>
            <a:prstGeom prst="rect">
              <a:avLst/>
            </a:prstGeom>
            <a:noFill/>
            <a:ln w="9525">
              <a:noFill/>
              <a:miter lim="800000"/>
            </a:ln>
            <a:effectLst/>
          </p:spPr>
          <p:txBody>
            <a:bodyPr lIns="91438" tIns="45719" rIns="91438" bIns="45719"/>
            <a:lstStyle/>
            <a:p>
              <a:pPr marL="307975" indent="-307975" defTabSz="822325">
                <a:lnSpc>
                  <a:spcPct val="90000"/>
                </a:lnSpc>
                <a:buClr>
                  <a:schemeClr val="folHlink"/>
                </a:buClr>
                <a:buSzPct val="60000"/>
                <a:buFont typeface="Wingdings" panose="05000000000000000000" pitchFamily="2" charset="2"/>
                <a:buNone/>
                <a:defRPr/>
              </a:pPr>
              <a:r>
                <a:rPr lang="zh-CN" altLang="en-US" sz="2400" dirty="0">
                  <a:solidFill>
                    <a:srgbClr val="0000FF"/>
                  </a:solidFill>
                  <a:latin typeface="方正大黑简体" pitchFamily="2" charset="-122"/>
                  <a:ea typeface="方正大黑简体" pitchFamily="2" charset="-122"/>
                </a:rPr>
                <a:t>小尺度衰落</a:t>
              </a:r>
              <a:endParaRPr lang="zh-CN" altLang="en-GB" sz="2400" dirty="0">
                <a:solidFill>
                  <a:srgbClr val="0000FF"/>
                </a:solidFill>
                <a:latin typeface="方正大黑简体" pitchFamily="2" charset="-122"/>
                <a:ea typeface="方正大黑简体" pitchFamily="2" charset="-122"/>
              </a:endParaRPr>
            </a:p>
          </p:txBody>
        </p:sp>
        <p:cxnSp>
          <p:nvCxnSpPr>
            <p:cNvPr id="2063" name="直接箭头连接符 27"/>
            <p:cNvCxnSpPr>
              <a:cxnSpLocks noChangeShapeType="1"/>
            </p:cNvCxnSpPr>
            <p:nvPr/>
          </p:nvCxnSpPr>
          <p:spPr bwMode="auto">
            <a:xfrm rot="16200000" flipH="1">
              <a:off x="5893605" y="4965218"/>
              <a:ext cx="357198" cy="9"/>
            </a:xfrm>
            <a:prstGeom prst="straightConnector1">
              <a:avLst/>
            </a:prstGeom>
            <a:noFill/>
            <a:ln w="19050" algn="ctr">
              <a:solidFill>
                <a:srgbClr val="FF0000"/>
              </a:solidFill>
              <a:round/>
              <a:tailEnd type="arrow" w="med" len="med"/>
            </a:ln>
          </p:spPr>
        </p:cxn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77" name="直接箭头连接符 11"/>
          <p:cNvCxnSpPr>
            <a:cxnSpLocks noChangeShapeType="1"/>
          </p:cNvCxnSpPr>
          <p:nvPr/>
        </p:nvCxnSpPr>
        <p:spPr bwMode="auto">
          <a:xfrm>
            <a:off x="-1571625" y="0"/>
            <a:ext cx="914400" cy="914400"/>
          </a:xfrm>
          <a:prstGeom prst="straightConnector1">
            <a:avLst/>
          </a:prstGeom>
          <a:noFill/>
          <a:ln w="9525" algn="ctr">
            <a:noFill/>
            <a:round/>
            <a:tailEnd type="arrow" w="med" len="med"/>
          </a:ln>
        </p:spPr>
      </p:cxnSp>
      <p:cxnSp>
        <p:nvCxnSpPr>
          <p:cNvPr id="3078" name="直接连接符 13"/>
          <p:cNvCxnSpPr>
            <a:cxnSpLocks noChangeShapeType="1"/>
          </p:cNvCxnSpPr>
          <p:nvPr/>
        </p:nvCxnSpPr>
        <p:spPr bwMode="auto">
          <a:xfrm>
            <a:off x="9144000" y="5000625"/>
            <a:ext cx="914400" cy="914400"/>
          </a:xfrm>
          <a:prstGeom prst="line">
            <a:avLst/>
          </a:prstGeom>
          <a:noFill/>
          <a:ln w="9525" algn="ctr">
            <a:noFill/>
            <a:round/>
          </a:ln>
        </p:spPr>
      </p:cxnSp>
      <p:sp>
        <p:nvSpPr>
          <p:cNvPr id="9" name="Rectangle 3"/>
          <p:cNvSpPr>
            <a:spLocks noChangeArrowheads="1"/>
          </p:cNvSpPr>
          <p:nvPr/>
        </p:nvSpPr>
        <p:spPr bwMode="auto">
          <a:xfrm>
            <a:off x="714375" y="1357313"/>
            <a:ext cx="8118475" cy="5286375"/>
          </a:xfrm>
          <a:prstGeom prst="rect">
            <a:avLst/>
          </a:prstGeom>
          <a:noFill/>
          <a:ln w="9525">
            <a:noFill/>
            <a:miter lim="800000"/>
          </a:ln>
          <a:effectLst/>
        </p:spPr>
        <p:txBody>
          <a:bodyPr lIns="91438" tIns="45719" rIns="91438" bIns="45719"/>
          <a:lstStyle/>
          <a:p>
            <a:pPr marL="211455" indent="-257175" defTabSz="822325">
              <a:lnSpc>
                <a:spcPct val="150000"/>
              </a:lnSpc>
              <a:spcAft>
                <a:spcPts val="1015"/>
              </a:spcAft>
              <a:buClr>
                <a:schemeClr val="accent1">
                  <a:lumMod val="75000"/>
                </a:schemeClr>
              </a:buClr>
              <a:buSzPct val="100000"/>
              <a:buFont typeface="Wingdings" panose="05000000000000000000" pitchFamily="2" charset="2"/>
              <a:buNone/>
              <a:defRPr/>
            </a:pPr>
            <a:r>
              <a:rPr lang="en-US" altLang="zh-CN" sz="2800" dirty="0">
                <a:solidFill>
                  <a:srgbClr val="000099"/>
                </a:solidFill>
                <a:latin typeface="方正兰亭粗黑简体" pitchFamily="2" charset="-122"/>
                <a:ea typeface="方正兰亭粗黑简体" pitchFamily="2" charset="-122"/>
              </a:rPr>
              <a:t>1</a:t>
            </a:r>
            <a:r>
              <a:rPr lang="zh-CN" altLang="en-US" sz="2800" dirty="0">
                <a:solidFill>
                  <a:srgbClr val="000099"/>
                </a:solidFill>
                <a:latin typeface="方正兰亭粗黑简体" pitchFamily="2" charset="-122"/>
                <a:ea typeface="方正兰亭粗黑简体" pitchFamily="2" charset="-122"/>
              </a:rPr>
              <a:t>、传播损耗</a:t>
            </a:r>
            <a:r>
              <a:rPr lang="en-US" altLang="zh-CN" sz="2800" dirty="0">
                <a:solidFill>
                  <a:srgbClr val="000099"/>
                </a:solidFill>
                <a:latin typeface="方正兰亭粗黑简体" pitchFamily="2" charset="-122"/>
                <a:ea typeface="方正兰亭粗黑简体" pitchFamily="2" charset="-122"/>
              </a:rPr>
              <a:t>(</a:t>
            </a:r>
            <a:r>
              <a:rPr lang="zh-CN" altLang="en-US" sz="2800" dirty="0">
                <a:solidFill>
                  <a:srgbClr val="000099"/>
                </a:solidFill>
                <a:latin typeface="方正兰亭粗黑简体" pitchFamily="2" charset="-122"/>
                <a:ea typeface="方正兰亭粗黑简体" pitchFamily="2" charset="-122"/>
              </a:rPr>
              <a:t>路径损耗）</a:t>
            </a:r>
            <a:endParaRPr lang="en-GB" altLang="zh-CN" sz="2800" dirty="0">
              <a:solidFill>
                <a:srgbClr val="000099"/>
              </a:solidFill>
              <a:latin typeface="方正兰亭粗黑简体" pitchFamily="2" charset="-122"/>
              <a:ea typeface="方正兰亭粗黑简体" pitchFamily="2" charset="-122"/>
            </a:endParaRPr>
          </a:p>
          <a:p>
            <a:pPr marL="570230" lvl="1" indent="-205105" defTabSz="822325">
              <a:lnSpc>
                <a:spcPct val="150000"/>
              </a:lnSpc>
              <a:spcAft>
                <a:spcPts val="750"/>
              </a:spcAft>
              <a:buClr>
                <a:schemeClr val="accent1">
                  <a:lumMod val="75000"/>
                </a:schemeClr>
              </a:buClr>
              <a:buSzPct val="100000"/>
              <a:defRPr/>
            </a:pPr>
            <a:r>
              <a:rPr lang="zh-CN" altLang="en-US" sz="2400" dirty="0">
                <a:solidFill>
                  <a:srgbClr val="0000FF"/>
                </a:solidFill>
                <a:latin typeface="方正大黑简体" pitchFamily="2" charset="-122"/>
                <a:ea typeface="方正大黑简体" pitchFamily="2" charset="-122"/>
              </a:rPr>
              <a:t> </a:t>
            </a:r>
            <a:r>
              <a:rPr lang="zh-CN" altLang="en-US" sz="2400" dirty="0">
                <a:solidFill>
                  <a:srgbClr val="FF0000"/>
                </a:solidFill>
                <a:latin typeface="方正大黑简体" pitchFamily="2" charset="-122"/>
                <a:ea typeface="方正大黑简体" pitchFamily="2" charset="-122"/>
              </a:rPr>
              <a:t>长程范围内的信号电平变化</a:t>
            </a:r>
            <a:r>
              <a:rPr lang="zh-CN" altLang="en-US" sz="2400" dirty="0">
                <a:solidFill>
                  <a:schemeClr val="tx1"/>
                </a:solidFill>
                <a:latin typeface="方正大黑简体" pitchFamily="2" charset="-122"/>
                <a:ea typeface="方正大黑简体" pitchFamily="2" charset="-122"/>
              </a:rPr>
              <a:t>（几千米量级）</a:t>
            </a:r>
            <a:endParaRPr lang="zh-CN" altLang="en-US" sz="2400" dirty="0">
              <a:solidFill>
                <a:schemeClr val="tx1"/>
              </a:solidFill>
              <a:latin typeface="方正大黑简体" pitchFamily="2" charset="-122"/>
              <a:ea typeface="方正大黑简体" pitchFamily="2" charset="-122"/>
            </a:endParaRPr>
          </a:p>
          <a:p>
            <a:pPr marL="570230" lvl="1" indent="-205105" defTabSz="822325">
              <a:lnSpc>
                <a:spcPct val="150000"/>
              </a:lnSpc>
              <a:spcAft>
                <a:spcPts val="750"/>
              </a:spcAft>
              <a:buClr>
                <a:schemeClr val="accent1">
                  <a:lumMod val="75000"/>
                </a:schemeClr>
              </a:buClr>
              <a:buSzPct val="100000"/>
              <a:defRPr/>
            </a:pPr>
            <a:r>
              <a:rPr lang="zh-CN" altLang="en-US" sz="2400" dirty="0">
                <a:solidFill>
                  <a:schemeClr val="tx1"/>
                </a:solidFill>
                <a:latin typeface="方正大黑简体" pitchFamily="2" charset="-122"/>
                <a:ea typeface="方正大黑简体" pitchFamily="2" charset="-122"/>
              </a:rPr>
              <a:t> 电波传播引起的平均接收功率衰减</a:t>
            </a:r>
            <a:endParaRPr lang="en-US" altLang="zh-CN" sz="2400" dirty="0">
              <a:solidFill>
                <a:schemeClr val="tx1"/>
              </a:solidFill>
              <a:latin typeface="方正大黑简体" pitchFamily="2" charset="-122"/>
              <a:ea typeface="方正大黑简体" pitchFamily="2" charset="-122"/>
            </a:endParaRPr>
          </a:p>
          <a:p>
            <a:pPr marL="570230" lvl="1" indent="-205105" defTabSz="822325">
              <a:lnSpc>
                <a:spcPct val="150000"/>
              </a:lnSpc>
              <a:spcAft>
                <a:spcPts val="750"/>
              </a:spcAft>
              <a:buClr>
                <a:schemeClr val="accent1">
                  <a:lumMod val="75000"/>
                </a:schemeClr>
              </a:buClr>
              <a:buSzPct val="100000"/>
              <a:defRPr/>
            </a:pPr>
            <a:r>
              <a:rPr lang="zh-CN" altLang="en-US" sz="2400" dirty="0">
                <a:solidFill>
                  <a:schemeClr val="tx1"/>
                </a:solidFill>
                <a:latin typeface="方正大黑简体" pitchFamily="2" charset="-122"/>
                <a:ea typeface="方正大黑简体" pitchFamily="2" charset="-122"/>
              </a:rPr>
              <a:t> 取决于发射机与接收机之间的距离</a:t>
            </a:r>
            <a:endParaRPr lang="en-US" altLang="zh-CN" sz="2400" dirty="0">
              <a:solidFill>
                <a:schemeClr val="tx1"/>
              </a:solidFill>
              <a:latin typeface="方正大黑简体" pitchFamily="2" charset="-122"/>
              <a:ea typeface="方正大黑简体" pitchFamily="2" charset="-122"/>
            </a:endParaRPr>
          </a:p>
          <a:p>
            <a:pPr marL="570230" lvl="1" indent="-205105" defTabSz="822325">
              <a:lnSpc>
                <a:spcPct val="150000"/>
              </a:lnSpc>
              <a:spcAft>
                <a:spcPts val="750"/>
              </a:spcAft>
              <a:buClr>
                <a:schemeClr val="accent1">
                  <a:lumMod val="75000"/>
                </a:schemeClr>
              </a:buClr>
              <a:buSzPct val="100000"/>
              <a:defRPr/>
            </a:pPr>
            <a:r>
              <a:rPr lang="en-US" altLang="zh-CN" sz="2400" dirty="0">
                <a:solidFill>
                  <a:schemeClr val="tx1"/>
                </a:solidFill>
                <a:latin typeface="方正大黑简体" pitchFamily="2" charset="-122"/>
                <a:ea typeface="方正大黑简体" pitchFamily="2" charset="-122"/>
              </a:rPr>
              <a:t> </a:t>
            </a:r>
            <a:r>
              <a:rPr lang="zh-CN" altLang="en-US" sz="2400" dirty="0">
                <a:solidFill>
                  <a:schemeClr val="tx1"/>
                </a:solidFill>
                <a:latin typeface="方正大黑简体" pitchFamily="2" charset="-122"/>
                <a:ea typeface="方正大黑简体" pitchFamily="2" charset="-122"/>
              </a:rPr>
              <a:t>自由空间时，</a:t>
            </a:r>
            <a:r>
              <a:rPr lang="en-US" altLang="zh-CN" sz="2400" dirty="0">
                <a:solidFill>
                  <a:schemeClr val="tx1"/>
                </a:solidFill>
                <a:latin typeface="方正大黑简体" pitchFamily="2" charset="-122"/>
                <a:ea typeface="方正大黑简体" pitchFamily="2" charset="-122"/>
              </a:rPr>
              <a:t>n=2</a:t>
            </a:r>
            <a:r>
              <a:rPr lang="zh-CN" altLang="en-US" sz="2400" dirty="0">
                <a:solidFill>
                  <a:schemeClr val="tx1"/>
                </a:solidFill>
                <a:latin typeface="方正大黑简体" pitchFamily="2" charset="-122"/>
                <a:ea typeface="方正大黑简体" pitchFamily="2" charset="-122"/>
              </a:rPr>
              <a:t>，一般情况下</a:t>
            </a:r>
            <a:r>
              <a:rPr lang="en-US" altLang="zh-CN" sz="2400" dirty="0">
                <a:solidFill>
                  <a:schemeClr val="tx1"/>
                </a:solidFill>
                <a:latin typeface="方正大黑简体" pitchFamily="2" charset="-122"/>
                <a:ea typeface="方正大黑简体" pitchFamily="2" charset="-122"/>
              </a:rPr>
              <a:t>n=3</a:t>
            </a:r>
            <a:r>
              <a:rPr lang="zh-CN" altLang="en-US" sz="2400" dirty="0">
                <a:solidFill>
                  <a:schemeClr val="tx1"/>
                </a:solidFill>
                <a:latin typeface="方正大黑简体" pitchFamily="2" charset="-122"/>
                <a:ea typeface="方正大黑简体" pitchFamily="2" charset="-122"/>
              </a:rPr>
              <a:t>～</a:t>
            </a:r>
            <a:r>
              <a:rPr lang="en-US" altLang="zh-CN" sz="2400" dirty="0">
                <a:solidFill>
                  <a:schemeClr val="tx1"/>
                </a:solidFill>
                <a:latin typeface="方正大黑简体" pitchFamily="2" charset="-122"/>
                <a:ea typeface="方正大黑简体" pitchFamily="2" charset="-122"/>
              </a:rPr>
              <a:t>5</a:t>
            </a:r>
            <a:endParaRPr lang="zh-CN" altLang="en-US" sz="2400" dirty="0">
              <a:solidFill>
                <a:schemeClr val="tx1"/>
              </a:solidFill>
              <a:latin typeface="方正大黑简体" pitchFamily="2" charset="-122"/>
              <a:ea typeface="方正大黑简体" pitchFamily="2" charset="-122"/>
            </a:endParaRPr>
          </a:p>
        </p:txBody>
      </p:sp>
      <p:graphicFrame>
        <p:nvGraphicFramePr>
          <p:cNvPr id="3074" name="Object 2"/>
          <p:cNvGraphicFramePr>
            <a:graphicFrameLocks noChangeAspect="1"/>
          </p:cNvGraphicFramePr>
          <p:nvPr/>
        </p:nvGraphicFramePr>
        <p:xfrm>
          <a:off x="6161088" y="2765425"/>
          <a:ext cx="1811337" cy="666750"/>
        </p:xfrm>
        <a:graphic>
          <a:graphicData uri="http://schemas.openxmlformats.org/presentationml/2006/ole">
            <mc:AlternateContent xmlns:mc="http://schemas.openxmlformats.org/markup-compatibility/2006">
              <mc:Choice xmlns:v="urn:schemas-microsoft-com:vml" Requires="v">
                <p:oleObj spid="_x0000_s118806" name="Equation" r:id="rId1" imgW="18288000" imgH="6705600" progId="Equation.DSMT4">
                  <p:embed/>
                </p:oleObj>
              </mc:Choice>
              <mc:Fallback>
                <p:oleObj name="Equation" r:id="rId1" imgW="18288000" imgH="6705600" progId="Equation.DSMT4">
                  <p:embed/>
                  <p:pic>
                    <p:nvPicPr>
                      <p:cNvPr id="0" name="图片 1188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1088" y="2765425"/>
                        <a:ext cx="1811337"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2"/>
          <p:cNvSpPr txBox="1">
            <a:spLocks noChangeArrowheads="1"/>
          </p:cNvSpPr>
          <p:nvPr/>
        </p:nvSpPr>
        <p:spPr>
          <a:xfrm>
            <a:off x="785786" y="428590"/>
            <a:ext cx="7643867" cy="928708"/>
          </a:xfrm>
          <a:prstGeom prst="rect">
            <a:avLst/>
          </a:prstGeom>
        </p:spPr>
        <p:txBody>
          <a:bodyPr/>
          <a:lstStyle/>
          <a:p>
            <a:pPr algn="ctr" defTabSz="697230">
              <a:buFont typeface="Wingdings" panose="05000000000000000000" pitchFamily="2" charset="2"/>
              <a:buNone/>
              <a:defRPr/>
            </a:pPr>
            <a:r>
              <a:rPr lang="zh-CN" altLang="en-US" sz="3600" dirty="0">
                <a:solidFill>
                  <a:schemeClr val="bg1"/>
                </a:solidFill>
                <a:latin typeface="方正兰亭粗黑简体" pitchFamily="2" charset="-122"/>
                <a:ea typeface="方正兰亭粗黑简体" pitchFamily="2" charset="-122"/>
                <a:cs typeface="+mj-cs"/>
              </a:rPr>
              <a:t>一、电波传播损耗特性</a:t>
            </a:r>
            <a:endParaRPr lang="zh-CN" altLang="en-US" sz="3600" dirty="0">
              <a:solidFill>
                <a:schemeClr val="bg1"/>
              </a:solidFill>
              <a:latin typeface="方正兰亭粗黑简体" pitchFamily="2" charset="-122"/>
              <a:ea typeface="方正兰亭粗黑简体" pitchFamily="2" charset="-122"/>
              <a:cs typeface="+mj-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p:nvPr/>
        </p:nvSpPr>
        <p:spPr>
          <a:xfrm>
            <a:off x="685800" y="1428750"/>
            <a:ext cx="7772400" cy="4953000"/>
          </a:xfrm>
          <a:prstGeom prst="rect">
            <a:avLst/>
          </a:prstGeom>
        </p:spPr>
        <p:txBody>
          <a:bodyPr/>
          <a:lstStyle/>
          <a:p>
            <a:pPr marL="298450" indent="-298450" defTabSz="697230">
              <a:buFont typeface="Wingdings" panose="05000000000000000000" pitchFamily="2" charset="2"/>
              <a:buChar char="n"/>
              <a:defRPr/>
            </a:pPr>
            <a:endParaRPr lang="zh-CN" altLang="en-US" sz="2400" kern="0" dirty="0">
              <a:latin typeface="+mn-lt"/>
              <a:ea typeface="方正大黑简体" pitchFamily="2" charset="-122"/>
            </a:endParaRPr>
          </a:p>
        </p:txBody>
      </p:sp>
      <p:sp>
        <p:nvSpPr>
          <p:cNvPr id="8" name="Rectangle 3"/>
          <p:cNvSpPr>
            <a:spLocks noChangeArrowheads="1"/>
          </p:cNvSpPr>
          <p:nvPr/>
        </p:nvSpPr>
        <p:spPr bwMode="auto">
          <a:xfrm>
            <a:off x="448076" y="836712"/>
            <a:ext cx="8118475" cy="5286375"/>
          </a:xfrm>
          <a:prstGeom prst="rect">
            <a:avLst/>
          </a:prstGeom>
          <a:noFill/>
          <a:ln w="9525">
            <a:noFill/>
            <a:miter lim="800000"/>
          </a:ln>
          <a:effectLst/>
        </p:spPr>
        <p:txBody>
          <a:bodyPr lIns="91438" tIns="45719" rIns="91438" bIns="45719"/>
          <a:lstStyle/>
          <a:p>
            <a:pPr marL="211455" indent="-257175" defTabSz="822325">
              <a:lnSpc>
                <a:spcPct val="150000"/>
              </a:lnSpc>
              <a:spcAft>
                <a:spcPts val="1015"/>
              </a:spcAft>
              <a:buClr>
                <a:schemeClr val="accent1">
                  <a:lumMod val="75000"/>
                </a:schemeClr>
              </a:buClr>
              <a:buSzPct val="100000"/>
              <a:buFont typeface="Wingdings" panose="05000000000000000000" pitchFamily="2" charset="2"/>
              <a:buNone/>
              <a:defRPr/>
            </a:pPr>
            <a:r>
              <a:rPr lang="en-US" altLang="zh-CN" sz="2800" dirty="0">
                <a:solidFill>
                  <a:srgbClr val="000099"/>
                </a:solidFill>
                <a:latin typeface="方正兰亭粗黑简体" pitchFamily="2" charset="-122"/>
                <a:ea typeface="方正兰亭粗黑简体" pitchFamily="2" charset="-122"/>
              </a:rPr>
              <a:t>2</a:t>
            </a:r>
            <a:r>
              <a:rPr lang="zh-CN" altLang="en-US" sz="2800" dirty="0">
                <a:solidFill>
                  <a:srgbClr val="000099"/>
                </a:solidFill>
                <a:latin typeface="方正兰亭粗黑简体" pitchFamily="2" charset="-122"/>
                <a:ea typeface="方正兰亭粗黑简体" pitchFamily="2" charset="-122"/>
              </a:rPr>
              <a:t>、阴影衰落</a:t>
            </a:r>
            <a:r>
              <a:rPr lang="en-US" altLang="zh-CN" sz="2800" dirty="0">
                <a:solidFill>
                  <a:srgbClr val="000099"/>
                </a:solidFill>
                <a:latin typeface="方正兰亭粗黑简体" pitchFamily="2" charset="-122"/>
                <a:ea typeface="方正兰亭粗黑简体" pitchFamily="2" charset="-122"/>
                <a:sym typeface="+mn-ea"/>
              </a:rPr>
              <a:t>(</a:t>
            </a:r>
            <a:r>
              <a:rPr lang="zh-CN" altLang="en-US" sz="2800" dirty="0">
                <a:solidFill>
                  <a:srgbClr val="000099"/>
                </a:solidFill>
                <a:latin typeface="方正兰亭粗黑简体" pitchFamily="2" charset="-122"/>
                <a:ea typeface="方正兰亭粗黑简体" pitchFamily="2" charset="-122"/>
                <a:sym typeface="+mn-ea"/>
              </a:rPr>
              <a:t>地形</a:t>
            </a:r>
            <a:r>
              <a:rPr lang="zh-CN" altLang="en-US" sz="2800" dirty="0">
                <a:solidFill>
                  <a:schemeClr val="tx1"/>
                </a:solidFill>
                <a:latin typeface="方正大黑简体" pitchFamily="2" charset="-122"/>
                <a:ea typeface="方正大黑简体" pitchFamily="2" charset="-122"/>
                <a:sym typeface="+mn-ea"/>
              </a:rPr>
              <a:t>遮挡</a:t>
            </a:r>
            <a:r>
              <a:rPr lang="zh-CN" altLang="en-US" sz="2800" dirty="0">
                <a:solidFill>
                  <a:srgbClr val="000099"/>
                </a:solidFill>
                <a:latin typeface="方正兰亭粗黑简体" pitchFamily="2" charset="-122"/>
                <a:ea typeface="方正兰亭粗黑简体" pitchFamily="2" charset="-122"/>
                <a:sym typeface="+mn-ea"/>
              </a:rPr>
              <a:t>）</a:t>
            </a:r>
            <a:r>
              <a:rPr lang="en-US" altLang="zh-CN" sz="2800" dirty="0">
                <a:solidFill>
                  <a:srgbClr val="000099"/>
                </a:solidFill>
                <a:latin typeface="方正兰亭粗黑简体" pitchFamily="2" charset="-122"/>
                <a:ea typeface="方正兰亭粗黑简体" pitchFamily="2" charset="-122"/>
              </a:rPr>
              <a:t>— </a:t>
            </a:r>
            <a:r>
              <a:rPr lang="zh-CN" altLang="en-US" sz="2800" dirty="0">
                <a:solidFill>
                  <a:srgbClr val="000099"/>
                </a:solidFill>
                <a:latin typeface="方正兰亭粗黑简体" pitchFamily="2" charset="-122"/>
                <a:ea typeface="方正兰亭粗黑简体" pitchFamily="2" charset="-122"/>
              </a:rPr>
              <a:t>阳光不能普照</a:t>
            </a:r>
            <a:endParaRPr lang="en-GB" altLang="zh-CN" sz="2800" dirty="0">
              <a:solidFill>
                <a:srgbClr val="000099"/>
              </a:solidFill>
              <a:latin typeface="方正兰亭粗黑简体" pitchFamily="2" charset="-122"/>
              <a:ea typeface="方正兰亭粗黑简体" pitchFamily="2" charset="-122"/>
            </a:endParaRPr>
          </a:p>
          <a:p>
            <a:pPr marL="570230" lvl="1" indent="-205105" defTabSz="822325">
              <a:lnSpc>
                <a:spcPct val="150000"/>
              </a:lnSpc>
              <a:spcAft>
                <a:spcPts val="750"/>
              </a:spcAft>
              <a:buClr>
                <a:srgbClr val="0000FF"/>
              </a:buClr>
              <a:buSzPct val="100000"/>
              <a:buFont typeface="Wingdings" panose="05000000000000000000" pitchFamily="2" charset="2"/>
              <a:buChar char="p"/>
              <a:defRPr/>
            </a:pPr>
            <a:r>
              <a:rPr lang="zh-CN" altLang="en-US" sz="2800" dirty="0">
                <a:solidFill>
                  <a:srgbClr val="0000FF"/>
                </a:solidFill>
                <a:latin typeface="方正大黑简体" pitchFamily="2" charset="-122"/>
                <a:ea typeface="方正大黑简体" pitchFamily="2" charset="-122"/>
              </a:rPr>
              <a:t> </a:t>
            </a:r>
            <a:r>
              <a:rPr lang="zh-CN" altLang="en-US" sz="2800" dirty="0">
                <a:solidFill>
                  <a:schemeClr val="tx1"/>
                </a:solidFill>
                <a:latin typeface="方正大黑简体" pitchFamily="2" charset="-122"/>
                <a:ea typeface="方正大黑简体" pitchFamily="2" charset="-122"/>
              </a:rPr>
              <a:t>短程范围内</a:t>
            </a:r>
            <a:r>
              <a:rPr lang="zh-CN" altLang="en-US" sz="2800" dirty="0">
                <a:solidFill>
                  <a:srgbClr val="FF0000"/>
                </a:solidFill>
                <a:latin typeface="方正大黑简体" pitchFamily="2" charset="-122"/>
                <a:ea typeface="方正大黑简体" pitchFamily="2" charset="-122"/>
              </a:rPr>
              <a:t>的信号电平变化</a:t>
            </a:r>
            <a:r>
              <a:rPr lang="zh-CN" altLang="en-US" sz="2800" dirty="0">
                <a:solidFill>
                  <a:schemeClr val="tx1"/>
                </a:solidFill>
                <a:latin typeface="方正大黑简体" pitchFamily="2" charset="-122"/>
                <a:ea typeface="方正大黑简体" pitchFamily="2" charset="-122"/>
              </a:rPr>
              <a:t>（数百波长量级）</a:t>
            </a:r>
            <a:endParaRPr lang="en-US" altLang="zh-CN" sz="2800" dirty="0">
              <a:solidFill>
                <a:schemeClr val="tx1"/>
              </a:solidFill>
              <a:latin typeface="方正大黑简体" pitchFamily="2" charset="-122"/>
              <a:ea typeface="方正大黑简体" pitchFamily="2" charset="-122"/>
            </a:endParaRPr>
          </a:p>
          <a:p>
            <a:pPr marL="570230" lvl="1" indent="-205105" defTabSz="822325">
              <a:lnSpc>
                <a:spcPct val="150000"/>
              </a:lnSpc>
              <a:spcAft>
                <a:spcPts val="750"/>
              </a:spcAft>
              <a:buClr>
                <a:srgbClr val="0000FF"/>
              </a:buClr>
              <a:buSzPct val="100000"/>
              <a:buFont typeface="Wingdings" panose="05000000000000000000" pitchFamily="2" charset="2"/>
              <a:buChar char="p"/>
              <a:defRPr/>
            </a:pPr>
            <a:r>
              <a:rPr lang="zh-CN" altLang="en-US" sz="2800" dirty="0">
                <a:solidFill>
                  <a:srgbClr val="0000FF"/>
                </a:solidFill>
                <a:latin typeface="方正大黑简体" pitchFamily="2" charset="-122"/>
                <a:ea typeface="方正大黑简体" pitchFamily="2" charset="-122"/>
              </a:rPr>
              <a:t> </a:t>
            </a:r>
            <a:r>
              <a:rPr lang="zh-CN" altLang="en-US" sz="2800" dirty="0">
                <a:solidFill>
                  <a:schemeClr val="tx1"/>
                </a:solidFill>
                <a:latin typeface="方正大黑简体" pitchFamily="2" charset="-122"/>
                <a:ea typeface="方正大黑简体" pitchFamily="2" charset="-122"/>
              </a:rPr>
              <a:t>由大型障碍物的遮挡引起，包括传播环境中的地形起伏、人造建筑物等</a:t>
            </a:r>
            <a:endParaRPr lang="zh-CN" altLang="en-US" sz="2800" dirty="0">
              <a:solidFill>
                <a:schemeClr val="tx1"/>
              </a:solidFill>
              <a:latin typeface="方正大黑简体" pitchFamily="2" charset="-122"/>
              <a:ea typeface="方正大黑简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p:nvPr/>
        </p:nvSpPr>
        <p:spPr>
          <a:xfrm>
            <a:off x="685800" y="1428750"/>
            <a:ext cx="7772400" cy="4953000"/>
          </a:xfrm>
          <a:prstGeom prst="rect">
            <a:avLst/>
          </a:prstGeom>
        </p:spPr>
        <p:txBody>
          <a:bodyPr/>
          <a:lstStyle/>
          <a:p>
            <a:pPr marL="298450" indent="-298450" defTabSz="697230">
              <a:buFont typeface="Wingdings" panose="05000000000000000000" pitchFamily="2" charset="2"/>
              <a:buChar char="n"/>
              <a:defRPr/>
            </a:pPr>
            <a:endParaRPr lang="zh-CN" altLang="en-US" sz="2400" kern="0" dirty="0">
              <a:latin typeface="+mn-lt"/>
              <a:ea typeface="方正大黑简体" pitchFamily="2" charset="-122"/>
            </a:endParaRPr>
          </a:p>
        </p:txBody>
      </p:sp>
      <p:sp>
        <p:nvSpPr>
          <p:cNvPr id="8" name="Rectangle 3"/>
          <p:cNvSpPr>
            <a:spLocks noChangeArrowheads="1"/>
          </p:cNvSpPr>
          <p:nvPr/>
        </p:nvSpPr>
        <p:spPr bwMode="auto">
          <a:xfrm>
            <a:off x="668337" y="980728"/>
            <a:ext cx="8118475" cy="5286375"/>
          </a:xfrm>
          <a:prstGeom prst="rect">
            <a:avLst/>
          </a:prstGeom>
          <a:noFill/>
          <a:ln w="9525">
            <a:noFill/>
            <a:miter lim="800000"/>
          </a:ln>
          <a:effectLst/>
        </p:spPr>
        <p:txBody>
          <a:bodyPr lIns="91438" tIns="45719" rIns="91438" bIns="45719"/>
          <a:lstStyle/>
          <a:p>
            <a:pPr marL="211455" indent="-257175" defTabSz="822325">
              <a:lnSpc>
                <a:spcPct val="150000"/>
              </a:lnSpc>
              <a:spcBef>
                <a:spcPts val="600"/>
              </a:spcBef>
              <a:spcAft>
                <a:spcPts val="0"/>
              </a:spcAft>
              <a:buClr>
                <a:schemeClr val="accent1">
                  <a:lumMod val="75000"/>
                </a:schemeClr>
              </a:buClr>
              <a:buSzPct val="100000"/>
              <a:buFont typeface="Wingdings" panose="05000000000000000000" pitchFamily="2" charset="2"/>
              <a:buNone/>
              <a:defRPr/>
            </a:pPr>
            <a:r>
              <a:rPr lang="en-US" altLang="zh-CN" sz="2800" dirty="0">
                <a:solidFill>
                  <a:srgbClr val="000099"/>
                </a:solidFill>
                <a:latin typeface="方正兰亭粗黑简体" pitchFamily="2" charset="-122"/>
                <a:ea typeface="方正兰亭粗黑简体" pitchFamily="2" charset="-122"/>
              </a:rPr>
              <a:t>3</a:t>
            </a:r>
            <a:r>
              <a:rPr lang="zh-CN" altLang="en-US" sz="2800" dirty="0">
                <a:solidFill>
                  <a:srgbClr val="000099"/>
                </a:solidFill>
                <a:latin typeface="方正兰亭粗黑简体" pitchFamily="2" charset="-122"/>
                <a:ea typeface="方正兰亭粗黑简体" pitchFamily="2" charset="-122"/>
              </a:rPr>
              <a:t>、小尺度衰落 </a:t>
            </a:r>
            <a:r>
              <a:rPr lang="en-US" altLang="zh-CN" sz="2800" dirty="0">
                <a:solidFill>
                  <a:srgbClr val="000099"/>
                </a:solidFill>
                <a:latin typeface="方正兰亭粗黑简体" pitchFamily="2" charset="-122"/>
                <a:ea typeface="方正兰亭粗黑简体" pitchFamily="2" charset="-122"/>
              </a:rPr>
              <a:t>—— </a:t>
            </a:r>
            <a:r>
              <a:rPr lang="zh-CN" altLang="en-US" sz="2800" dirty="0">
                <a:solidFill>
                  <a:srgbClr val="000099"/>
                </a:solidFill>
                <a:latin typeface="方正兰亭粗黑简体" pitchFamily="2" charset="-122"/>
                <a:ea typeface="方正兰亭粗黑简体" pitchFamily="2" charset="-122"/>
              </a:rPr>
              <a:t>余音绕梁</a:t>
            </a:r>
            <a:endParaRPr lang="en-GB" altLang="zh-CN" sz="2800" dirty="0">
              <a:solidFill>
                <a:srgbClr val="000099"/>
              </a:solidFill>
              <a:latin typeface="方正兰亭粗黑简体" pitchFamily="2" charset="-122"/>
              <a:ea typeface="方正兰亭粗黑简体" pitchFamily="2" charset="-122"/>
            </a:endParaRPr>
          </a:p>
          <a:p>
            <a:pPr marL="570230" lvl="1" indent="-205105" defTabSz="822325">
              <a:lnSpc>
                <a:spcPct val="150000"/>
              </a:lnSpc>
              <a:spcBef>
                <a:spcPts val="600"/>
              </a:spcBef>
              <a:spcAft>
                <a:spcPts val="0"/>
              </a:spcAft>
              <a:buClr>
                <a:srgbClr val="0000FF"/>
              </a:buClr>
              <a:buSzPct val="100000"/>
              <a:buFont typeface="Wingdings" panose="05000000000000000000" pitchFamily="2" charset="2"/>
              <a:buChar char="p"/>
              <a:defRPr/>
            </a:pPr>
            <a:r>
              <a:rPr lang="zh-CN" altLang="en-US" sz="2800" dirty="0">
                <a:solidFill>
                  <a:srgbClr val="0000FF"/>
                </a:solidFill>
                <a:latin typeface="方正大黑简体" pitchFamily="2" charset="-122"/>
                <a:ea typeface="方正大黑简体" pitchFamily="2" charset="-122"/>
              </a:rPr>
              <a:t> </a:t>
            </a:r>
            <a:r>
              <a:rPr lang="zh-CN" altLang="en-US" sz="2800" dirty="0">
                <a:solidFill>
                  <a:schemeClr val="tx1"/>
                </a:solidFill>
                <a:latin typeface="方正大黑简体" pitchFamily="2" charset="-122"/>
                <a:ea typeface="方正大黑简体" pitchFamily="2" charset="-122"/>
              </a:rPr>
              <a:t>主要由多径效应和多普勒效应引起</a:t>
            </a:r>
            <a:endParaRPr lang="en-US" altLang="zh-CN" sz="2800" dirty="0">
              <a:solidFill>
                <a:schemeClr val="tx1"/>
              </a:solidFill>
              <a:latin typeface="方正大黑简体" pitchFamily="2" charset="-122"/>
              <a:ea typeface="方正大黑简体" pitchFamily="2" charset="-122"/>
            </a:endParaRPr>
          </a:p>
          <a:p>
            <a:pPr marL="570230" lvl="1" indent="-205105" defTabSz="822325">
              <a:lnSpc>
                <a:spcPct val="150000"/>
              </a:lnSpc>
              <a:spcBef>
                <a:spcPts val="600"/>
              </a:spcBef>
              <a:spcAft>
                <a:spcPts val="0"/>
              </a:spcAft>
              <a:buClr>
                <a:srgbClr val="0000FF"/>
              </a:buClr>
              <a:buSzPct val="100000"/>
              <a:buFont typeface="Wingdings" panose="05000000000000000000" pitchFamily="2" charset="2"/>
              <a:buChar char="p"/>
              <a:defRPr/>
            </a:pPr>
            <a:r>
              <a:rPr lang="zh-CN" altLang="en-US" sz="2800" dirty="0">
                <a:solidFill>
                  <a:srgbClr val="0000FF"/>
                </a:solidFill>
                <a:latin typeface="方正大黑简体" pitchFamily="2" charset="-122"/>
                <a:ea typeface="方正大黑简体" pitchFamily="2" charset="-122"/>
              </a:rPr>
              <a:t> </a:t>
            </a:r>
            <a:r>
              <a:rPr lang="zh-CN" altLang="en-US" sz="2800" dirty="0">
                <a:solidFill>
                  <a:srgbClr val="FF0000"/>
                </a:solidFill>
                <a:latin typeface="方正大黑简体" pitchFamily="2" charset="-122"/>
                <a:ea typeface="方正大黑简体" pitchFamily="2" charset="-122"/>
              </a:rPr>
              <a:t>数十波长</a:t>
            </a:r>
            <a:r>
              <a:rPr lang="zh-CN" altLang="en-US" sz="2800" dirty="0">
                <a:solidFill>
                  <a:schemeClr val="tx1"/>
                </a:solidFill>
                <a:latin typeface="方正大黑简体" pitchFamily="2" charset="-122"/>
                <a:ea typeface="方正大黑简体" pitchFamily="2" charset="-122"/>
              </a:rPr>
              <a:t>量级内的信号电平变化</a:t>
            </a:r>
            <a:endParaRPr lang="en-US" altLang="zh-CN" sz="2800" dirty="0">
              <a:solidFill>
                <a:schemeClr val="tx1"/>
              </a:solidFill>
              <a:latin typeface="方正大黑简体" pitchFamily="2" charset="-122"/>
              <a:ea typeface="方正大黑简体" pitchFamily="2" charset="-122"/>
            </a:endParaRPr>
          </a:p>
          <a:p>
            <a:pPr marL="570230" lvl="1" indent="-205105" defTabSz="822325">
              <a:lnSpc>
                <a:spcPct val="150000"/>
              </a:lnSpc>
              <a:spcBef>
                <a:spcPts val="600"/>
              </a:spcBef>
              <a:spcAft>
                <a:spcPts val="0"/>
              </a:spcAft>
              <a:buClr>
                <a:srgbClr val="0000FF"/>
              </a:buClr>
              <a:buSzPct val="100000"/>
              <a:buFont typeface="Wingdings" panose="05000000000000000000" pitchFamily="2" charset="2"/>
              <a:buChar char="p"/>
              <a:defRPr/>
            </a:pPr>
            <a:r>
              <a:rPr lang="zh-CN" altLang="en-US" sz="2800" dirty="0">
                <a:solidFill>
                  <a:srgbClr val="0000FF"/>
                </a:solidFill>
                <a:latin typeface="方正大黑简体" pitchFamily="2" charset="-122"/>
                <a:ea typeface="方正大黑简体" pitchFamily="2" charset="-122"/>
              </a:rPr>
              <a:t> </a:t>
            </a:r>
            <a:r>
              <a:rPr lang="zh-CN" altLang="en-US" sz="2800" dirty="0">
                <a:solidFill>
                  <a:schemeClr val="tx1"/>
                </a:solidFill>
                <a:latin typeface="方正大黑简体" pitchFamily="2" charset="-122"/>
                <a:ea typeface="方正大黑简体" pitchFamily="2" charset="-122"/>
              </a:rPr>
              <a:t>接收信号场强的瞬时值快速变化，在几个波长间距内的变化幅度可达</a:t>
            </a:r>
            <a:r>
              <a:rPr lang="zh-CN" altLang="en-US" sz="2800" dirty="0">
                <a:solidFill>
                  <a:srgbClr val="FF0000"/>
                </a:solidFill>
                <a:latin typeface="方正大黑简体" pitchFamily="2" charset="-122"/>
                <a:ea typeface="方正大黑简体" pitchFamily="2" charset="-122"/>
              </a:rPr>
              <a:t>30</a:t>
            </a:r>
            <a:r>
              <a:rPr lang="en-US" altLang="zh-CN" sz="2800" dirty="0">
                <a:solidFill>
                  <a:srgbClr val="FF0000"/>
                </a:solidFill>
                <a:latin typeface="方正大黑简体" pitchFamily="2" charset="-122"/>
                <a:ea typeface="方正大黑简体" pitchFamily="2" charset="-122"/>
              </a:rPr>
              <a:t>dB</a:t>
            </a:r>
            <a:endParaRPr lang="en-US" altLang="zh-CN" sz="2800" dirty="0">
              <a:solidFill>
                <a:srgbClr val="FF0000"/>
              </a:solidFill>
              <a:latin typeface="方正大黑简体" pitchFamily="2" charset="-122"/>
              <a:ea typeface="方正大黑简体" pitchFamily="2" charset="-122"/>
            </a:endParaRPr>
          </a:p>
        </p:txBody>
      </p:sp>
      <p:sp>
        <p:nvSpPr>
          <p:cNvPr id="6" name="Rectangle 2"/>
          <p:cNvSpPr txBox="1">
            <a:spLocks noChangeArrowheads="1"/>
          </p:cNvSpPr>
          <p:nvPr/>
        </p:nvSpPr>
        <p:spPr>
          <a:xfrm>
            <a:off x="928662" y="428590"/>
            <a:ext cx="7643867" cy="928708"/>
          </a:xfrm>
          <a:prstGeom prst="rect">
            <a:avLst/>
          </a:prstGeom>
        </p:spPr>
        <p:txBody>
          <a:bodyPr/>
          <a:lstStyle/>
          <a:p>
            <a:pPr algn="ctr" defTabSz="697230">
              <a:buFont typeface="Wingdings" panose="05000000000000000000" pitchFamily="2" charset="2"/>
              <a:buNone/>
              <a:defRPr/>
            </a:pPr>
            <a:r>
              <a:rPr lang="zh-CN" altLang="en-US" sz="3600" dirty="0">
                <a:solidFill>
                  <a:schemeClr val="bg1"/>
                </a:solidFill>
                <a:latin typeface="方正兰亭粗黑简体" pitchFamily="2" charset="-122"/>
                <a:ea typeface="方正兰亭粗黑简体" pitchFamily="2" charset="-122"/>
                <a:cs typeface="+mj-cs"/>
              </a:rPr>
              <a:t>一、电波传播损耗特性</a:t>
            </a:r>
            <a:endParaRPr lang="zh-CN" altLang="en-US" sz="3600" dirty="0">
              <a:solidFill>
                <a:schemeClr val="bg1"/>
              </a:solidFill>
              <a:latin typeface="方正兰亭粗黑简体" pitchFamily="2" charset="-122"/>
              <a:ea typeface="方正兰亭粗黑简体" pitchFamily="2" charset="-122"/>
              <a:cs typeface="+mj-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6"/>
          <p:cNvGrpSpPr/>
          <p:nvPr/>
        </p:nvGrpSpPr>
        <p:grpSpPr bwMode="auto">
          <a:xfrm>
            <a:off x="1447800" y="3271838"/>
            <a:ext cx="2895600" cy="2497137"/>
            <a:chOff x="1447800" y="3271838"/>
            <a:chExt cx="2895600" cy="2497137"/>
          </a:xfrm>
        </p:grpSpPr>
        <p:pic>
          <p:nvPicPr>
            <p:cNvPr id="4121" name="Picture 2" descr="loss"/>
            <p:cNvPicPr>
              <a:picLocks noChangeAspect="1" noChangeArrowheads="1"/>
            </p:cNvPicPr>
            <p:nvPr/>
          </p:nvPicPr>
          <p:blipFill>
            <a:blip r:embed="rId1" cstate="print"/>
            <a:srcRect/>
            <a:stretch>
              <a:fillRect/>
            </a:stretch>
          </p:blipFill>
          <p:spPr bwMode="auto">
            <a:xfrm>
              <a:off x="1447800" y="3271838"/>
              <a:ext cx="2895600" cy="2497137"/>
            </a:xfrm>
            <a:prstGeom prst="rect">
              <a:avLst/>
            </a:prstGeom>
            <a:gradFill rotWithShape="0">
              <a:gsLst>
                <a:gs pos="0">
                  <a:srgbClr val="CCECFF"/>
                </a:gs>
                <a:gs pos="50000">
                  <a:srgbClr val="FFFFFF"/>
                </a:gs>
                <a:gs pos="100000">
                  <a:srgbClr val="CCECFF"/>
                </a:gs>
              </a:gsLst>
              <a:lin ang="2700000" scaled="1"/>
            </a:gradFill>
            <a:ln w="9525">
              <a:noFill/>
              <a:miter lim="800000"/>
              <a:headEnd/>
              <a:tailEnd/>
            </a:ln>
          </p:spPr>
        </p:pic>
        <p:sp>
          <p:nvSpPr>
            <p:cNvPr id="26" name="矩形 25"/>
            <p:cNvSpPr/>
            <p:nvPr/>
          </p:nvSpPr>
          <p:spPr>
            <a:xfrm>
              <a:off x="2571750" y="5214938"/>
              <a:ext cx="1108075" cy="369887"/>
            </a:xfrm>
            <a:prstGeom prst="rect">
              <a:avLst/>
            </a:prstGeom>
          </p:spPr>
          <p:txBody>
            <a:bodyPr wrap="none">
              <a:spAutoFit/>
            </a:bodyPr>
            <a:lstStyle/>
            <a:p>
              <a:pPr>
                <a:defRPr/>
              </a:pPr>
              <a:r>
                <a:rPr lang="zh-CN" altLang="en-US" sz="1800" b="1" dirty="0">
                  <a:solidFill>
                    <a:schemeClr val="bg2">
                      <a:lumMod val="10000"/>
                    </a:schemeClr>
                  </a:solidFill>
                  <a:latin typeface="+mn-ea"/>
                </a:rPr>
                <a:t>传播损耗</a:t>
              </a:r>
              <a:endParaRPr lang="zh-CN" altLang="en-US" sz="1800" b="1" dirty="0">
                <a:solidFill>
                  <a:schemeClr val="bg2">
                    <a:lumMod val="10000"/>
                  </a:schemeClr>
                </a:solidFill>
              </a:endParaRPr>
            </a:p>
          </p:txBody>
        </p:sp>
      </p:grpSp>
      <p:sp>
        <p:nvSpPr>
          <p:cNvPr id="4100" name="Rectangle 3"/>
          <p:cNvSpPr>
            <a:spLocks noGrp="1" noChangeArrowheads="1"/>
          </p:cNvSpPr>
          <p:nvPr>
            <p:ph type="title"/>
          </p:nvPr>
        </p:nvSpPr>
        <p:spPr>
          <a:xfrm>
            <a:off x="728663" y="457184"/>
            <a:ext cx="7772400" cy="685800"/>
          </a:xfrm>
        </p:spPr>
        <p:txBody>
          <a:bodyPr>
            <a:normAutofit/>
          </a:bodyPr>
          <a:lstStyle/>
          <a:p>
            <a:pPr defTabSz="697230">
              <a:defRPr/>
            </a:pPr>
            <a:r>
              <a:rPr lang="zh-CN" altLang="en-US" sz="3600" dirty="0">
                <a:solidFill>
                  <a:schemeClr val="bg1"/>
                </a:solidFill>
                <a:latin typeface="方正兰亭粗黑简体" pitchFamily="2" charset="-122"/>
                <a:ea typeface="方正兰亭粗黑简体" pitchFamily="2" charset="-122"/>
              </a:rPr>
              <a:t>一、电波传播损耗特性</a:t>
            </a:r>
            <a:endParaRPr lang="zh-CN" altLang="en-US" sz="3600" dirty="0">
              <a:solidFill>
                <a:schemeClr val="bg1"/>
              </a:solidFill>
              <a:latin typeface="方正兰亭粗黑简体" pitchFamily="2" charset="-122"/>
              <a:ea typeface="方正兰亭粗黑简体" pitchFamily="2" charset="-122"/>
            </a:endParaRPr>
          </a:p>
        </p:txBody>
      </p:sp>
      <p:sp>
        <p:nvSpPr>
          <p:cNvPr id="4101" name="Line 4"/>
          <p:cNvSpPr>
            <a:spLocks noChangeShapeType="1"/>
          </p:cNvSpPr>
          <p:nvPr/>
        </p:nvSpPr>
        <p:spPr bwMode="auto">
          <a:xfrm>
            <a:off x="1295400" y="3043238"/>
            <a:ext cx="0" cy="2743200"/>
          </a:xfrm>
          <a:prstGeom prst="line">
            <a:avLst/>
          </a:prstGeom>
          <a:noFill/>
          <a:ln w="28575">
            <a:solidFill>
              <a:schemeClr val="tx2"/>
            </a:solidFill>
            <a:round/>
            <a:headEnd type="triangle" w="med" len="med"/>
          </a:ln>
        </p:spPr>
        <p:txBody>
          <a:bodyPr/>
          <a:lstStyle/>
          <a:p>
            <a:endParaRPr lang="zh-CN" altLang="en-US"/>
          </a:p>
        </p:txBody>
      </p:sp>
      <p:sp>
        <p:nvSpPr>
          <p:cNvPr id="4102" name="Line 5"/>
          <p:cNvSpPr>
            <a:spLocks noChangeShapeType="1"/>
          </p:cNvSpPr>
          <p:nvPr/>
        </p:nvSpPr>
        <p:spPr bwMode="auto">
          <a:xfrm>
            <a:off x="1295400" y="5786438"/>
            <a:ext cx="3581400" cy="0"/>
          </a:xfrm>
          <a:prstGeom prst="line">
            <a:avLst/>
          </a:prstGeom>
          <a:noFill/>
          <a:ln w="28575">
            <a:solidFill>
              <a:schemeClr val="tx2"/>
            </a:solidFill>
            <a:round/>
            <a:tailEnd type="triangle" w="med" len="med"/>
          </a:ln>
        </p:spPr>
        <p:txBody>
          <a:bodyPr/>
          <a:lstStyle/>
          <a:p>
            <a:endParaRPr lang="zh-CN" altLang="en-US"/>
          </a:p>
        </p:txBody>
      </p:sp>
      <p:sp>
        <p:nvSpPr>
          <p:cNvPr id="4104" name="Text Box 6"/>
          <p:cNvSpPr txBox="1">
            <a:spLocks noChangeArrowheads="1"/>
          </p:cNvSpPr>
          <p:nvPr/>
        </p:nvSpPr>
        <p:spPr bwMode="auto">
          <a:xfrm>
            <a:off x="2422525" y="5988050"/>
            <a:ext cx="1004888" cy="338138"/>
          </a:xfrm>
          <a:prstGeom prst="rect">
            <a:avLst/>
          </a:prstGeom>
          <a:noFill/>
          <a:ln w="9525">
            <a:noFill/>
            <a:miter lim="800000"/>
          </a:ln>
        </p:spPr>
        <p:txBody>
          <a:bodyPr wrap="none">
            <a:spAutoFit/>
          </a:bodyPr>
          <a:lstStyle/>
          <a:p>
            <a:pPr>
              <a:spcBef>
                <a:spcPct val="20000"/>
              </a:spcBef>
              <a:buClr>
                <a:schemeClr val="accent1"/>
              </a:buClr>
              <a:buSzPct val="90000"/>
              <a:buFont typeface="Monotype Sorts" pitchFamily="2" charset="2"/>
              <a:buNone/>
              <a:defRPr/>
            </a:pPr>
            <a:r>
              <a:rPr lang="zh-CN" altLang="en-US" sz="1600" dirty="0">
                <a:latin typeface="黑体" panose="02010609060101010101" charset="-122"/>
                <a:ea typeface="黑体" panose="02010609060101010101" charset="-122"/>
              </a:rPr>
              <a:t>距离</a:t>
            </a:r>
            <a:r>
              <a:rPr lang="en-US" altLang="zh-CN" sz="1600" dirty="0">
                <a:latin typeface="+mn-lt"/>
                <a:ea typeface="黑体" panose="02010609060101010101" charset="-122"/>
              </a:rPr>
              <a:t>(km)</a:t>
            </a:r>
            <a:endParaRPr lang="zh-CN" altLang="en-US" sz="1600" dirty="0">
              <a:latin typeface="+mn-lt"/>
              <a:ea typeface="黑体" panose="02010609060101010101" charset="-122"/>
            </a:endParaRPr>
          </a:p>
        </p:txBody>
      </p:sp>
      <p:sp>
        <p:nvSpPr>
          <p:cNvPr id="5" name="Text Box 7"/>
          <p:cNvSpPr txBox="1">
            <a:spLocks noChangeArrowheads="1"/>
          </p:cNvSpPr>
          <p:nvPr/>
        </p:nvSpPr>
        <p:spPr bwMode="auto">
          <a:xfrm>
            <a:off x="533400" y="2586038"/>
            <a:ext cx="593725" cy="336550"/>
          </a:xfrm>
          <a:prstGeom prst="rect">
            <a:avLst/>
          </a:prstGeom>
          <a:noFill/>
          <a:ln w="9525">
            <a:noFill/>
            <a:miter lim="800000"/>
          </a:ln>
        </p:spPr>
        <p:txBody>
          <a:bodyPr wrap="none">
            <a:spAutoFit/>
          </a:bodyPr>
          <a:lstStyle/>
          <a:p>
            <a:pPr>
              <a:spcBef>
                <a:spcPct val="20000"/>
              </a:spcBef>
              <a:buClr>
                <a:schemeClr val="accent1"/>
              </a:buClr>
              <a:buSzPct val="90000"/>
              <a:buFont typeface="Monotype Sorts"/>
              <a:buNone/>
            </a:pPr>
            <a:r>
              <a:rPr lang="zh-CN" altLang="en-US" sz="1600">
                <a:latin typeface="黑体" panose="02010609060101010101" charset="-122"/>
                <a:ea typeface="黑体" panose="02010609060101010101" charset="-122"/>
              </a:rPr>
              <a:t>场强</a:t>
            </a:r>
            <a:endParaRPr lang="zh-CN" altLang="en-US" sz="1600">
              <a:latin typeface="黑体" panose="02010609060101010101" charset="-122"/>
              <a:ea typeface="黑体" panose="02010609060101010101" charset="-122"/>
            </a:endParaRPr>
          </a:p>
        </p:txBody>
      </p:sp>
      <p:sp>
        <p:nvSpPr>
          <p:cNvPr id="4105" name="Text Box 8"/>
          <p:cNvSpPr txBox="1">
            <a:spLocks noChangeArrowheads="1"/>
          </p:cNvSpPr>
          <p:nvPr/>
        </p:nvSpPr>
        <p:spPr bwMode="auto">
          <a:xfrm>
            <a:off x="1143000" y="5748338"/>
            <a:ext cx="3429000" cy="338137"/>
          </a:xfrm>
          <a:prstGeom prst="rect">
            <a:avLst/>
          </a:prstGeom>
          <a:noFill/>
          <a:ln w="9525">
            <a:noFill/>
            <a:miter lim="800000"/>
          </a:ln>
        </p:spPr>
        <p:txBody>
          <a:bodyPr>
            <a:spAutoFit/>
          </a:bodyPr>
          <a:lstStyle/>
          <a:p>
            <a:pPr algn="dist">
              <a:spcBef>
                <a:spcPct val="20000"/>
              </a:spcBef>
              <a:buClr>
                <a:schemeClr val="accent1"/>
              </a:buClr>
              <a:buSzPct val="90000"/>
              <a:buFont typeface="Monotype Sorts"/>
              <a:buNone/>
            </a:pPr>
            <a:r>
              <a:rPr lang="en-US" altLang="zh-CN" sz="1600">
                <a:solidFill>
                  <a:schemeClr val="tx2"/>
                </a:solidFill>
              </a:rPr>
              <a:t>02468</a:t>
            </a:r>
            <a:endParaRPr lang="en-US" altLang="zh-CN" sz="1600">
              <a:solidFill>
                <a:schemeClr val="tx2"/>
              </a:solidFill>
            </a:endParaRPr>
          </a:p>
        </p:txBody>
      </p:sp>
      <p:sp>
        <p:nvSpPr>
          <p:cNvPr id="4106" name="Text Box 9"/>
          <p:cNvSpPr txBox="1">
            <a:spLocks noChangeArrowheads="1"/>
          </p:cNvSpPr>
          <p:nvPr/>
        </p:nvSpPr>
        <p:spPr bwMode="auto">
          <a:xfrm>
            <a:off x="838200" y="3119438"/>
            <a:ext cx="533400" cy="2708275"/>
          </a:xfrm>
          <a:prstGeom prst="rect">
            <a:avLst/>
          </a:prstGeom>
          <a:noFill/>
          <a:ln w="9525">
            <a:noFill/>
            <a:miter lim="800000"/>
          </a:ln>
        </p:spPr>
        <p:txBody>
          <a:bodyPr>
            <a:spAutoFit/>
          </a:bodyPr>
          <a:lstStyle/>
          <a:p>
            <a:pPr>
              <a:lnSpc>
                <a:spcPct val="150000"/>
              </a:lnSpc>
              <a:spcBef>
                <a:spcPct val="20000"/>
              </a:spcBef>
              <a:buClr>
                <a:schemeClr val="accent1"/>
              </a:buClr>
              <a:buSzPct val="90000"/>
              <a:buFont typeface="Monotype Sorts"/>
              <a:buNone/>
            </a:pPr>
            <a:r>
              <a:rPr lang="en-US" altLang="zh-CN" sz="1800">
                <a:solidFill>
                  <a:schemeClr val="tx2"/>
                </a:solidFill>
              </a:rPr>
              <a:t>80</a:t>
            </a:r>
            <a:endParaRPr lang="en-US" altLang="zh-CN" sz="1800">
              <a:solidFill>
                <a:schemeClr val="tx2"/>
              </a:solidFill>
            </a:endParaRPr>
          </a:p>
          <a:p>
            <a:pPr>
              <a:lnSpc>
                <a:spcPct val="150000"/>
              </a:lnSpc>
              <a:spcBef>
                <a:spcPct val="20000"/>
              </a:spcBef>
              <a:buClr>
                <a:schemeClr val="accent1"/>
              </a:buClr>
              <a:buSzPct val="90000"/>
              <a:buFont typeface="Monotype Sorts"/>
              <a:buNone/>
            </a:pPr>
            <a:r>
              <a:rPr lang="en-US" altLang="zh-CN" sz="1800">
                <a:solidFill>
                  <a:schemeClr val="tx2"/>
                </a:solidFill>
              </a:rPr>
              <a:t>60</a:t>
            </a:r>
            <a:endParaRPr lang="en-US" altLang="zh-CN" sz="1800">
              <a:solidFill>
                <a:schemeClr val="tx2"/>
              </a:solidFill>
            </a:endParaRPr>
          </a:p>
          <a:p>
            <a:pPr>
              <a:lnSpc>
                <a:spcPct val="150000"/>
              </a:lnSpc>
              <a:spcBef>
                <a:spcPct val="20000"/>
              </a:spcBef>
              <a:buClr>
                <a:schemeClr val="accent1"/>
              </a:buClr>
              <a:buSzPct val="90000"/>
              <a:buFont typeface="Monotype Sorts"/>
              <a:buNone/>
            </a:pPr>
            <a:r>
              <a:rPr lang="en-US" altLang="zh-CN" sz="1800">
                <a:solidFill>
                  <a:schemeClr val="tx2"/>
                </a:solidFill>
              </a:rPr>
              <a:t>40</a:t>
            </a:r>
            <a:endParaRPr lang="en-US" altLang="zh-CN" sz="1800">
              <a:solidFill>
                <a:schemeClr val="tx2"/>
              </a:solidFill>
            </a:endParaRPr>
          </a:p>
          <a:p>
            <a:pPr>
              <a:lnSpc>
                <a:spcPct val="150000"/>
              </a:lnSpc>
              <a:spcBef>
                <a:spcPct val="20000"/>
              </a:spcBef>
              <a:buClr>
                <a:schemeClr val="accent1"/>
              </a:buClr>
              <a:buSzPct val="90000"/>
              <a:buFont typeface="Monotype Sorts"/>
              <a:buNone/>
            </a:pPr>
            <a:r>
              <a:rPr lang="en-US" altLang="zh-CN" sz="1800">
                <a:solidFill>
                  <a:schemeClr val="tx2"/>
                </a:solidFill>
              </a:rPr>
              <a:t>20</a:t>
            </a:r>
            <a:endParaRPr lang="en-US" altLang="zh-CN" sz="1800">
              <a:solidFill>
                <a:schemeClr val="tx2"/>
              </a:solidFill>
            </a:endParaRPr>
          </a:p>
          <a:p>
            <a:pPr>
              <a:lnSpc>
                <a:spcPct val="150000"/>
              </a:lnSpc>
              <a:spcBef>
                <a:spcPct val="20000"/>
              </a:spcBef>
              <a:buClr>
                <a:schemeClr val="accent1"/>
              </a:buClr>
              <a:buSzPct val="90000"/>
              <a:buFont typeface="Monotype Sorts"/>
              <a:buNone/>
            </a:pPr>
            <a:r>
              <a:rPr lang="en-US" altLang="zh-CN" sz="1800">
                <a:solidFill>
                  <a:schemeClr val="tx2"/>
                </a:solidFill>
              </a:rPr>
              <a:t>0</a:t>
            </a:r>
            <a:endParaRPr lang="en-US" altLang="zh-CN" sz="1800">
              <a:solidFill>
                <a:schemeClr val="tx2"/>
              </a:solidFill>
            </a:endParaRPr>
          </a:p>
        </p:txBody>
      </p:sp>
      <p:graphicFrame>
        <p:nvGraphicFramePr>
          <p:cNvPr id="4098" name="Object 2"/>
          <p:cNvGraphicFramePr>
            <a:graphicFrameLocks noChangeAspect="1"/>
          </p:cNvGraphicFramePr>
          <p:nvPr/>
        </p:nvGraphicFramePr>
        <p:xfrm>
          <a:off x="1143000" y="2643188"/>
          <a:ext cx="854075" cy="273050"/>
        </p:xfrm>
        <a:graphic>
          <a:graphicData uri="http://schemas.openxmlformats.org/presentationml/2006/ole">
            <mc:AlternateContent xmlns:mc="http://schemas.openxmlformats.org/markup-compatibility/2006">
              <mc:Choice xmlns:v="urn:schemas-microsoft-com:vml" Requires="v">
                <p:oleObj spid="_x0000_s119830" name="Equation" r:id="rId2" imgW="15240000" imgH="4876800" progId="Equation.DSMT4">
                  <p:embed/>
                </p:oleObj>
              </mc:Choice>
              <mc:Fallback>
                <p:oleObj name="Equation" r:id="rId2" imgW="15240000" imgH="4876800" progId="Equation.DSMT4">
                  <p:embed/>
                  <p:pic>
                    <p:nvPicPr>
                      <p:cNvPr id="0" name="图片 1198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643188"/>
                        <a:ext cx="854075" cy="273050"/>
                      </a:xfrm>
                      <a:prstGeom prst="rect">
                        <a:avLst/>
                      </a:prstGeom>
                      <a:solidFill>
                        <a:schemeClr val="bg1"/>
                      </a:solidFill>
                    </p:spPr>
                  </p:pic>
                </p:oleObj>
              </mc:Fallback>
            </mc:AlternateContent>
          </a:graphicData>
        </a:graphic>
      </p:graphicFrame>
      <p:grpSp>
        <p:nvGrpSpPr>
          <p:cNvPr id="3" name="组合 28"/>
          <p:cNvGrpSpPr/>
          <p:nvPr/>
        </p:nvGrpSpPr>
        <p:grpSpPr bwMode="auto">
          <a:xfrm>
            <a:off x="3214688" y="2916238"/>
            <a:ext cx="4217987" cy="1911350"/>
            <a:chOff x="3214678" y="2916238"/>
            <a:chExt cx="4218466" cy="1910744"/>
          </a:xfrm>
        </p:grpSpPr>
        <p:pic>
          <p:nvPicPr>
            <p:cNvPr id="4115" name="Picture 14"/>
            <p:cNvPicPr>
              <a:picLocks noChangeAspect="1" noChangeArrowheads="1"/>
            </p:cNvPicPr>
            <p:nvPr/>
          </p:nvPicPr>
          <p:blipFill>
            <a:blip r:embed="rId4" cstate="print"/>
            <a:srcRect/>
            <a:stretch>
              <a:fillRect/>
            </a:stretch>
          </p:blipFill>
          <p:spPr bwMode="auto">
            <a:xfrm>
              <a:off x="4125913" y="3124201"/>
              <a:ext cx="2133600" cy="733425"/>
            </a:xfrm>
            <a:prstGeom prst="rect">
              <a:avLst/>
            </a:prstGeom>
            <a:noFill/>
            <a:ln w="9525">
              <a:noFill/>
              <a:miter lim="800000"/>
              <a:headEnd/>
              <a:tailEnd/>
            </a:ln>
          </p:spPr>
        </p:pic>
        <p:sp>
          <p:nvSpPr>
            <p:cNvPr id="4116" name="Line 15"/>
            <p:cNvSpPr>
              <a:spLocks noChangeShapeType="1"/>
            </p:cNvSpPr>
            <p:nvPr/>
          </p:nvSpPr>
          <p:spPr bwMode="auto">
            <a:xfrm flipV="1">
              <a:off x="3214678" y="4059238"/>
              <a:ext cx="3502035" cy="655646"/>
            </a:xfrm>
            <a:prstGeom prst="line">
              <a:avLst/>
            </a:prstGeom>
            <a:noFill/>
            <a:ln w="25400">
              <a:solidFill>
                <a:srgbClr val="FF0000"/>
              </a:solidFill>
              <a:round/>
            </a:ln>
          </p:spPr>
          <p:txBody>
            <a:bodyPr/>
            <a:lstStyle/>
            <a:p>
              <a:endParaRPr lang="zh-CN" altLang="en-US"/>
            </a:p>
          </p:txBody>
        </p:sp>
        <p:sp>
          <p:nvSpPr>
            <p:cNvPr id="4117" name="Line 16"/>
            <p:cNvSpPr>
              <a:spLocks noChangeShapeType="1"/>
            </p:cNvSpPr>
            <p:nvPr/>
          </p:nvSpPr>
          <p:spPr bwMode="auto">
            <a:xfrm flipV="1">
              <a:off x="3214678" y="4046538"/>
              <a:ext cx="885835" cy="596908"/>
            </a:xfrm>
            <a:prstGeom prst="line">
              <a:avLst/>
            </a:prstGeom>
            <a:noFill/>
            <a:ln w="25400">
              <a:solidFill>
                <a:srgbClr val="FF0000"/>
              </a:solidFill>
              <a:round/>
            </a:ln>
          </p:spPr>
          <p:txBody>
            <a:bodyPr/>
            <a:lstStyle/>
            <a:p>
              <a:endParaRPr lang="zh-CN" altLang="en-US"/>
            </a:p>
          </p:txBody>
        </p:sp>
        <p:sp>
          <p:nvSpPr>
            <p:cNvPr id="4118" name="Line 17"/>
            <p:cNvSpPr>
              <a:spLocks noChangeShapeType="1"/>
            </p:cNvSpPr>
            <p:nvPr/>
          </p:nvSpPr>
          <p:spPr bwMode="auto">
            <a:xfrm>
              <a:off x="4125913" y="2916238"/>
              <a:ext cx="0" cy="1143000"/>
            </a:xfrm>
            <a:prstGeom prst="line">
              <a:avLst/>
            </a:prstGeom>
            <a:noFill/>
            <a:ln w="28575">
              <a:solidFill>
                <a:srgbClr val="FF0000"/>
              </a:solidFill>
              <a:round/>
              <a:headEnd type="triangle" w="med" len="med"/>
            </a:ln>
          </p:spPr>
          <p:txBody>
            <a:bodyPr/>
            <a:lstStyle/>
            <a:p>
              <a:endParaRPr lang="zh-CN" altLang="en-US"/>
            </a:p>
          </p:txBody>
        </p:sp>
        <p:sp>
          <p:nvSpPr>
            <p:cNvPr id="4119" name="Line 18"/>
            <p:cNvSpPr>
              <a:spLocks noChangeShapeType="1"/>
            </p:cNvSpPr>
            <p:nvPr/>
          </p:nvSpPr>
          <p:spPr bwMode="auto">
            <a:xfrm>
              <a:off x="4125913" y="4059238"/>
              <a:ext cx="2971800" cy="0"/>
            </a:xfrm>
            <a:prstGeom prst="line">
              <a:avLst/>
            </a:prstGeom>
            <a:noFill/>
            <a:ln w="28575">
              <a:solidFill>
                <a:srgbClr val="FF0000"/>
              </a:solidFill>
              <a:round/>
              <a:tailEnd type="triangle" w="med" len="med"/>
            </a:ln>
          </p:spPr>
          <p:txBody>
            <a:bodyPr/>
            <a:lstStyle/>
            <a:p>
              <a:endParaRPr lang="zh-CN" altLang="en-US"/>
            </a:p>
          </p:txBody>
        </p:sp>
        <p:sp>
          <p:nvSpPr>
            <p:cNvPr id="4120" name="Rectangle 19"/>
            <p:cNvSpPr>
              <a:spLocks noChangeArrowheads="1"/>
            </p:cNvSpPr>
            <p:nvPr/>
          </p:nvSpPr>
          <p:spPr bwMode="auto">
            <a:xfrm>
              <a:off x="4709321" y="4457650"/>
              <a:ext cx="2723823" cy="369332"/>
            </a:xfrm>
            <a:prstGeom prst="rect">
              <a:avLst/>
            </a:prstGeom>
            <a:noFill/>
            <a:ln w="28575">
              <a:noFill/>
              <a:miter lim="800000"/>
            </a:ln>
          </p:spPr>
          <p:txBody>
            <a:bodyPr wrap="none">
              <a:spAutoFit/>
            </a:bodyPr>
            <a:lstStyle/>
            <a:p>
              <a:pPr>
                <a:spcBef>
                  <a:spcPct val="20000"/>
                </a:spcBef>
                <a:buClr>
                  <a:schemeClr val="accent1"/>
                </a:buClr>
                <a:buSzPct val="90000"/>
                <a:buFont typeface="Monotype Sorts"/>
                <a:buNone/>
              </a:pPr>
              <a:r>
                <a:rPr lang="zh-CN" altLang="en-US" sz="1800">
                  <a:latin typeface="黑体" panose="02010609060101010101" charset="-122"/>
                  <a:ea typeface="黑体" panose="02010609060101010101" charset="-122"/>
                </a:rPr>
                <a:t>几百个波长（阴影衰落）</a:t>
              </a:r>
              <a:endParaRPr lang="zh-CN" altLang="en-US" sz="1800">
                <a:latin typeface="黑体" panose="02010609060101010101" charset="-122"/>
                <a:ea typeface="黑体" panose="02010609060101010101" charset="-122"/>
              </a:endParaRPr>
            </a:p>
          </p:txBody>
        </p:sp>
      </p:grpSp>
      <p:grpSp>
        <p:nvGrpSpPr>
          <p:cNvPr id="4" name="组合 24"/>
          <p:cNvGrpSpPr/>
          <p:nvPr/>
        </p:nvGrpSpPr>
        <p:grpSpPr bwMode="auto">
          <a:xfrm>
            <a:off x="5497513" y="1785938"/>
            <a:ext cx="3581400" cy="1798637"/>
            <a:chOff x="5497513" y="1785938"/>
            <a:chExt cx="3581400" cy="1798080"/>
          </a:xfrm>
        </p:grpSpPr>
        <p:sp>
          <p:nvSpPr>
            <p:cNvPr id="4109" name="Line 22"/>
            <p:cNvSpPr>
              <a:spLocks noChangeShapeType="1"/>
            </p:cNvSpPr>
            <p:nvPr/>
          </p:nvSpPr>
          <p:spPr bwMode="auto">
            <a:xfrm flipV="1">
              <a:off x="5649913" y="2935288"/>
              <a:ext cx="3200400" cy="442913"/>
            </a:xfrm>
            <a:prstGeom prst="line">
              <a:avLst/>
            </a:prstGeom>
            <a:noFill/>
            <a:ln w="25400">
              <a:solidFill>
                <a:srgbClr val="FF0000"/>
              </a:solidFill>
              <a:round/>
            </a:ln>
          </p:spPr>
          <p:txBody>
            <a:bodyPr/>
            <a:lstStyle/>
            <a:p>
              <a:endParaRPr lang="zh-CN" altLang="en-US"/>
            </a:p>
          </p:txBody>
        </p:sp>
        <p:sp>
          <p:nvSpPr>
            <p:cNvPr id="4110" name="Line 23"/>
            <p:cNvSpPr>
              <a:spLocks noChangeShapeType="1"/>
            </p:cNvSpPr>
            <p:nvPr/>
          </p:nvSpPr>
          <p:spPr bwMode="auto">
            <a:xfrm flipV="1">
              <a:off x="5497513" y="2916238"/>
              <a:ext cx="628650" cy="461963"/>
            </a:xfrm>
            <a:prstGeom prst="line">
              <a:avLst/>
            </a:prstGeom>
            <a:noFill/>
            <a:ln w="25400">
              <a:solidFill>
                <a:srgbClr val="FF0000"/>
              </a:solidFill>
              <a:round/>
            </a:ln>
          </p:spPr>
          <p:txBody>
            <a:bodyPr/>
            <a:lstStyle/>
            <a:p>
              <a:endParaRPr lang="zh-CN" altLang="en-US"/>
            </a:p>
          </p:txBody>
        </p:sp>
        <p:sp>
          <p:nvSpPr>
            <p:cNvPr id="4111" name="Line 24"/>
            <p:cNvSpPr>
              <a:spLocks noChangeShapeType="1"/>
            </p:cNvSpPr>
            <p:nvPr/>
          </p:nvSpPr>
          <p:spPr bwMode="auto">
            <a:xfrm>
              <a:off x="6107113" y="1785938"/>
              <a:ext cx="0" cy="1143000"/>
            </a:xfrm>
            <a:prstGeom prst="line">
              <a:avLst/>
            </a:prstGeom>
            <a:noFill/>
            <a:ln w="28575">
              <a:solidFill>
                <a:srgbClr val="FF0000"/>
              </a:solidFill>
              <a:round/>
              <a:headEnd type="triangle" w="med" len="med"/>
            </a:ln>
          </p:spPr>
          <p:txBody>
            <a:bodyPr/>
            <a:lstStyle/>
            <a:p>
              <a:endParaRPr lang="zh-CN" altLang="en-US"/>
            </a:p>
          </p:txBody>
        </p:sp>
        <p:sp>
          <p:nvSpPr>
            <p:cNvPr id="4112" name="Line 25"/>
            <p:cNvSpPr>
              <a:spLocks noChangeShapeType="1"/>
            </p:cNvSpPr>
            <p:nvPr/>
          </p:nvSpPr>
          <p:spPr bwMode="auto">
            <a:xfrm>
              <a:off x="6107113" y="2928938"/>
              <a:ext cx="2971800" cy="0"/>
            </a:xfrm>
            <a:prstGeom prst="line">
              <a:avLst/>
            </a:prstGeom>
            <a:noFill/>
            <a:ln w="28575">
              <a:solidFill>
                <a:srgbClr val="FF0000"/>
              </a:solidFill>
              <a:round/>
              <a:tailEnd type="triangle" w="med" len="med"/>
            </a:ln>
          </p:spPr>
          <p:txBody>
            <a:bodyPr/>
            <a:lstStyle/>
            <a:p>
              <a:endParaRPr lang="zh-CN" altLang="en-US"/>
            </a:p>
          </p:txBody>
        </p:sp>
        <p:pic>
          <p:nvPicPr>
            <p:cNvPr id="4113" name="Picture 26"/>
            <p:cNvPicPr>
              <a:picLocks noChangeAspect="1" noChangeArrowheads="1"/>
            </p:cNvPicPr>
            <p:nvPr/>
          </p:nvPicPr>
          <p:blipFill>
            <a:blip r:embed="rId5" cstate="print"/>
            <a:srcRect/>
            <a:stretch>
              <a:fillRect/>
            </a:stretch>
          </p:blipFill>
          <p:spPr bwMode="auto">
            <a:xfrm>
              <a:off x="6119813" y="2006601"/>
              <a:ext cx="2543175" cy="685800"/>
            </a:xfrm>
            <a:prstGeom prst="rect">
              <a:avLst/>
            </a:prstGeom>
            <a:noFill/>
            <a:ln w="9525">
              <a:noFill/>
              <a:miter lim="800000"/>
              <a:headEnd/>
              <a:tailEnd/>
            </a:ln>
          </p:spPr>
        </p:pic>
        <p:sp>
          <p:nvSpPr>
            <p:cNvPr id="4114" name="Rectangle 27"/>
            <p:cNvSpPr>
              <a:spLocks noChangeArrowheads="1"/>
            </p:cNvSpPr>
            <p:nvPr/>
          </p:nvSpPr>
          <p:spPr bwMode="auto">
            <a:xfrm>
              <a:off x="6348771" y="3214686"/>
              <a:ext cx="2723823" cy="369332"/>
            </a:xfrm>
            <a:prstGeom prst="rect">
              <a:avLst/>
            </a:prstGeom>
            <a:noFill/>
            <a:ln w="28575">
              <a:noFill/>
              <a:miter lim="800000"/>
            </a:ln>
          </p:spPr>
          <p:txBody>
            <a:bodyPr wrap="none">
              <a:spAutoFit/>
            </a:bodyPr>
            <a:lstStyle/>
            <a:p>
              <a:pPr>
                <a:spcBef>
                  <a:spcPct val="20000"/>
                </a:spcBef>
                <a:buClr>
                  <a:schemeClr val="accent1"/>
                </a:buClr>
                <a:buSzPct val="90000"/>
                <a:buFont typeface="Monotype Sorts"/>
                <a:buNone/>
              </a:pPr>
              <a:r>
                <a:rPr lang="zh-CN" altLang="en-US" sz="1800">
                  <a:latin typeface="黑体" panose="02010609060101010101" charset="-122"/>
                  <a:ea typeface="黑体" panose="02010609060101010101" charset="-122"/>
                </a:rPr>
                <a:t>几十个波长（多径衰落）</a:t>
              </a:r>
              <a:endParaRPr lang="zh-CN" altLang="en-US" sz="1800">
                <a:latin typeface="黑体" panose="02010609060101010101" charset="-122"/>
                <a:ea typeface="黑体" panose="0201060906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lide(from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p:nvPr/>
        </p:nvSpPr>
        <p:spPr>
          <a:xfrm>
            <a:off x="685800" y="1428750"/>
            <a:ext cx="7958138" cy="4953000"/>
          </a:xfrm>
          <a:prstGeom prst="rect">
            <a:avLst/>
          </a:prstGeom>
        </p:spPr>
        <p:txBody>
          <a:bodyPr/>
          <a:lstStyle/>
          <a:p>
            <a:pPr marL="298450" indent="-298450" defTabSz="697230">
              <a:buFont typeface="Wingdings" panose="05000000000000000000" pitchFamily="2" charset="2"/>
              <a:buChar char="n"/>
              <a:defRPr/>
            </a:pPr>
            <a:endParaRPr lang="zh-CN" altLang="en-US" sz="2400" kern="0" dirty="0">
              <a:latin typeface="+mn-lt"/>
              <a:ea typeface="方正大黑简体" pitchFamily="2" charset="-122"/>
            </a:endParaRPr>
          </a:p>
        </p:txBody>
      </p:sp>
      <p:sp>
        <p:nvSpPr>
          <p:cNvPr id="8" name="Rectangle 3"/>
          <p:cNvSpPr>
            <a:spLocks noChangeArrowheads="1"/>
          </p:cNvSpPr>
          <p:nvPr/>
        </p:nvSpPr>
        <p:spPr bwMode="auto">
          <a:xfrm>
            <a:off x="382614" y="548680"/>
            <a:ext cx="8118475" cy="5000660"/>
          </a:xfrm>
          <a:prstGeom prst="rect">
            <a:avLst/>
          </a:prstGeom>
          <a:noFill/>
          <a:ln w="9525">
            <a:noFill/>
            <a:miter lim="800000"/>
          </a:ln>
          <a:effectLst/>
        </p:spPr>
        <p:txBody>
          <a:bodyPr lIns="91438" tIns="45719" rIns="91438" bIns="45719"/>
          <a:lstStyle/>
          <a:p>
            <a:pPr marL="211455" indent="-257175" defTabSz="822325">
              <a:lnSpc>
                <a:spcPct val="150000"/>
              </a:lnSpc>
              <a:spcBef>
                <a:spcPts val="0"/>
              </a:spcBef>
              <a:spcAft>
                <a:spcPts val="600"/>
              </a:spcAft>
              <a:buClr>
                <a:srgbClr val="002060"/>
              </a:buClr>
              <a:buSzPct val="100000"/>
              <a:buFont typeface="Wingdings" panose="05000000000000000000" pitchFamily="2" charset="2"/>
              <a:buChar char="p"/>
              <a:defRPr/>
            </a:pPr>
            <a:r>
              <a:rPr lang="zh-CN" altLang="en-US" sz="2800" dirty="0">
                <a:solidFill>
                  <a:srgbClr val="FF0000"/>
                </a:solidFill>
                <a:latin typeface="方正大黑简体" pitchFamily="2" charset="-122"/>
                <a:ea typeface="方正大黑简体" pitchFamily="2" charset="-122"/>
              </a:rPr>
              <a:t> 大尺度路径损耗</a:t>
            </a:r>
            <a:r>
              <a:rPr lang="zh-CN" altLang="en-US" sz="2800" dirty="0">
                <a:solidFill>
                  <a:srgbClr val="000099"/>
                </a:solidFill>
                <a:latin typeface="方正兰亭粗黑简体" pitchFamily="2" charset="-122"/>
                <a:ea typeface="方正兰亭粗黑简体" pitchFamily="2" charset="-122"/>
              </a:rPr>
              <a:t>传播模型</a:t>
            </a:r>
            <a:endParaRPr lang="en-US" altLang="zh-CN" sz="2800" dirty="0">
              <a:solidFill>
                <a:srgbClr val="000099"/>
              </a:solidFill>
              <a:latin typeface="方正兰亭粗黑简体" pitchFamily="2" charset="-122"/>
              <a:ea typeface="方正兰亭粗黑简体" pitchFamily="2" charset="-122"/>
            </a:endParaRPr>
          </a:p>
          <a:p>
            <a:pPr marL="668655" lvl="1" indent="-257175" defTabSz="822325">
              <a:lnSpc>
                <a:spcPct val="150000"/>
              </a:lnSpc>
              <a:spcBef>
                <a:spcPts val="0"/>
              </a:spcBef>
              <a:spcAft>
                <a:spcPts val="600"/>
              </a:spcAft>
              <a:buClr>
                <a:srgbClr val="FF0000"/>
              </a:buClr>
              <a:buSzPct val="100000"/>
              <a:buFont typeface="Wingdings" panose="05000000000000000000" pitchFamily="2" charset="2"/>
              <a:buChar char="ü"/>
              <a:defRPr/>
            </a:pPr>
            <a:r>
              <a:rPr lang="zh-CN" altLang="en-US" sz="2400" dirty="0">
                <a:latin typeface="方正大黑简体" pitchFamily="2" charset="-122"/>
                <a:ea typeface="方正大黑简体" pitchFamily="2" charset="-122"/>
              </a:rPr>
              <a:t> </a:t>
            </a:r>
            <a:r>
              <a:rPr lang="zh-CN" altLang="en-US" sz="2400" dirty="0">
                <a:solidFill>
                  <a:schemeClr val="tx1"/>
                </a:solidFill>
                <a:latin typeface="方正大黑简体" pitchFamily="2" charset="-122"/>
                <a:ea typeface="方正大黑简体" pitchFamily="2" charset="-122"/>
              </a:rPr>
              <a:t>描述发射机和接收机之间</a:t>
            </a:r>
            <a:r>
              <a:rPr lang="zh-CN" altLang="en-US" sz="2400" dirty="0">
                <a:solidFill>
                  <a:srgbClr val="FF0000"/>
                </a:solidFill>
                <a:latin typeface="方正大黑简体" pitchFamily="2" charset="-122"/>
                <a:ea typeface="方正大黑简体" pitchFamily="2" charset="-122"/>
              </a:rPr>
              <a:t>长距离上平均场强的变化</a:t>
            </a:r>
            <a:r>
              <a:rPr lang="zh-CN" altLang="en-US" sz="2400" dirty="0">
                <a:solidFill>
                  <a:srgbClr val="0000FF"/>
                </a:solidFill>
                <a:latin typeface="方正大黑简体" pitchFamily="2" charset="-122"/>
                <a:ea typeface="方正大黑简体" pitchFamily="2" charset="-122"/>
              </a:rPr>
              <a:t>，</a:t>
            </a:r>
            <a:r>
              <a:rPr lang="zh-CN" altLang="en-US" sz="2400" dirty="0">
                <a:solidFill>
                  <a:schemeClr val="tx1"/>
                </a:solidFill>
                <a:latin typeface="方正大黑简体" pitchFamily="2" charset="-122"/>
                <a:ea typeface="方正大黑简体" pitchFamily="2" charset="-122"/>
              </a:rPr>
              <a:t>用于预测平均场强并估计无线覆盖范围。</a:t>
            </a:r>
            <a:endParaRPr lang="en-US" altLang="zh-CN" sz="2400" dirty="0">
              <a:solidFill>
                <a:schemeClr val="tx1"/>
              </a:solidFill>
              <a:latin typeface="方正大黑简体" pitchFamily="2" charset="-122"/>
              <a:ea typeface="方正大黑简体" pitchFamily="2" charset="-122"/>
            </a:endParaRPr>
          </a:p>
          <a:p>
            <a:pPr marL="668655" lvl="1" indent="-257175" defTabSz="822325">
              <a:lnSpc>
                <a:spcPct val="150000"/>
              </a:lnSpc>
              <a:spcBef>
                <a:spcPts val="0"/>
              </a:spcBef>
              <a:spcAft>
                <a:spcPts val="600"/>
              </a:spcAft>
              <a:buClr>
                <a:srgbClr val="FF0000"/>
              </a:buClr>
              <a:buSzPct val="100000"/>
              <a:buFont typeface="Wingdings" panose="05000000000000000000" pitchFamily="2" charset="2"/>
              <a:buChar char="ü"/>
              <a:defRPr/>
            </a:pPr>
            <a:r>
              <a:rPr lang="zh-CN" altLang="en-US" sz="2400" dirty="0">
                <a:solidFill>
                  <a:srgbClr val="0000FF"/>
                </a:solidFill>
                <a:latin typeface="方正大黑简体" pitchFamily="2" charset="-122"/>
                <a:ea typeface="方正大黑简体" pitchFamily="2" charset="-122"/>
              </a:rPr>
              <a:t> </a:t>
            </a:r>
            <a:r>
              <a:rPr lang="zh-CN" altLang="en-US" sz="2400" dirty="0">
                <a:solidFill>
                  <a:schemeClr val="tx1"/>
                </a:solidFill>
                <a:latin typeface="方正大黑简体" pitchFamily="2" charset="-122"/>
                <a:ea typeface="方正大黑简体" pitchFamily="2" charset="-122"/>
              </a:rPr>
              <a:t>受到收发距离及地形地貌的影响。</a:t>
            </a:r>
            <a:endParaRPr lang="en-US" altLang="zh-CN" sz="2400" dirty="0">
              <a:solidFill>
                <a:schemeClr val="tx1"/>
              </a:solidFill>
              <a:latin typeface="方正大黑简体" pitchFamily="2" charset="-122"/>
              <a:ea typeface="方正大黑简体" pitchFamily="2" charset="-122"/>
            </a:endParaRPr>
          </a:p>
          <a:p>
            <a:pPr marL="211455" indent="-257175" defTabSz="822325">
              <a:lnSpc>
                <a:spcPct val="150000"/>
              </a:lnSpc>
              <a:spcBef>
                <a:spcPts val="0"/>
              </a:spcBef>
              <a:spcAft>
                <a:spcPts val="600"/>
              </a:spcAft>
              <a:buClr>
                <a:srgbClr val="002060"/>
              </a:buClr>
              <a:buSzPct val="100000"/>
              <a:buFont typeface="Wingdings" panose="05000000000000000000" pitchFamily="2" charset="2"/>
              <a:buChar char="p"/>
              <a:defRPr/>
            </a:pPr>
            <a:r>
              <a:rPr lang="zh-CN" altLang="en-US" sz="2800" dirty="0">
                <a:solidFill>
                  <a:srgbClr val="FFC000"/>
                </a:solidFill>
                <a:latin typeface="方正大黑简体" pitchFamily="2" charset="-122"/>
                <a:ea typeface="方正大黑简体" pitchFamily="2" charset="-122"/>
              </a:rPr>
              <a:t> </a:t>
            </a:r>
            <a:r>
              <a:rPr lang="zh-CN" altLang="en-US" sz="2800" dirty="0">
                <a:solidFill>
                  <a:srgbClr val="FF0000"/>
                </a:solidFill>
                <a:latin typeface="方正大黑简体" pitchFamily="2" charset="-122"/>
                <a:ea typeface="方正大黑简体" pitchFamily="2" charset="-122"/>
              </a:rPr>
              <a:t>小尺度多径衰落</a:t>
            </a:r>
            <a:r>
              <a:rPr lang="zh-CN" altLang="en-US" sz="2800" dirty="0">
                <a:solidFill>
                  <a:srgbClr val="000099"/>
                </a:solidFill>
                <a:latin typeface="方正兰亭粗黑简体" pitchFamily="2" charset="-122"/>
                <a:ea typeface="方正兰亭粗黑简体" pitchFamily="2" charset="-122"/>
              </a:rPr>
              <a:t>传播模型</a:t>
            </a:r>
            <a:endParaRPr lang="en-US" altLang="zh-CN" sz="2800" dirty="0">
              <a:solidFill>
                <a:srgbClr val="000099"/>
              </a:solidFill>
              <a:latin typeface="方正兰亭粗黑简体" pitchFamily="2" charset="-122"/>
              <a:ea typeface="方正兰亭粗黑简体" pitchFamily="2" charset="-122"/>
            </a:endParaRPr>
          </a:p>
          <a:p>
            <a:pPr marL="668655" lvl="1" indent="-257175" defTabSz="822325">
              <a:lnSpc>
                <a:spcPct val="150000"/>
              </a:lnSpc>
              <a:spcBef>
                <a:spcPts val="0"/>
              </a:spcBef>
              <a:spcAft>
                <a:spcPts val="600"/>
              </a:spcAft>
              <a:buClr>
                <a:srgbClr val="FF0000"/>
              </a:buClr>
              <a:buSzPct val="100000"/>
              <a:buFont typeface="Wingdings" panose="05000000000000000000" pitchFamily="2" charset="2"/>
              <a:buChar char="ü"/>
              <a:defRPr/>
            </a:pPr>
            <a:r>
              <a:rPr lang="zh-CN" altLang="en-US" sz="2400" dirty="0">
                <a:latin typeface="方正大黑简体" pitchFamily="2" charset="-122"/>
                <a:ea typeface="方正大黑简体" pitchFamily="2" charset="-122"/>
              </a:rPr>
              <a:t> </a:t>
            </a:r>
            <a:r>
              <a:rPr lang="zh-CN" altLang="en-US" sz="2400" dirty="0">
                <a:solidFill>
                  <a:srgbClr val="0000FF"/>
                </a:solidFill>
                <a:latin typeface="方正大黑简体" pitchFamily="2" charset="-122"/>
                <a:ea typeface="方正大黑简体" pitchFamily="2" charset="-122"/>
              </a:rPr>
              <a:t>描述移动台在极小范围内移动时，</a:t>
            </a:r>
            <a:r>
              <a:rPr lang="zh-CN" altLang="en-US" sz="2400" dirty="0">
                <a:solidFill>
                  <a:srgbClr val="FF0000"/>
                </a:solidFill>
                <a:latin typeface="方正大黑简体" pitchFamily="2" charset="-122"/>
                <a:ea typeface="方正大黑简体" pitchFamily="2" charset="-122"/>
              </a:rPr>
              <a:t>短距离</a:t>
            </a:r>
            <a:r>
              <a:rPr lang="zh-CN" altLang="en-US" sz="2400" dirty="0">
                <a:solidFill>
                  <a:srgbClr val="0000FF"/>
                </a:solidFill>
                <a:latin typeface="方正大黑简体" pitchFamily="2" charset="-122"/>
                <a:ea typeface="方正大黑简体" pitchFamily="2" charset="-122"/>
              </a:rPr>
              <a:t>（几个波长）或</a:t>
            </a:r>
            <a:r>
              <a:rPr lang="zh-CN" altLang="en-US" sz="2400" dirty="0">
                <a:solidFill>
                  <a:srgbClr val="FF0000"/>
                </a:solidFill>
                <a:latin typeface="方正大黑简体" pitchFamily="2" charset="-122"/>
                <a:ea typeface="方正大黑简体" pitchFamily="2" charset="-122"/>
              </a:rPr>
              <a:t>短时间</a:t>
            </a:r>
            <a:r>
              <a:rPr lang="zh-CN" altLang="en-US" sz="2400" dirty="0">
                <a:solidFill>
                  <a:srgbClr val="0000FF"/>
                </a:solidFill>
                <a:latin typeface="方正大黑简体" pitchFamily="2" charset="-122"/>
                <a:ea typeface="方正大黑简体" pitchFamily="2" charset="-122"/>
              </a:rPr>
              <a:t>（秒级）上接收场强的</a:t>
            </a:r>
            <a:r>
              <a:rPr lang="zh-CN" altLang="en-US" sz="2400" dirty="0">
                <a:solidFill>
                  <a:srgbClr val="FF0000"/>
                </a:solidFill>
                <a:latin typeface="方正大黑简体" pitchFamily="2" charset="-122"/>
                <a:ea typeface="方正大黑简体" pitchFamily="2" charset="-122"/>
              </a:rPr>
              <a:t>快速变化</a:t>
            </a:r>
            <a:r>
              <a:rPr lang="zh-CN" altLang="en-US" sz="2400" dirty="0">
                <a:solidFill>
                  <a:srgbClr val="0000FF"/>
                </a:solidFill>
                <a:latin typeface="方正大黑简体" pitchFamily="2" charset="-122"/>
                <a:ea typeface="方正大黑简体" pitchFamily="2" charset="-122"/>
              </a:rPr>
              <a:t>，根据小尺度衰落确定应采取的</a:t>
            </a:r>
            <a:r>
              <a:rPr lang="zh-CN" altLang="en-US" sz="2400" dirty="0">
                <a:solidFill>
                  <a:srgbClr val="FF0000"/>
                </a:solidFill>
                <a:latin typeface="方正大黑简体" pitchFamily="2" charset="-122"/>
                <a:ea typeface="方正大黑简体" pitchFamily="2" charset="-122"/>
              </a:rPr>
              <a:t>抗衰落</a:t>
            </a:r>
            <a:r>
              <a:rPr lang="zh-CN" altLang="en-US" sz="2400" dirty="0">
                <a:solidFill>
                  <a:srgbClr val="0000FF"/>
                </a:solidFill>
                <a:latin typeface="方正大黑简体" pitchFamily="2" charset="-122"/>
                <a:ea typeface="方正大黑简体" pitchFamily="2" charset="-122"/>
              </a:rPr>
              <a:t>技术。</a:t>
            </a:r>
            <a:endParaRPr lang="zh-CN" altLang="en-US" sz="2400" dirty="0">
              <a:solidFill>
                <a:srgbClr val="0000FF"/>
              </a:solidFill>
              <a:latin typeface="方正大黑简体" pitchFamily="2" charset="-122"/>
              <a:ea typeface="方正大黑简体" pitchFamily="2" charset="-122"/>
            </a:endParaRPr>
          </a:p>
          <a:p>
            <a:pPr marL="113030" indent="-205105" defTabSz="822325">
              <a:spcAft>
                <a:spcPts val="750"/>
              </a:spcAft>
              <a:buClr>
                <a:schemeClr val="accent1">
                  <a:lumMod val="75000"/>
                </a:schemeClr>
              </a:buClr>
              <a:buSzPct val="100000"/>
              <a:buFont typeface="Wingdings" panose="05000000000000000000" pitchFamily="2" charset="2"/>
              <a:buChar char="ü"/>
              <a:defRPr/>
            </a:pPr>
            <a:endParaRPr lang="en-US" altLang="zh-CN" sz="2400" dirty="0">
              <a:latin typeface="方正大黑简体" pitchFamily="2" charset="-122"/>
              <a:ea typeface="方正大黑简体" pitchFamily="2" charset="-122"/>
            </a:endParaRPr>
          </a:p>
        </p:txBody>
      </p:sp>
      <p:sp>
        <p:nvSpPr>
          <p:cNvPr id="9" name="AutoShape 8"/>
          <p:cNvSpPr>
            <a:spLocks noChangeArrowheads="1"/>
          </p:cNvSpPr>
          <p:nvPr/>
        </p:nvSpPr>
        <p:spPr bwMode="auto">
          <a:xfrm>
            <a:off x="428597" y="3573016"/>
            <a:ext cx="8072494" cy="1857388"/>
          </a:xfrm>
          <a:prstGeom prst="roundRect">
            <a:avLst>
              <a:gd name="adj" fmla="val 16667"/>
            </a:avLst>
          </a:prstGeom>
          <a:gradFill rotWithShape="1">
            <a:gsLst>
              <a:gs pos="0">
                <a:srgbClr val="CCECFF"/>
              </a:gs>
              <a:gs pos="50000">
                <a:srgbClr val="FFFFFF"/>
              </a:gs>
              <a:gs pos="100000">
                <a:srgbClr val="CCECFF"/>
              </a:gs>
            </a:gsLst>
            <a:lin ang="5400000" scaled="1"/>
          </a:gradFill>
          <a:ln w="28575" algn="ctr">
            <a:solidFill>
              <a:srgbClr val="003399"/>
            </a:solidFill>
            <a:round/>
          </a:ln>
          <a:effectLst>
            <a:outerShdw dist="107763" dir="18900000" algn="ctr" rotWithShape="0">
              <a:srgbClr val="B2B2B2">
                <a:alpha val="50000"/>
              </a:srgbClr>
            </a:outerShdw>
          </a:effectLst>
        </p:spPr>
        <p:txBody>
          <a:bodyPr anchor="ctr"/>
          <a:lstStyle/>
          <a:p>
            <a:pPr fontAlgn="auto">
              <a:lnSpc>
                <a:spcPct val="150000"/>
              </a:lnSpc>
              <a:spcAft>
                <a:spcPts val="0"/>
              </a:spcAft>
              <a:buFont typeface="Wingdings" panose="05000000000000000000" pitchFamily="2" charset="2"/>
              <a:buNone/>
              <a:defRPr/>
            </a:pPr>
            <a:r>
              <a:rPr kumimoji="1" lang="zh-CN" altLang="en-US" sz="3200" kern="0" dirty="0">
                <a:solidFill>
                  <a:srgbClr val="002060"/>
                </a:solidFill>
                <a:latin typeface="Verdana" panose="020B0604030504040204" pitchFamily="34" charset="0"/>
                <a:ea typeface="方正大黑简体" pitchFamily="2" charset="-122"/>
              </a:rPr>
              <a:t>     当移动通信跨越比较大的区域时，会同时受到大尺度衰落和小尺度衰落的影响！</a:t>
            </a:r>
            <a:endParaRPr kumimoji="1" lang="zh-CN" altLang="en-US" sz="3200" kern="0" dirty="0">
              <a:solidFill>
                <a:srgbClr val="002060"/>
              </a:solidFill>
              <a:latin typeface="Verdana" panose="020B0604030504040204" pitchFamily="34" charset="0"/>
              <a:ea typeface="方正大黑简体" pitchFamily="2" charset="-122"/>
            </a:endParaRPr>
          </a:p>
        </p:txBody>
      </p:sp>
      <p:sp>
        <p:nvSpPr>
          <p:cNvPr id="7" name="Rectangle 2"/>
          <p:cNvSpPr txBox="1">
            <a:spLocks noChangeArrowheads="1"/>
          </p:cNvSpPr>
          <p:nvPr/>
        </p:nvSpPr>
        <p:spPr>
          <a:xfrm>
            <a:off x="857224" y="428604"/>
            <a:ext cx="7643867" cy="928708"/>
          </a:xfrm>
          <a:prstGeom prst="rect">
            <a:avLst/>
          </a:prstGeom>
        </p:spPr>
        <p:txBody>
          <a:bodyPr/>
          <a:lstStyle/>
          <a:p>
            <a:pPr algn="ctr" defTabSz="697230">
              <a:buFont typeface="Wingdings" panose="05000000000000000000" pitchFamily="2" charset="2"/>
              <a:buNone/>
              <a:defRPr/>
            </a:pPr>
            <a:r>
              <a:rPr lang="zh-CN" altLang="en-US" sz="3600" dirty="0" smtClean="0">
                <a:solidFill>
                  <a:schemeClr val="bg1"/>
                </a:solidFill>
                <a:latin typeface="方正兰亭粗黑简体" pitchFamily="2" charset="-122"/>
                <a:ea typeface="方正兰亭粗黑简体" pitchFamily="2" charset="-122"/>
                <a:cs typeface="+mj-cs"/>
              </a:rPr>
              <a:t>一</a:t>
            </a:r>
            <a:endParaRPr lang="zh-CN" altLang="en-US" sz="3600" dirty="0">
              <a:solidFill>
                <a:schemeClr val="bg1"/>
              </a:solidFill>
              <a:latin typeface="方正兰亭粗黑简体" pitchFamily="2" charset="-122"/>
              <a:ea typeface="方正兰亭粗黑简体" pitchFamily="2" charset="-122"/>
              <a:cs typeface="+mj-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blinds(horizontal)">
                                      <p:cBhvr>
                                        <p:cTn id="7" dur="500"/>
                                        <p:tgtEl>
                                          <p:spTgt spid="8">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xEl>
                                              <p:pRg st="4" end="4"/>
                                            </p:txEl>
                                          </p:spTgt>
                                        </p:tgtEl>
                                        <p:attrNameLst>
                                          <p:attrName>style.visibility</p:attrName>
                                        </p:attrNameLst>
                                      </p:cBhvr>
                                      <p:to>
                                        <p:strVal val="visible"/>
                                      </p:to>
                                    </p:set>
                                    <p:animEffect transition="in" filter="blinds(horizontal)">
                                      <p:cBhvr>
                                        <p:cTn id="10" dur="500"/>
                                        <p:tgtEl>
                                          <p:spTgt spid="8">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15"/>
          <p:cNvGrpSpPr/>
          <p:nvPr/>
        </p:nvGrpSpPr>
        <p:grpSpPr bwMode="auto">
          <a:xfrm flipH="1">
            <a:off x="0" y="6197600"/>
            <a:ext cx="9144000" cy="660400"/>
            <a:chOff x="0" y="3944"/>
            <a:chExt cx="5760" cy="368"/>
          </a:xfrm>
        </p:grpSpPr>
        <p:sp>
          <p:nvSpPr>
            <p:cNvPr id="311315" name="Line 19"/>
            <p:cNvSpPr>
              <a:spLocks noChangeShapeType="1"/>
            </p:cNvSpPr>
            <p:nvPr/>
          </p:nvSpPr>
          <p:spPr bwMode="auto">
            <a:xfrm>
              <a:off x="5568" y="4120"/>
              <a:ext cx="0" cy="192"/>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4" name="Line 18"/>
            <p:cNvSpPr>
              <a:spLocks noChangeShapeType="1"/>
            </p:cNvSpPr>
            <p:nvPr/>
          </p:nvSpPr>
          <p:spPr bwMode="auto">
            <a:xfrm>
              <a:off x="5616" y="4088"/>
              <a:ext cx="144" cy="0"/>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3" name="Line 17"/>
            <p:cNvSpPr>
              <a:spLocks noChangeShapeType="1"/>
            </p:cNvSpPr>
            <p:nvPr/>
          </p:nvSpPr>
          <p:spPr bwMode="auto">
            <a:xfrm>
              <a:off x="0" y="4088"/>
              <a:ext cx="5520" cy="0"/>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2" name="Line 16"/>
            <p:cNvSpPr>
              <a:spLocks noChangeShapeType="1"/>
            </p:cNvSpPr>
            <p:nvPr/>
          </p:nvSpPr>
          <p:spPr bwMode="auto">
            <a:xfrm>
              <a:off x="5568" y="3944"/>
              <a:ext cx="0" cy="96"/>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11310" name="Rectangle 14"/>
          <p:cNvSpPr>
            <a:spLocks noChangeArrowheads="1"/>
          </p:cNvSpPr>
          <p:nvPr/>
        </p:nvSpPr>
        <p:spPr bwMode="gray">
          <a:xfrm>
            <a:off x="266700" y="676275"/>
            <a:ext cx="8240713" cy="28575"/>
          </a:xfrm>
          <a:prstGeom prst="rect">
            <a:avLst/>
          </a:prstGeom>
          <a:gradFill rotWithShape="0">
            <a:gsLst>
              <a:gs pos="0">
                <a:srgbClr val="F5F5F5"/>
              </a:gs>
              <a:gs pos="100000">
                <a:srgbClr val="3333FF"/>
              </a:gs>
            </a:gsLst>
            <a:lin ang="0" scaled="1"/>
          </a:gra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09" name="Rectangle 13"/>
          <p:cNvSpPr>
            <a:spLocks noChangeArrowheads="1"/>
          </p:cNvSpPr>
          <p:nvPr/>
        </p:nvSpPr>
        <p:spPr bwMode="gray">
          <a:xfrm>
            <a:off x="8594725" y="0"/>
            <a:ext cx="31750" cy="596900"/>
          </a:xfrm>
          <a:prstGeom prst="rect">
            <a:avLst/>
          </a:prstGeom>
          <a:solidFill>
            <a:srgbClr val="3333FF"/>
          </a:soli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08" name="Rectangle 12"/>
          <p:cNvSpPr>
            <a:spLocks noChangeArrowheads="1"/>
          </p:cNvSpPr>
          <p:nvPr/>
        </p:nvSpPr>
        <p:spPr bwMode="gray">
          <a:xfrm>
            <a:off x="8594725" y="804863"/>
            <a:ext cx="31750" cy="611187"/>
          </a:xfrm>
          <a:prstGeom prst="rect">
            <a:avLst/>
          </a:prstGeom>
          <a:solidFill>
            <a:srgbClr val="3333FF"/>
          </a:soli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07" name="Rectangle 11"/>
          <p:cNvSpPr>
            <a:spLocks noChangeArrowheads="1"/>
          </p:cNvSpPr>
          <p:nvPr/>
        </p:nvSpPr>
        <p:spPr bwMode="gray">
          <a:xfrm rot="-5400000">
            <a:off x="8909050" y="469901"/>
            <a:ext cx="28575" cy="444500"/>
          </a:xfrm>
          <a:prstGeom prst="rect">
            <a:avLst/>
          </a:prstGeom>
          <a:solidFill>
            <a:srgbClr val="3333FF"/>
          </a:solidFill>
          <a:ln w="9525">
            <a:noFill/>
            <a:miter lim="800000"/>
          </a:ln>
          <a:effectLst/>
        </p:spPr>
        <p:txBody>
          <a:bodyPr vert="eaVert" wrap="none" anchor="ctr"/>
          <a:lstStyle/>
          <a:p>
            <a:pPr>
              <a:defRPr/>
            </a:pPr>
            <a:endParaRPr lang="zh-CN" altLang="en-US">
              <a:effectLst>
                <a:outerShdw blurRad="38100" dist="38100" dir="2700000" algn="tl">
                  <a:srgbClr val="000000">
                    <a:alpha val="43137"/>
                  </a:srgbClr>
                </a:outerShdw>
              </a:effectLst>
            </a:endParaRPr>
          </a:p>
        </p:txBody>
      </p:sp>
      <p:sp>
        <p:nvSpPr>
          <p:cNvPr id="4104" name="Rectangle 3"/>
          <p:cNvSpPr>
            <a:spLocks noChangeArrowheads="1"/>
          </p:cNvSpPr>
          <p:nvPr/>
        </p:nvSpPr>
        <p:spPr bwMode="auto">
          <a:xfrm>
            <a:off x="266700" y="706439"/>
            <a:ext cx="8229600" cy="356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auto">
              <a:spcAft>
                <a:spcPts val="0"/>
              </a:spcAft>
              <a:buFont typeface="Arial" panose="020B0604020202020204" pitchFamily="34" charset="0"/>
              <a:buNone/>
              <a:defRPr/>
            </a:pPr>
            <a:endParaRPr lang="zh-CN" altLang="en-US" sz="2400" dirty="0"/>
          </a:p>
        </p:txBody>
      </p:sp>
      <p:sp>
        <p:nvSpPr>
          <p:cNvPr id="311298" name="Text Box 2"/>
          <p:cNvSpPr txBox="1">
            <a:spLocks noChangeArrowheads="1"/>
          </p:cNvSpPr>
          <p:nvPr/>
        </p:nvSpPr>
        <p:spPr bwMode="auto">
          <a:xfrm>
            <a:off x="381000" y="167342"/>
            <a:ext cx="6279232" cy="523220"/>
          </a:xfrm>
          <a:prstGeom prst="rect">
            <a:avLst/>
          </a:prstGeom>
          <a:noFill/>
          <a:ln w="9525">
            <a:noFill/>
            <a:miter lim="800000"/>
          </a:ln>
          <a:effectLst/>
        </p:spPr>
        <p:txBody>
          <a:bodyPr wrap="square">
            <a:spAutoFit/>
          </a:bodyPr>
          <a:lstStyle/>
          <a:p>
            <a:r>
              <a:rPr lang="en-US" altLang="zh-CN" sz="2800" dirty="0" smtClean="0">
                <a:solidFill>
                  <a:schemeClr val="tx1"/>
                </a:solidFill>
              </a:rPr>
              <a:t>2.3.2 </a:t>
            </a:r>
            <a:r>
              <a:rPr lang="zh-CN" altLang="zh-CN" sz="2800" dirty="0">
                <a:solidFill>
                  <a:schemeClr val="tx1"/>
                </a:solidFill>
              </a:rPr>
              <a:t>多径传输及特性描述</a:t>
            </a:r>
            <a:endParaRPr lang="zh-CN" altLang="zh-CN" sz="2800" dirty="0">
              <a:solidFill>
                <a:schemeClr val="tx1"/>
              </a:solidFill>
            </a:endParaRPr>
          </a:p>
        </p:txBody>
      </p:sp>
      <p:sp>
        <p:nvSpPr>
          <p:cNvPr id="4107" name="Rectangle 23"/>
          <p:cNvSpPr>
            <a:spLocks noChangeArrowheads="1"/>
          </p:cNvSpPr>
          <p:nvPr/>
        </p:nvSpPr>
        <p:spPr bwMode="auto">
          <a:xfrm>
            <a:off x="7392988" y="6513513"/>
            <a:ext cx="1582737"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kumimoji="1" lang="en-US" altLang="zh-CN" sz="1600">
                <a:solidFill>
                  <a:srgbClr val="3333FF"/>
                </a:solidFill>
                <a:latin typeface="Times New Roman" panose="02020603050405020304" pitchFamily="18" charset="0"/>
                <a:ea typeface="ˎ̥"/>
                <a:cs typeface="ˎ̥"/>
              </a:rPr>
              <a:t>1-</a:t>
            </a:r>
            <a:fld id="{165A2C6D-77B8-458A-A8FB-84B1A491F4B2}" type="slidenum">
              <a:rPr kumimoji="1" lang="en-US" altLang="zh-CN" sz="1600">
                <a:solidFill>
                  <a:srgbClr val="3333FF"/>
                </a:solidFill>
                <a:latin typeface="Times New Roman" panose="02020603050405020304" pitchFamily="18" charset="0"/>
                <a:ea typeface="ˎ̥"/>
                <a:cs typeface="ˎ̥"/>
              </a:rPr>
            </a:fld>
            <a:r>
              <a:rPr kumimoji="1" lang="en-US" altLang="zh-CN" sz="1600">
                <a:solidFill>
                  <a:srgbClr val="3333FF"/>
                </a:solidFill>
                <a:latin typeface="Times New Roman" panose="02020603050405020304" pitchFamily="18" charset="0"/>
                <a:ea typeface="ˎ̥"/>
                <a:cs typeface="ˎ̥"/>
              </a:rPr>
              <a:t>/73</a:t>
            </a:r>
            <a:endParaRPr kumimoji="1" lang="en-US" altLang="zh-CN" sz="1600">
              <a:solidFill>
                <a:srgbClr val="3333FF"/>
              </a:solidFill>
              <a:latin typeface="Times New Roman" panose="02020603050405020304" pitchFamily="18" charset="0"/>
              <a:ea typeface="ˎ̥"/>
              <a:cs typeface="ˎ̥"/>
            </a:endParaRPr>
          </a:p>
        </p:txBody>
      </p:sp>
      <p:sp>
        <p:nvSpPr>
          <p:cNvPr id="2" name="矩形 1"/>
          <p:cNvSpPr/>
          <p:nvPr/>
        </p:nvSpPr>
        <p:spPr>
          <a:xfrm>
            <a:off x="467544" y="1102519"/>
            <a:ext cx="8280920" cy="2677656"/>
          </a:xfrm>
          <a:prstGeom prst="rect">
            <a:avLst/>
          </a:prstGeom>
        </p:spPr>
        <p:txBody>
          <a:bodyPr wrap="square">
            <a:spAutoFit/>
          </a:bodyPr>
          <a:lstStyle/>
          <a:p>
            <a:r>
              <a:rPr lang="en-US" altLang="zh-CN" sz="2800" dirty="0" smtClean="0"/>
              <a:t>1</a:t>
            </a:r>
            <a:r>
              <a:rPr lang="en-US" altLang="zh-CN" sz="2800" dirty="0">
                <a:solidFill>
                  <a:schemeClr val="tx1"/>
                </a:solidFill>
                <a:latin typeface="方正大黑简体" pitchFamily="2" charset="-122"/>
              </a:rPr>
              <a:t>. </a:t>
            </a:r>
            <a:r>
              <a:rPr lang="zh-CN" altLang="zh-CN" sz="2800" dirty="0">
                <a:solidFill>
                  <a:schemeClr val="tx1"/>
                </a:solidFill>
                <a:latin typeface="方正大黑简体" pitchFamily="2" charset="-122"/>
              </a:rPr>
              <a:t>多径传输</a:t>
            </a:r>
            <a:endParaRPr lang="zh-CN" altLang="zh-CN" sz="2800" dirty="0">
              <a:solidFill>
                <a:schemeClr val="tx1"/>
              </a:solidFill>
              <a:latin typeface="方正大黑简体" pitchFamily="2" charset="-122"/>
            </a:endParaRPr>
          </a:p>
          <a:p>
            <a:r>
              <a:rPr lang="en-US" altLang="zh-CN" sz="2800" dirty="0" smtClean="0">
                <a:solidFill>
                  <a:schemeClr val="tx1"/>
                </a:solidFill>
                <a:latin typeface="方正大黑简体" pitchFamily="2" charset="-122"/>
              </a:rPr>
              <a:t>    </a:t>
            </a:r>
            <a:r>
              <a:rPr lang="zh-CN" altLang="zh-CN" sz="2800" dirty="0" smtClean="0">
                <a:solidFill>
                  <a:schemeClr val="tx1"/>
                </a:solidFill>
                <a:latin typeface="方正大黑简体" pitchFamily="2" charset="-122"/>
              </a:rPr>
              <a:t>在</a:t>
            </a:r>
            <a:r>
              <a:rPr lang="zh-CN" altLang="zh-CN" sz="2800" dirty="0">
                <a:solidFill>
                  <a:schemeClr val="tx1"/>
                </a:solidFill>
                <a:latin typeface="方正大黑简体" pitchFamily="2" charset="-122"/>
              </a:rPr>
              <a:t>移动通信系统中，基站用固定的高天线进行信号辐射，移动台用接近地面的低天线进行信号接收。基站天线发出的信号可能会经过多条路径到达接收点，接收点收到的信号</a:t>
            </a:r>
            <a:r>
              <a:rPr lang="en-US" altLang="zh-CN" sz="2800" dirty="0">
                <a:solidFill>
                  <a:schemeClr val="tx1"/>
                </a:solidFill>
                <a:latin typeface="方正大黑简体" pitchFamily="2" charset="-122"/>
              </a:rPr>
              <a:t>S</a:t>
            </a:r>
            <a:r>
              <a:rPr lang="zh-CN" altLang="zh-CN" sz="2800" dirty="0">
                <a:solidFill>
                  <a:schemeClr val="tx1"/>
                </a:solidFill>
                <a:latin typeface="方正大黑简体" pitchFamily="2" charset="-122"/>
              </a:rPr>
              <a:t>是多条路径受到的信号的叠加，如图</a:t>
            </a:r>
            <a:r>
              <a:rPr lang="en-US" altLang="zh-CN" sz="2800" dirty="0">
                <a:solidFill>
                  <a:schemeClr val="tx1"/>
                </a:solidFill>
                <a:latin typeface="方正大黑简体" pitchFamily="2" charset="-122"/>
              </a:rPr>
              <a:t>2-12</a:t>
            </a:r>
            <a:r>
              <a:rPr lang="zh-CN" altLang="zh-CN" sz="2800" dirty="0">
                <a:solidFill>
                  <a:schemeClr val="tx1"/>
                </a:solidFill>
                <a:latin typeface="方正大黑简体" pitchFamily="2" charset="-122"/>
              </a:rPr>
              <a:t>所示</a:t>
            </a:r>
            <a:r>
              <a:rPr lang="zh-CN" altLang="zh-CN" sz="2800" dirty="0" smtClean="0">
                <a:solidFill>
                  <a:schemeClr val="tx1"/>
                </a:solidFill>
                <a:latin typeface="方正大黑简体" pitchFamily="2" charset="-122"/>
              </a:rPr>
              <a:t>。</a:t>
            </a:r>
            <a:endParaRPr lang="zh-CN" altLang="zh-CN" sz="2800" dirty="0">
              <a:solidFill>
                <a:schemeClr val="tx1"/>
              </a:solidFill>
              <a:latin typeface="方正大黑简体" pitchFamily="2" charset="-122"/>
            </a:endParaRPr>
          </a:p>
        </p:txBody>
      </p:sp>
      <p:pic>
        <p:nvPicPr>
          <p:cNvPr id="1167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7664" y="4005064"/>
            <a:ext cx="4608511"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15"/>
          <p:cNvGrpSpPr/>
          <p:nvPr/>
        </p:nvGrpSpPr>
        <p:grpSpPr bwMode="auto">
          <a:xfrm flipH="1">
            <a:off x="0" y="6197600"/>
            <a:ext cx="9144000" cy="660400"/>
            <a:chOff x="0" y="3944"/>
            <a:chExt cx="5760" cy="368"/>
          </a:xfrm>
        </p:grpSpPr>
        <p:sp>
          <p:nvSpPr>
            <p:cNvPr id="311315" name="Line 19"/>
            <p:cNvSpPr>
              <a:spLocks noChangeShapeType="1"/>
            </p:cNvSpPr>
            <p:nvPr/>
          </p:nvSpPr>
          <p:spPr bwMode="auto">
            <a:xfrm>
              <a:off x="5568" y="4120"/>
              <a:ext cx="0" cy="192"/>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4" name="Line 18"/>
            <p:cNvSpPr>
              <a:spLocks noChangeShapeType="1"/>
            </p:cNvSpPr>
            <p:nvPr/>
          </p:nvSpPr>
          <p:spPr bwMode="auto">
            <a:xfrm>
              <a:off x="5616" y="4088"/>
              <a:ext cx="144" cy="0"/>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3" name="Line 17"/>
            <p:cNvSpPr>
              <a:spLocks noChangeShapeType="1"/>
            </p:cNvSpPr>
            <p:nvPr/>
          </p:nvSpPr>
          <p:spPr bwMode="auto">
            <a:xfrm>
              <a:off x="0" y="4088"/>
              <a:ext cx="5520" cy="0"/>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2" name="Line 16"/>
            <p:cNvSpPr>
              <a:spLocks noChangeShapeType="1"/>
            </p:cNvSpPr>
            <p:nvPr/>
          </p:nvSpPr>
          <p:spPr bwMode="auto">
            <a:xfrm>
              <a:off x="5568" y="3944"/>
              <a:ext cx="0" cy="96"/>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11310" name="Rectangle 14"/>
          <p:cNvSpPr>
            <a:spLocks noChangeArrowheads="1"/>
          </p:cNvSpPr>
          <p:nvPr/>
        </p:nvSpPr>
        <p:spPr bwMode="gray">
          <a:xfrm>
            <a:off x="266700" y="676275"/>
            <a:ext cx="8240713" cy="28575"/>
          </a:xfrm>
          <a:prstGeom prst="rect">
            <a:avLst/>
          </a:prstGeom>
          <a:gradFill rotWithShape="0">
            <a:gsLst>
              <a:gs pos="0">
                <a:srgbClr val="F5F5F5"/>
              </a:gs>
              <a:gs pos="100000">
                <a:srgbClr val="3333FF"/>
              </a:gs>
            </a:gsLst>
            <a:lin ang="0" scaled="1"/>
          </a:gra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09" name="Rectangle 13"/>
          <p:cNvSpPr>
            <a:spLocks noChangeArrowheads="1"/>
          </p:cNvSpPr>
          <p:nvPr/>
        </p:nvSpPr>
        <p:spPr bwMode="gray">
          <a:xfrm>
            <a:off x="8594725" y="0"/>
            <a:ext cx="31750" cy="596900"/>
          </a:xfrm>
          <a:prstGeom prst="rect">
            <a:avLst/>
          </a:prstGeom>
          <a:solidFill>
            <a:srgbClr val="3333FF"/>
          </a:soli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08" name="Rectangle 12"/>
          <p:cNvSpPr>
            <a:spLocks noChangeArrowheads="1"/>
          </p:cNvSpPr>
          <p:nvPr/>
        </p:nvSpPr>
        <p:spPr bwMode="gray">
          <a:xfrm>
            <a:off x="8594725" y="804863"/>
            <a:ext cx="31750" cy="611187"/>
          </a:xfrm>
          <a:prstGeom prst="rect">
            <a:avLst/>
          </a:prstGeom>
          <a:solidFill>
            <a:srgbClr val="3333FF"/>
          </a:soli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07" name="Rectangle 11"/>
          <p:cNvSpPr>
            <a:spLocks noChangeArrowheads="1"/>
          </p:cNvSpPr>
          <p:nvPr/>
        </p:nvSpPr>
        <p:spPr bwMode="gray">
          <a:xfrm rot="-5400000">
            <a:off x="8909050" y="469901"/>
            <a:ext cx="28575" cy="444500"/>
          </a:xfrm>
          <a:prstGeom prst="rect">
            <a:avLst/>
          </a:prstGeom>
          <a:solidFill>
            <a:srgbClr val="3333FF"/>
          </a:solidFill>
          <a:ln w="9525">
            <a:noFill/>
            <a:miter lim="800000"/>
          </a:ln>
          <a:effectLst/>
        </p:spPr>
        <p:txBody>
          <a:bodyPr vert="eaVert" wrap="none" anchor="ctr"/>
          <a:lstStyle/>
          <a:p>
            <a:pPr>
              <a:defRPr/>
            </a:pPr>
            <a:endParaRPr lang="zh-CN" altLang="en-US">
              <a:effectLst>
                <a:outerShdw blurRad="38100" dist="38100" dir="2700000" algn="tl">
                  <a:srgbClr val="000000">
                    <a:alpha val="43137"/>
                  </a:srgbClr>
                </a:outerShdw>
              </a:effectLst>
            </a:endParaRPr>
          </a:p>
        </p:txBody>
      </p:sp>
      <p:sp>
        <p:nvSpPr>
          <p:cNvPr id="4104" name="Rectangle 3"/>
          <p:cNvSpPr>
            <a:spLocks noChangeArrowheads="1"/>
          </p:cNvSpPr>
          <p:nvPr/>
        </p:nvSpPr>
        <p:spPr bwMode="auto">
          <a:xfrm>
            <a:off x="266700" y="706439"/>
            <a:ext cx="8229600" cy="356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auto">
              <a:spcAft>
                <a:spcPts val="0"/>
              </a:spcAft>
              <a:buFont typeface="Arial" panose="020B0604020202020204" pitchFamily="34" charset="0"/>
              <a:buNone/>
              <a:defRPr/>
            </a:pPr>
            <a:endParaRPr lang="zh-CN" altLang="en-US" sz="2400" dirty="0"/>
          </a:p>
        </p:txBody>
      </p:sp>
      <p:sp>
        <p:nvSpPr>
          <p:cNvPr id="311298" name="Text Box 2"/>
          <p:cNvSpPr txBox="1">
            <a:spLocks noChangeArrowheads="1"/>
          </p:cNvSpPr>
          <p:nvPr/>
        </p:nvSpPr>
        <p:spPr bwMode="auto">
          <a:xfrm>
            <a:off x="381000" y="167342"/>
            <a:ext cx="6279232" cy="523220"/>
          </a:xfrm>
          <a:prstGeom prst="rect">
            <a:avLst/>
          </a:prstGeom>
          <a:noFill/>
          <a:ln w="9525">
            <a:noFill/>
            <a:miter lim="800000"/>
          </a:ln>
          <a:effectLst/>
        </p:spPr>
        <p:txBody>
          <a:bodyPr wrap="square">
            <a:spAutoFit/>
          </a:bodyPr>
          <a:lstStyle/>
          <a:p>
            <a:r>
              <a:rPr lang="en-US" altLang="zh-CN" sz="2800" dirty="0" smtClean="0">
                <a:solidFill>
                  <a:schemeClr val="tx1"/>
                </a:solidFill>
              </a:rPr>
              <a:t>2.3.2 </a:t>
            </a:r>
            <a:r>
              <a:rPr lang="zh-CN" altLang="zh-CN" sz="2800" dirty="0">
                <a:solidFill>
                  <a:schemeClr val="tx1"/>
                </a:solidFill>
              </a:rPr>
              <a:t>多径传输及特性描述</a:t>
            </a:r>
            <a:endParaRPr lang="zh-CN" altLang="zh-CN" sz="2800" dirty="0">
              <a:solidFill>
                <a:schemeClr val="tx1"/>
              </a:solidFill>
            </a:endParaRPr>
          </a:p>
        </p:txBody>
      </p:sp>
      <p:sp>
        <p:nvSpPr>
          <p:cNvPr id="4107" name="Rectangle 23"/>
          <p:cNvSpPr>
            <a:spLocks noChangeArrowheads="1"/>
          </p:cNvSpPr>
          <p:nvPr/>
        </p:nvSpPr>
        <p:spPr bwMode="auto">
          <a:xfrm>
            <a:off x="7392988" y="6513513"/>
            <a:ext cx="1582737"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kumimoji="1" lang="en-US" altLang="zh-CN" sz="1600">
                <a:solidFill>
                  <a:srgbClr val="3333FF"/>
                </a:solidFill>
                <a:latin typeface="Times New Roman" panose="02020603050405020304" pitchFamily="18" charset="0"/>
                <a:ea typeface="ˎ̥"/>
                <a:cs typeface="ˎ̥"/>
              </a:rPr>
              <a:t>1-</a:t>
            </a:r>
            <a:fld id="{165A2C6D-77B8-458A-A8FB-84B1A491F4B2}" type="slidenum">
              <a:rPr kumimoji="1" lang="en-US" altLang="zh-CN" sz="1600">
                <a:solidFill>
                  <a:srgbClr val="3333FF"/>
                </a:solidFill>
                <a:latin typeface="Times New Roman" panose="02020603050405020304" pitchFamily="18" charset="0"/>
                <a:ea typeface="ˎ̥"/>
                <a:cs typeface="ˎ̥"/>
              </a:rPr>
            </a:fld>
            <a:r>
              <a:rPr kumimoji="1" lang="en-US" altLang="zh-CN" sz="1600">
                <a:solidFill>
                  <a:srgbClr val="3333FF"/>
                </a:solidFill>
                <a:latin typeface="Times New Roman" panose="02020603050405020304" pitchFamily="18" charset="0"/>
                <a:ea typeface="ˎ̥"/>
                <a:cs typeface="ˎ̥"/>
              </a:rPr>
              <a:t>/73</a:t>
            </a:r>
            <a:endParaRPr kumimoji="1" lang="en-US" altLang="zh-CN" sz="1600">
              <a:solidFill>
                <a:srgbClr val="3333FF"/>
              </a:solidFill>
              <a:latin typeface="Times New Roman" panose="02020603050405020304" pitchFamily="18" charset="0"/>
              <a:ea typeface="ˎ̥"/>
              <a:cs typeface="ˎ̥"/>
            </a:endParaRPr>
          </a:p>
        </p:txBody>
      </p:sp>
      <mc:AlternateContent xmlns:mc="http://schemas.openxmlformats.org/markup-compatibility/2006">
        <mc:Choice xmlns:a14="http://schemas.microsoft.com/office/drawing/2010/main" Requires="a14">
          <p:sp>
            <p:nvSpPr>
              <p:cNvPr id="2" name="矩形 1"/>
              <p:cNvSpPr/>
              <p:nvPr/>
            </p:nvSpPr>
            <p:spPr>
              <a:xfrm>
                <a:off x="467544" y="1102519"/>
                <a:ext cx="8280920" cy="4831080"/>
              </a:xfrm>
              <a:prstGeom prst="rect">
                <a:avLst/>
              </a:prstGeom>
            </p:spPr>
            <p:txBody>
              <a:bodyPr wrap="square">
                <a:spAutoFit/>
              </a:bodyPr>
              <a:lstStyle/>
              <a:p>
                <a:r>
                  <a:rPr lang="en-US" altLang="zh-CN" sz="2800" dirty="0" smtClean="0"/>
                  <a:t>1</a:t>
                </a:r>
                <a:r>
                  <a:rPr lang="en-US" altLang="zh-CN" sz="2800" dirty="0">
                    <a:solidFill>
                      <a:schemeClr val="tx1"/>
                    </a:solidFill>
                    <a:latin typeface="方正大黑简体" pitchFamily="2" charset="-122"/>
                  </a:rPr>
                  <a:t>. </a:t>
                </a:r>
                <a:r>
                  <a:rPr lang="zh-CN" altLang="zh-CN" sz="2800" dirty="0">
                    <a:solidFill>
                      <a:schemeClr val="tx1"/>
                    </a:solidFill>
                    <a:latin typeface="方正大黑简体" pitchFamily="2" charset="-122"/>
                  </a:rPr>
                  <a:t>多径传输</a:t>
                </a:r>
                <a:endParaRPr lang="zh-CN" altLang="zh-CN" sz="2800" dirty="0">
                  <a:solidFill>
                    <a:schemeClr val="tx1"/>
                  </a:solidFill>
                  <a:latin typeface="方正大黑简体" pitchFamily="2" charset="-122"/>
                </a:endParaRPr>
              </a:p>
              <a:p>
                <a:pPr>
                  <a:lnSpc>
                    <a:spcPct val="125000"/>
                  </a:lnSpc>
                  <a:spcBef>
                    <a:spcPts val="0"/>
                  </a:spcBef>
                  <a:spcAft>
                    <a:spcPts val="0"/>
                  </a:spcAft>
                </a:pPr>
                <a:r>
                  <a:rPr lang="en-US" altLang="zh-CN" sz="2800" dirty="0" smtClean="0">
                    <a:solidFill>
                      <a:schemeClr val="tx1"/>
                    </a:solidFill>
                    <a:latin typeface="方正大黑简体" pitchFamily="2" charset="-122"/>
                  </a:rPr>
                  <a:t>    </a:t>
                </a:r>
                <a:r>
                  <a:rPr lang="zh-CN" altLang="zh-CN" sz="2800" dirty="0" smtClean="0">
                    <a:solidFill>
                      <a:schemeClr val="tx1"/>
                    </a:solidFill>
                    <a:latin typeface="方正大黑简体" pitchFamily="2" charset="-122"/>
                  </a:rPr>
                  <a:t>接收</a:t>
                </a:r>
                <a:r>
                  <a:rPr lang="zh-CN" altLang="zh-CN" sz="2800" dirty="0">
                    <a:solidFill>
                      <a:schemeClr val="tx1"/>
                    </a:solidFill>
                    <a:latin typeface="方正大黑简体" pitchFamily="2" charset="-122"/>
                  </a:rPr>
                  <a:t>信号</a:t>
                </a:r>
                <a14:m>
                  <m:oMath xmlns:m="http://schemas.openxmlformats.org/officeDocument/2006/math">
                    <m:r>
                      <a:rPr lang="en-US" altLang="zh-CN" sz="2800">
                        <a:solidFill>
                          <a:schemeClr val="tx1"/>
                        </a:solidFill>
                        <a:latin typeface="Cambria Math" panose="02040503050406030204"/>
                      </a:rPr>
                      <m:t>𝑆</m:t>
                    </m:r>
                  </m:oMath>
                </a14:m>
                <a:r>
                  <a:rPr lang="zh-CN" altLang="zh-CN" sz="2800" dirty="0">
                    <a:solidFill>
                      <a:schemeClr val="tx1"/>
                    </a:solidFill>
                    <a:latin typeface="方正大黑简体" pitchFamily="2" charset="-122"/>
                  </a:rPr>
                  <a:t>为多径信号</a:t>
                </a:r>
                <a14:m>
                  <m:oMath xmlns:m="http://schemas.openxmlformats.org/officeDocument/2006/math">
                    <m:sSub>
                      <m:sSubPr>
                        <m:ctrlPr>
                          <a:rPr lang="zh-CN" altLang="zh-CN" sz="2800" i="1">
                            <a:solidFill>
                              <a:schemeClr val="tx1"/>
                            </a:solidFill>
                            <a:latin typeface="Cambria Math" panose="02040503050406030204"/>
                          </a:rPr>
                        </m:ctrlPr>
                      </m:sSubPr>
                      <m:e>
                        <m:r>
                          <a:rPr lang="en-US" altLang="zh-CN" sz="2800">
                            <a:solidFill>
                              <a:schemeClr val="tx1"/>
                            </a:solidFill>
                            <a:latin typeface="Cambria Math" panose="02040503050406030204"/>
                          </a:rPr>
                          <m:t>𝑆</m:t>
                        </m:r>
                      </m:e>
                      <m:sub>
                        <m:r>
                          <a:rPr lang="en-US" altLang="zh-CN" sz="2800">
                            <a:solidFill>
                              <a:schemeClr val="tx1"/>
                            </a:solidFill>
                            <a:latin typeface="Cambria Math" panose="02040503050406030204"/>
                          </a:rPr>
                          <m:t>𝑖</m:t>
                        </m:r>
                      </m:sub>
                    </m:sSub>
                  </m:oMath>
                </a14:m>
                <a:r>
                  <a:rPr lang="zh-CN" altLang="zh-CN" sz="2800" dirty="0">
                    <a:solidFill>
                      <a:schemeClr val="tx1"/>
                    </a:solidFill>
                    <a:latin typeface="方正大黑简体" pitchFamily="2" charset="-122"/>
                  </a:rPr>
                  <a:t>的矢量和（</a:t>
                </a:r>
                <a14:m>
                  <m:oMath xmlns:m="http://schemas.openxmlformats.org/officeDocument/2006/math">
                    <m:r>
                      <a:rPr lang="en-US" altLang="zh-CN" sz="2800">
                        <a:solidFill>
                          <a:schemeClr val="tx1"/>
                        </a:solidFill>
                        <a:latin typeface="Cambria Math" panose="02040503050406030204"/>
                      </a:rPr>
                      <m:t>𝑖</m:t>
                    </m:r>
                  </m:oMath>
                </a14:m>
                <a:r>
                  <a:rPr lang="zh-CN" altLang="zh-CN" sz="2800" dirty="0">
                    <a:solidFill>
                      <a:schemeClr val="tx1"/>
                    </a:solidFill>
                    <a:latin typeface="方正大黑简体" pitchFamily="2" charset="-122"/>
                  </a:rPr>
                  <a:t>表示第</a:t>
                </a:r>
                <a14:m>
                  <m:oMath xmlns:m="http://schemas.openxmlformats.org/officeDocument/2006/math">
                    <m:r>
                      <a:rPr lang="en-US" altLang="zh-CN" sz="2800">
                        <a:solidFill>
                          <a:schemeClr val="tx1"/>
                        </a:solidFill>
                        <a:latin typeface="Cambria Math" panose="02040503050406030204"/>
                      </a:rPr>
                      <m:t>𝑖</m:t>
                    </m:r>
                  </m:oMath>
                </a14:m>
                <a:r>
                  <a:rPr lang="zh-CN" altLang="zh-CN" sz="2800" dirty="0">
                    <a:solidFill>
                      <a:schemeClr val="tx1"/>
                    </a:solidFill>
                    <a:latin typeface="方正大黑简体" pitchFamily="2" charset="-122"/>
                  </a:rPr>
                  <a:t>条路径），由于无线电波经过的各条路径的距离不同，因而各条路径的信号到达的时间不同，相位也就不同，并且不同位置合成信号幅度也不同。不同相位的多个信号在接收端进行叠加，有时同相叠加，合成信号将增强；有时反向叠加，合成信号将减弱。短时间内信号的幅度将会发生急剧地变化现象被称为</a:t>
                </a:r>
                <a:r>
                  <a:rPr lang="zh-CN" altLang="zh-CN" sz="2800" dirty="0">
                    <a:solidFill>
                      <a:srgbClr val="FF0000"/>
                    </a:solidFill>
                    <a:latin typeface="方正大黑简体" pitchFamily="2" charset="-122"/>
                  </a:rPr>
                  <a:t>多径效应</a:t>
                </a:r>
                <a:r>
                  <a:rPr lang="zh-CN" altLang="zh-CN" sz="2800" dirty="0">
                    <a:solidFill>
                      <a:schemeClr val="tx1"/>
                    </a:solidFill>
                    <a:latin typeface="方正大黑简体" pitchFamily="2" charset="-122"/>
                  </a:rPr>
                  <a:t>。</a:t>
                </a:r>
                <a:endParaRPr lang="zh-CN" altLang="zh-CN" sz="2800" dirty="0">
                  <a:solidFill>
                    <a:schemeClr val="tx1"/>
                  </a:solidFill>
                  <a:latin typeface="方正大黑简体" pitchFamily="2" charset="-122"/>
                </a:endParaRPr>
              </a:p>
            </p:txBody>
          </p:sp>
        </mc:Choice>
        <mc:Fallback>
          <p:sp>
            <p:nvSpPr>
              <p:cNvPr id="2" name="矩形 1"/>
              <p:cNvSpPr>
                <a:spLocks noRot="1" noChangeAspect="1" noMove="1" noResize="1" noEditPoints="1" noAdjustHandles="1" noChangeArrowheads="1" noChangeShapeType="1" noTextEdit="1"/>
              </p:cNvSpPr>
              <p:nvPr/>
            </p:nvSpPr>
            <p:spPr>
              <a:xfrm>
                <a:off x="467544" y="1102519"/>
                <a:ext cx="8280920" cy="4831080"/>
              </a:xfrm>
              <a:prstGeom prst="rect">
                <a:avLst/>
              </a:prstGeom>
              <a:blipFill rotWithShape="1">
                <a:blip r:embed="rId1"/>
                <a:stretch>
                  <a:fillRect l="-2" t="-3" r="-398" b="3"/>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142976" y="301950"/>
            <a:ext cx="7358086" cy="928710"/>
          </a:xfrm>
        </p:spPr>
        <p:txBody>
          <a:bodyPr>
            <a:normAutofit/>
          </a:bodyPr>
          <a:lstStyle/>
          <a:p>
            <a:pPr eaLnBrk="1" hangingPunct="1">
              <a:defRPr/>
            </a:pPr>
            <a:r>
              <a:rPr lang="zh-CN" altLang="en-US" sz="3600" dirty="0">
                <a:solidFill>
                  <a:schemeClr val="bg1"/>
                </a:solidFill>
                <a:latin typeface="方正兰亭粗黑简体" pitchFamily="2" charset="-122"/>
                <a:ea typeface="方正兰亭粗黑简体" pitchFamily="2" charset="-122"/>
              </a:rPr>
              <a:t>二、移动环境的多径传播</a:t>
            </a:r>
            <a:endParaRPr lang="zh-CN" altLang="en-US" sz="3600" dirty="0">
              <a:solidFill>
                <a:schemeClr val="bg1"/>
              </a:solidFill>
              <a:latin typeface="方正兰亭粗黑简体" pitchFamily="2" charset="-122"/>
              <a:ea typeface="方正兰亭粗黑简体" pitchFamily="2" charset="-122"/>
            </a:endParaRPr>
          </a:p>
        </p:txBody>
      </p:sp>
      <p:sp>
        <p:nvSpPr>
          <p:cNvPr id="7" name="文本占位符 2"/>
          <p:cNvSpPr txBox="1"/>
          <p:nvPr/>
        </p:nvSpPr>
        <p:spPr>
          <a:xfrm>
            <a:off x="214282" y="1285875"/>
            <a:ext cx="4071966" cy="5191125"/>
          </a:xfrm>
          <a:prstGeom prst="rect">
            <a:avLst/>
          </a:prstGeom>
        </p:spPr>
        <p:txBody>
          <a:bodyPr vert="horz" lIns="91440" tIns="45720" rIns="91440" bIns="45720" rtlCol="0">
            <a:normAutofit/>
          </a:bodyPr>
          <a:lstStyle/>
          <a:p>
            <a:pPr marL="342900" marR="0" lvl="0" indent="-342900" algn="just" defTabSz="914400" rtl="0" eaLnBrk="1" fontAlgn="auto" latinLnBrk="0" hangingPunct="1">
              <a:lnSpc>
                <a:spcPct val="150000"/>
              </a:lnSpc>
              <a:spcBef>
                <a:spcPct val="20000"/>
              </a:spcBef>
              <a:spcAft>
                <a:spcPts val="0"/>
              </a:spcAft>
              <a:buClr>
                <a:schemeClr val="accent1">
                  <a:lumMod val="75000"/>
                </a:schemeClr>
              </a:buClr>
              <a:buSzTx/>
              <a:buFont typeface="Arial" panose="020B0604020202020204" pitchFamily="34" charset="0"/>
              <a:buNone/>
              <a:defRPr/>
            </a:pPr>
            <a:r>
              <a:rPr lang="zh-CN" altLang="en-US" sz="2400" dirty="0" smtClean="0">
                <a:solidFill>
                  <a:schemeClr val="tx1"/>
                </a:solidFill>
                <a:latin typeface="方正大黑简体" pitchFamily="2" charset="-122"/>
                <a:ea typeface="方正大黑简体" pitchFamily="2" charset="-122"/>
              </a:rPr>
              <a:t>   </a:t>
            </a:r>
            <a:r>
              <a:rPr lang="zh-CN" altLang="en-US" sz="2400" dirty="0" smtClean="0">
                <a:solidFill>
                  <a:schemeClr val="tx1"/>
                </a:solidFill>
                <a:latin typeface="方正大黑简体" pitchFamily="2" charset="-122"/>
                <a:ea typeface="方正大黑简体" pitchFamily="2" charset="-122"/>
              </a:rPr>
              <a:t>   信道</a:t>
            </a:r>
            <a:r>
              <a:rPr kumimoji="0" lang="zh-CN" altLang="en-US" sz="2400" i="0" u="none" strike="noStrike" kern="1200" cap="none" spc="0" normalizeH="0" baseline="0" noProof="0" dirty="0">
                <a:ln>
                  <a:noFill/>
                </a:ln>
                <a:solidFill>
                  <a:schemeClr val="tx1"/>
                </a:solidFill>
                <a:effectLst/>
                <a:uLnTx/>
                <a:uFillTx/>
                <a:latin typeface="方正大黑简体" pitchFamily="2" charset="-122"/>
                <a:ea typeface="方正大黑简体" pitchFamily="2" charset="-122"/>
              </a:rPr>
              <a:t>中存在各种反射物和散射物</a:t>
            </a:r>
            <a:endParaRPr kumimoji="0" lang="en-US" altLang="zh-CN" sz="2400" i="0" u="none" strike="noStrike" kern="1200" cap="none" spc="0" normalizeH="0" baseline="0" noProof="0" dirty="0">
              <a:ln>
                <a:noFill/>
              </a:ln>
              <a:solidFill>
                <a:schemeClr val="tx1"/>
              </a:solidFill>
              <a:effectLst/>
              <a:uLnTx/>
              <a:uFillTx/>
              <a:latin typeface="方正大黑简体" pitchFamily="2" charset="-122"/>
              <a:ea typeface="方正大黑简体" pitchFamily="2" charset="-122"/>
            </a:endParaRPr>
          </a:p>
          <a:p>
            <a:pPr marL="742950" marR="0" lvl="1" indent="-285750" algn="just" defTabSz="914400" rtl="0" eaLnBrk="1" fontAlgn="auto" latinLnBrk="0" hangingPunct="1">
              <a:lnSpc>
                <a:spcPct val="150000"/>
              </a:lnSpc>
              <a:spcBef>
                <a:spcPct val="20000"/>
              </a:spcBef>
              <a:spcAft>
                <a:spcPts val="0"/>
              </a:spcAft>
              <a:buClr>
                <a:srgbClr val="0000FF"/>
              </a:buClr>
              <a:buSzTx/>
              <a:buFont typeface="Wingdings" panose="05000000000000000000" pitchFamily="2" charset="2"/>
              <a:buChar char="p"/>
              <a:defRPr/>
            </a:pPr>
            <a:r>
              <a:rPr kumimoji="0" lang="zh-CN" altLang="en-US" sz="2400" i="0" u="none" strike="noStrike" kern="1200" cap="none" spc="0" normalizeH="0" baseline="0" noProof="0" dirty="0">
                <a:ln>
                  <a:noFill/>
                </a:ln>
                <a:solidFill>
                  <a:schemeClr val="tx1"/>
                </a:solidFill>
                <a:effectLst/>
                <a:uLnTx/>
                <a:uFillTx/>
                <a:latin typeface="方正大黑简体" pitchFamily="2" charset="-122"/>
                <a:ea typeface="方正大黑简体" pitchFamily="2" charset="-122"/>
              </a:rPr>
              <a:t> 发射波到达接收机时形成在</a:t>
            </a:r>
            <a:r>
              <a:rPr kumimoji="0" lang="zh-CN" altLang="en-US" sz="2400" i="0" u="none" strike="noStrike" kern="1200" cap="none" spc="0" normalizeH="0" baseline="0" noProof="0" dirty="0">
                <a:ln>
                  <a:noFill/>
                </a:ln>
                <a:solidFill>
                  <a:srgbClr val="FF0000"/>
                </a:solidFill>
                <a:effectLst/>
                <a:uLnTx/>
                <a:uFillTx/>
                <a:latin typeface="方正大黑简体" pitchFamily="2" charset="-122"/>
                <a:ea typeface="方正大黑简体" pitchFamily="2" charset="-122"/>
              </a:rPr>
              <a:t>时间、空间上相互区别的多个无线电波</a:t>
            </a:r>
            <a:endParaRPr kumimoji="0" lang="zh-CN" altLang="en-US" sz="2400" i="0" u="none" strike="noStrike" kern="1200" cap="none" spc="0" normalizeH="0" baseline="0" noProof="0" dirty="0">
              <a:ln>
                <a:noFill/>
              </a:ln>
              <a:solidFill>
                <a:srgbClr val="FF0000"/>
              </a:solidFill>
              <a:effectLst/>
              <a:uLnTx/>
              <a:uFillTx/>
              <a:latin typeface="方正大黑简体" pitchFamily="2" charset="-122"/>
              <a:ea typeface="方正大黑简体" pitchFamily="2" charset="-122"/>
            </a:endParaRPr>
          </a:p>
        </p:txBody>
      </p:sp>
      <p:graphicFrame>
        <p:nvGraphicFramePr>
          <p:cNvPr id="12" name="Object 18"/>
          <p:cNvGraphicFramePr>
            <a:graphicFrameLocks noGrp="1" noChangeAspect="1"/>
          </p:cNvGraphicFramePr>
          <p:nvPr>
            <p:ph sz="half" idx="4294967295"/>
          </p:nvPr>
        </p:nvGraphicFramePr>
        <p:xfrm>
          <a:off x="4700587" y="1556792"/>
          <a:ext cx="4443413" cy="3262313"/>
        </p:xfrm>
        <a:graphic>
          <a:graphicData uri="http://schemas.openxmlformats.org/presentationml/2006/ole">
            <mc:AlternateContent xmlns:mc="http://schemas.openxmlformats.org/markup-compatibility/2006">
              <mc:Choice xmlns:v="urn:schemas-microsoft-com:vml" Requires="v">
                <p:oleObj spid="_x0000_s121878" name="Visio" r:id="rId1" imgW="6212205" imgH="4561840" progId="">
                  <p:embed/>
                </p:oleObj>
              </mc:Choice>
              <mc:Fallback>
                <p:oleObj name="Visio" r:id="rId1" imgW="6212205" imgH="4561840" progId="">
                  <p:embed/>
                  <p:pic>
                    <p:nvPicPr>
                      <p:cNvPr id="0" name="图片 121877"/>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0587" y="1556792"/>
                        <a:ext cx="4443413" cy="326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15"/>
          <p:cNvGrpSpPr/>
          <p:nvPr/>
        </p:nvGrpSpPr>
        <p:grpSpPr bwMode="auto">
          <a:xfrm flipH="1">
            <a:off x="0" y="6197600"/>
            <a:ext cx="9144000" cy="660400"/>
            <a:chOff x="0" y="3944"/>
            <a:chExt cx="5760" cy="368"/>
          </a:xfrm>
        </p:grpSpPr>
        <p:sp>
          <p:nvSpPr>
            <p:cNvPr id="311315" name="Line 19"/>
            <p:cNvSpPr>
              <a:spLocks noChangeShapeType="1"/>
            </p:cNvSpPr>
            <p:nvPr/>
          </p:nvSpPr>
          <p:spPr bwMode="auto">
            <a:xfrm>
              <a:off x="5568" y="4120"/>
              <a:ext cx="0" cy="192"/>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4" name="Line 18"/>
            <p:cNvSpPr>
              <a:spLocks noChangeShapeType="1"/>
            </p:cNvSpPr>
            <p:nvPr/>
          </p:nvSpPr>
          <p:spPr bwMode="auto">
            <a:xfrm>
              <a:off x="5616" y="4088"/>
              <a:ext cx="144" cy="0"/>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3" name="Line 17"/>
            <p:cNvSpPr>
              <a:spLocks noChangeShapeType="1"/>
            </p:cNvSpPr>
            <p:nvPr/>
          </p:nvSpPr>
          <p:spPr bwMode="auto">
            <a:xfrm>
              <a:off x="0" y="4088"/>
              <a:ext cx="5520" cy="0"/>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2" name="Line 16"/>
            <p:cNvSpPr>
              <a:spLocks noChangeShapeType="1"/>
            </p:cNvSpPr>
            <p:nvPr/>
          </p:nvSpPr>
          <p:spPr bwMode="auto">
            <a:xfrm>
              <a:off x="5568" y="3944"/>
              <a:ext cx="0" cy="96"/>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11310" name="Rectangle 14"/>
          <p:cNvSpPr>
            <a:spLocks noChangeArrowheads="1"/>
          </p:cNvSpPr>
          <p:nvPr/>
        </p:nvSpPr>
        <p:spPr bwMode="gray">
          <a:xfrm>
            <a:off x="266700" y="676275"/>
            <a:ext cx="8240713" cy="28575"/>
          </a:xfrm>
          <a:prstGeom prst="rect">
            <a:avLst/>
          </a:prstGeom>
          <a:gradFill rotWithShape="0">
            <a:gsLst>
              <a:gs pos="0">
                <a:srgbClr val="F5F5F5"/>
              </a:gs>
              <a:gs pos="100000">
                <a:srgbClr val="3333FF"/>
              </a:gs>
            </a:gsLst>
            <a:lin ang="0" scaled="1"/>
          </a:gra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09" name="Rectangle 13"/>
          <p:cNvSpPr>
            <a:spLocks noChangeArrowheads="1"/>
          </p:cNvSpPr>
          <p:nvPr/>
        </p:nvSpPr>
        <p:spPr bwMode="gray">
          <a:xfrm>
            <a:off x="8594725" y="0"/>
            <a:ext cx="31750" cy="596900"/>
          </a:xfrm>
          <a:prstGeom prst="rect">
            <a:avLst/>
          </a:prstGeom>
          <a:solidFill>
            <a:srgbClr val="3333FF"/>
          </a:soli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08" name="Rectangle 12"/>
          <p:cNvSpPr>
            <a:spLocks noChangeArrowheads="1"/>
          </p:cNvSpPr>
          <p:nvPr/>
        </p:nvSpPr>
        <p:spPr bwMode="gray">
          <a:xfrm>
            <a:off x="8594725" y="804863"/>
            <a:ext cx="31750" cy="611187"/>
          </a:xfrm>
          <a:prstGeom prst="rect">
            <a:avLst/>
          </a:prstGeom>
          <a:solidFill>
            <a:srgbClr val="3333FF"/>
          </a:soli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07" name="Rectangle 11"/>
          <p:cNvSpPr>
            <a:spLocks noChangeArrowheads="1"/>
          </p:cNvSpPr>
          <p:nvPr/>
        </p:nvSpPr>
        <p:spPr bwMode="gray">
          <a:xfrm rot="-5400000">
            <a:off x="8909050" y="469901"/>
            <a:ext cx="28575" cy="444500"/>
          </a:xfrm>
          <a:prstGeom prst="rect">
            <a:avLst/>
          </a:prstGeom>
          <a:solidFill>
            <a:srgbClr val="3333FF"/>
          </a:solidFill>
          <a:ln w="9525">
            <a:noFill/>
            <a:miter lim="800000"/>
          </a:ln>
          <a:effectLst/>
        </p:spPr>
        <p:txBody>
          <a:bodyPr vert="eaVert" wrap="none" anchor="ctr"/>
          <a:lstStyle/>
          <a:p>
            <a:pPr>
              <a:defRPr/>
            </a:pPr>
            <a:endParaRPr lang="zh-CN" altLang="en-US">
              <a:effectLst>
                <a:outerShdw blurRad="38100" dist="38100" dir="2700000" algn="tl">
                  <a:srgbClr val="000000">
                    <a:alpha val="43137"/>
                  </a:srgbClr>
                </a:outerShdw>
              </a:effectLst>
            </a:endParaRPr>
          </a:p>
        </p:txBody>
      </p:sp>
      <p:sp>
        <p:nvSpPr>
          <p:cNvPr id="4104" name="Rectangle 3"/>
          <p:cNvSpPr>
            <a:spLocks noChangeArrowheads="1"/>
          </p:cNvSpPr>
          <p:nvPr/>
        </p:nvSpPr>
        <p:spPr bwMode="auto">
          <a:xfrm>
            <a:off x="266700" y="706439"/>
            <a:ext cx="8229600" cy="356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auto">
              <a:spcAft>
                <a:spcPts val="0"/>
              </a:spcAft>
              <a:buFont typeface="Arial" panose="020B0604020202020204" pitchFamily="34" charset="0"/>
              <a:buNone/>
              <a:defRPr/>
            </a:pPr>
            <a:endParaRPr lang="zh-CN" altLang="en-US" sz="2400" dirty="0"/>
          </a:p>
        </p:txBody>
      </p:sp>
      <p:sp>
        <p:nvSpPr>
          <p:cNvPr id="311298" name="Text Box 2"/>
          <p:cNvSpPr txBox="1">
            <a:spLocks noChangeArrowheads="1"/>
          </p:cNvSpPr>
          <p:nvPr/>
        </p:nvSpPr>
        <p:spPr bwMode="auto">
          <a:xfrm>
            <a:off x="2262188" y="93663"/>
            <a:ext cx="5184775" cy="523220"/>
          </a:xfrm>
          <a:prstGeom prst="rect">
            <a:avLst/>
          </a:prstGeom>
          <a:noFill/>
          <a:ln w="9525">
            <a:noFill/>
            <a:miter lim="800000"/>
          </a:ln>
          <a:effectLst/>
        </p:spPr>
        <p:txBody>
          <a:bodyPr>
            <a:spAutoFit/>
          </a:bodyPr>
          <a:lstStyle/>
          <a:p>
            <a:r>
              <a:rPr lang="en-US" altLang="zh-CN" sz="2800" dirty="0" smtClean="0">
                <a:solidFill>
                  <a:schemeClr val="tx1"/>
                </a:solidFill>
              </a:rPr>
              <a:t>2.2   </a:t>
            </a:r>
            <a:r>
              <a:rPr lang="zh-CN" altLang="zh-CN" sz="2800" dirty="0" smtClean="0">
                <a:solidFill>
                  <a:schemeClr val="tx1"/>
                </a:solidFill>
              </a:rPr>
              <a:t>无线电波</a:t>
            </a:r>
            <a:r>
              <a:rPr lang="zh-CN" altLang="zh-CN" sz="2800" dirty="0">
                <a:solidFill>
                  <a:schemeClr val="tx1"/>
                </a:solidFill>
              </a:rPr>
              <a:t>传播特性</a:t>
            </a:r>
            <a:endParaRPr lang="zh-CN" altLang="zh-CN" sz="2800" dirty="0">
              <a:solidFill>
                <a:schemeClr val="tx1"/>
              </a:solidFill>
            </a:endParaRPr>
          </a:p>
        </p:txBody>
      </p:sp>
      <p:sp>
        <p:nvSpPr>
          <p:cNvPr id="4107" name="Rectangle 23"/>
          <p:cNvSpPr>
            <a:spLocks noChangeArrowheads="1"/>
          </p:cNvSpPr>
          <p:nvPr/>
        </p:nvSpPr>
        <p:spPr bwMode="auto">
          <a:xfrm>
            <a:off x="7392988" y="6513513"/>
            <a:ext cx="1582737"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kumimoji="1" lang="en-US" altLang="zh-CN" sz="1600">
                <a:solidFill>
                  <a:srgbClr val="3333FF"/>
                </a:solidFill>
                <a:latin typeface="Times New Roman" panose="02020603050405020304" pitchFamily="18" charset="0"/>
                <a:ea typeface="ˎ̥"/>
                <a:cs typeface="ˎ̥"/>
              </a:rPr>
              <a:t>1-</a:t>
            </a:r>
            <a:fld id="{165A2C6D-77B8-458A-A8FB-84B1A491F4B2}" type="slidenum">
              <a:rPr kumimoji="1" lang="en-US" altLang="zh-CN" sz="1600">
                <a:solidFill>
                  <a:srgbClr val="3333FF"/>
                </a:solidFill>
                <a:latin typeface="Times New Roman" panose="02020603050405020304" pitchFamily="18" charset="0"/>
                <a:ea typeface="ˎ̥"/>
                <a:cs typeface="ˎ̥"/>
              </a:rPr>
            </a:fld>
            <a:r>
              <a:rPr kumimoji="1" lang="en-US" altLang="zh-CN" sz="1600">
                <a:solidFill>
                  <a:srgbClr val="3333FF"/>
                </a:solidFill>
                <a:latin typeface="Times New Roman" panose="02020603050405020304" pitchFamily="18" charset="0"/>
                <a:ea typeface="ˎ̥"/>
                <a:cs typeface="ˎ̥"/>
              </a:rPr>
              <a:t>/73</a:t>
            </a:r>
            <a:endParaRPr kumimoji="1" lang="en-US" altLang="zh-CN" sz="1600">
              <a:solidFill>
                <a:srgbClr val="3333FF"/>
              </a:solidFill>
              <a:latin typeface="Times New Roman" panose="02020603050405020304" pitchFamily="18" charset="0"/>
              <a:ea typeface="ˎ̥"/>
              <a:cs typeface="ˎ̥"/>
            </a:endParaRPr>
          </a:p>
        </p:txBody>
      </p:sp>
      <p:pic>
        <p:nvPicPr>
          <p:cNvPr id="9113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0735" y="1067594"/>
            <a:ext cx="8059550" cy="368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pic>
        <p:nvPicPr>
          <p:cNvPr id="921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34696" t="4400" r="34127"/>
          <a:stretch>
            <a:fillRect/>
          </a:stretch>
        </p:blipFill>
        <p:spPr bwMode="auto">
          <a:xfrm>
            <a:off x="2915285" y="4437380"/>
            <a:ext cx="3214370" cy="2400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285852" y="326780"/>
            <a:ext cx="7286649" cy="857272"/>
          </a:xfrm>
        </p:spPr>
        <p:txBody>
          <a:bodyPr>
            <a:normAutofit/>
          </a:bodyPr>
          <a:lstStyle/>
          <a:p>
            <a:pPr>
              <a:defRPr/>
            </a:pPr>
            <a:r>
              <a:rPr lang="zh-CN" altLang="en-US" sz="3600" dirty="0">
                <a:solidFill>
                  <a:schemeClr val="bg1"/>
                </a:solidFill>
                <a:latin typeface="方正兰亭粗黑简体" pitchFamily="2" charset="-122"/>
                <a:ea typeface="方正兰亭粗黑简体" pitchFamily="2" charset="-122"/>
              </a:rPr>
              <a:t>二、移动环境下的多径传播</a:t>
            </a:r>
            <a:endParaRPr lang="zh-CN" altLang="en-US" sz="3600" dirty="0">
              <a:solidFill>
                <a:schemeClr val="bg1"/>
              </a:solidFill>
              <a:latin typeface="方正兰亭粗黑简体" pitchFamily="2" charset="-122"/>
              <a:ea typeface="方正兰亭粗黑简体" pitchFamily="2" charset="-122"/>
            </a:endParaRPr>
          </a:p>
        </p:txBody>
      </p:sp>
      <p:pic>
        <p:nvPicPr>
          <p:cNvPr id="33795" name="Picture 4"/>
          <p:cNvPicPr>
            <a:picLocks noChangeAspect="1" noChangeArrowheads="1"/>
          </p:cNvPicPr>
          <p:nvPr/>
        </p:nvPicPr>
        <p:blipFill>
          <a:blip r:embed="rId1" cstate="print"/>
          <a:srcRect/>
          <a:stretch>
            <a:fillRect/>
          </a:stretch>
        </p:blipFill>
        <p:spPr bwMode="auto">
          <a:xfrm>
            <a:off x="1331640" y="1196752"/>
            <a:ext cx="6577034" cy="4336506"/>
          </a:xfrm>
          <a:prstGeom prst="rect">
            <a:avLst/>
          </a:prstGeom>
          <a:noFill/>
          <a:ln w="9525">
            <a:noFill/>
            <a:miter lim="800000"/>
            <a:headEnd/>
            <a:tailEnd/>
          </a:ln>
        </p:spPr>
      </p:pic>
      <p:sp>
        <p:nvSpPr>
          <p:cNvPr id="4" name="Rectangle 2"/>
          <p:cNvSpPr txBox="1">
            <a:spLocks noChangeArrowheads="1"/>
          </p:cNvSpPr>
          <p:nvPr/>
        </p:nvSpPr>
        <p:spPr bwMode="auto">
          <a:xfrm>
            <a:off x="8100392" y="2708920"/>
            <a:ext cx="785812" cy="1584176"/>
          </a:xfrm>
          <a:prstGeom prst="rect">
            <a:avLst/>
          </a:prstGeom>
          <a:noFill/>
          <a:ln w="9525">
            <a:noFill/>
            <a:miter lim="800000"/>
          </a:ln>
        </p:spPr>
        <p:txBody>
          <a:bodyPr anchor="ctr"/>
          <a:lstStyle/>
          <a:p>
            <a:pPr defTabSz="697230" eaLnBrk="0" hangingPunct="0">
              <a:spcBef>
                <a:spcPct val="0"/>
              </a:spcBef>
              <a:buClrTx/>
              <a:buFontTx/>
              <a:buNone/>
              <a:defRPr/>
            </a:pPr>
            <a:r>
              <a:rPr lang="zh-CN" altLang="en-US" dirty="0">
                <a:solidFill>
                  <a:srgbClr val="C00000"/>
                </a:solidFill>
                <a:latin typeface="+mj-lt"/>
                <a:ea typeface="方正大黑简体" pitchFamily="2" charset="-122"/>
                <a:cs typeface="+mj-cs"/>
              </a:rPr>
              <a:t>余</a:t>
            </a:r>
            <a:endParaRPr lang="en-US" altLang="zh-CN" dirty="0">
              <a:solidFill>
                <a:srgbClr val="C00000"/>
              </a:solidFill>
              <a:latin typeface="+mj-lt"/>
              <a:ea typeface="方正大黑简体" pitchFamily="2" charset="-122"/>
              <a:cs typeface="+mj-cs"/>
            </a:endParaRPr>
          </a:p>
          <a:p>
            <a:pPr defTabSz="697230" eaLnBrk="0" hangingPunct="0">
              <a:spcBef>
                <a:spcPct val="0"/>
              </a:spcBef>
              <a:buClrTx/>
              <a:buFontTx/>
              <a:buNone/>
              <a:defRPr/>
            </a:pPr>
            <a:r>
              <a:rPr lang="zh-CN" altLang="en-US" dirty="0">
                <a:solidFill>
                  <a:srgbClr val="C00000"/>
                </a:solidFill>
                <a:latin typeface="+mj-lt"/>
                <a:ea typeface="方正大黑简体" pitchFamily="2" charset="-122"/>
                <a:cs typeface="+mj-cs"/>
              </a:rPr>
              <a:t>音</a:t>
            </a:r>
            <a:endParaRPr lang="en-US" altLang="zh-CN" dirty="0">
              <a:solidFill>
                <a:srgbClr val="C00000"/>
              </a:solidFill>
              <a:latin typeface="+mj-lt"/>
              <a:ea typeface="方正大黑简体" pitchFamily="2" charset="-122"/>
              <a:cs typeface="+mj-cs"/>
            </a:endParaRPr>
          </a:p>
          <a:p>
            <a:pPr defTabSz="697230" eaLnBrk="0" hangingPunct="0">
              <a:spcBef>
                <a:spcPct val="0"/>
              </a:spcBef>
              <a:buClrTx/>
              <a:buFontTx/>
              <a:buNone/>
              <a:defRPr/>
            </a:pPr>
            <a:r>
              <a:rPr lang="zh-CN" altLang="en-US" dirty="0">
                <a:solidFill>
                  <a:srgbClr val="C00000"/>
                </a:solidFill>
                <a:latin typeface="+mj-lt"/>
                <a:ea typeface="方正大黑简体" pitchFamily="2" charset="-122"/>
                <a:cs typeface="+mj-cs"/>
              </a:rPr>
              <a:t>绕</a:t>
            </a:r>
            <a:endParaRPr lang="en-US" altLang="zh-CN" dirty="0">
              <a:solidFill>
                <a:srgbClr val="C00000"/>
              </a:solidFill>
              <a:latin typeface="+mj-lt"/>
              <a:ea typeface="方正大黑简体" pitchFamily="2" charset="-122"/>
              <a:cs typeface="+mj-cs"/>
            </a:endParaRPr>
          </a:p>
          <a:p>
            <a:pPr defTabSz="697230" eaLnBrk="0" hangingPunct="0">
              <a:spcBef>
                <a:spcPct val="0"/>
              </a:spcBef>
              <a:buClrTx/>
              <a:buFontTx/>
              <a:buNone/>
              <a:defRPr/>
            </a:pPr>
            <a:r>
              <a:rPr lang="zh-CN" altLang="en-US" dirty="0">
                <a:solidFill>
                  <a:srgbClr val="C00000"/>
                </a:solidFill>
                <a:latin typeface="+mj-lt"/>
                <a:ea typeface="方正大黑简体" pitchFamily="2" charset="-122"/>
                <a:cs typeface="+mj-cs"/>
              </a:rPr>
              <a:t>梁</a:t>
            </a:r>
            <a:endParaRPr lang="zh-CN" altLang="en-US" dirty="0">
              <a:solidFill>
                <a:srgbClr val="C00000"/>
              </a:solidFill>
              <a:latin typeface="+mj-lt"/>
              <a:ea typeface="方正大黑简体" pitchFamily="2" charset="-122"/>
              <a:cs typeface="+mj-cs"/>
            </a:endParaRPr>
          </a:p>
        </p:txBody>
      </p:sp>
      <p:sp>
        <p:nvSpPr>
          <p:cNvPr id="7" name="矩形 6"/>
          <p:cNvSpPr/>
          <p:nvPr/>
        </p:nvSpPr>
        <p:spPr>
          <a:xfrm>
            <a:off x="3347864" y="5617551"/>
            <a:ext cx="2339102" cy="461665"/>
          </a:xfrm>
          <a:prstGeom prst="rect">
            <a:avLst/>
          </a:prstGeom>
        </p:spPr>
        <p:txBody>
          <a:bodyPr wrap="none">
            <a:spAutoFit/>
          </a:bodyPr>
          <a:lstStyle/>
          <a:p>
            <a:r>
              <a:rPr lang="zh-CN" altLang="en-US" sz="2400" dirty="0">
                <a:solidFill>
                  <a:schemeClr val="tx1"/>
                </a:solidFill>
                <a:latin typeface="+mj-lt"/>
                <a:ea typeface="方正大黑简体" pitchFamily="2" charset="-122"/>
                <a:cs typeface="+mj-cs"/>
              </a:rPr>
              <a:t>多径传播示意图</a:t>
            </a:r>
            <a:endParaRPr lang="zh-CN" altLang="en-US" sz="2400" dirty="0">
              <a:solidFill>
                <a:schemeClr val="tx1"/>
              </a:solidFill>
              <a:latin typeface="+mj-lt"/>
              <a:ea typeface="方正大黑简体" pitchFamily="2" charset="-122"/>
              <a:cs typeface="+mj-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285852" y="326780"/>
            <a:ext cx="7286649" cy="85727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zh-CN" altLang="en-US" sz="3600" dirty="0">
                <a:solidFill>
                  <a:schemeClr val="bg1"/>
                </a:solidFill>
                <a:latin typeface="方正兰亭粗黑简体" pitchFamily="2" charset="-122"/>
                <a:ea typeface="方正兰亭粗黑简体" pitchFamily="2" charset="-122"/>
                <a:cs typeface="+mj-cs"/>
              </a:rPr>
              <a:t>二、移动环境下的多径传播</a:t>
            </a:r>
            <a:endParaRPr lang="zh-CN" altLang="en-US" sz="3600" dirty="0">
              <a:solidFill>
                <a:schemeClr val="bg1"/>
              </a:solidFill>
              <a:latin typeface="方正兰亭粗黑简体" pitchFamily="2" charset="-122"/>
              <a:ea typeface="方正兰亭粗黑简体" pitchFamily="2" charset="-122"/>
              <a:cs typeface="+mj-cs"/>
            </a:endParaRPr>
          </a:p>
        </p:txBody>
      </p:sp>
      <p:sp>
        <p:nvSpPr>
          <p:cNvPr id="7" name="矩形 6"/>
          <p:cNvSpPr/>
          <p:nvPr/>
        </p:nvSpPr>
        <p:spPr>
          <a:xfrm>
            <a:off x="357158" y="1357298"/>
            <a:ext cx="8501122" cy="637675"/>
          </a:xfrm>
          <a:prstGeom prst="rect">
            <a:avLst/>
          </a:prstGeom>
        </p:spPr>
        <p:txBody>
          <a:bodyPr wrap="square">
            <a:spAutoFit/>
          </a:bodyPr>
          <a:lstStyle/>
          <a:p>
            <a:pPr algn="just">
              <a:lnSpc>
                <a:spcPct val="150000"/>
              </a:lnSpc>
              <a:buClr>
                <a:schemeClr val="accent1">
                  <a:lumMod val="75000"/>
                </a:schemeClr>
              </a:buClr>
              <a:buNone/>
              <a:defRPr/>
            </a:pPr>
            <a:r>
              <a:rPr lang="zh-CN" altLang="en-US" sz="2800" dirty="0" smtClean="0">
                <a:solidFill>
                  <a:schemeClr val="tx1"/>
                </a:solidFill>
                <a:latin typeface="方正兰亭粗黑简体" pitchFamily="2" charset="-122"/>
                <a:ea typeface="方正兰亭粗黑简体" pitchFamily="2" charset="-122"/>
              </a:rPr>
              <a:t>多径传播</a:t>
            </a:r>
            <a:r>
              <a:rPr lang="zh-CN" altLang="en-US" sz="2800" dirty="0">
                <a:solidFill>
                  <a:schemeClr val="tx1"/>
                </a:solidFill>
                <a:latin typeface="方正兰亭粗黑简体" pitchFamily="2" charset="-122"/>
                <a:ea typeface="方正兰亭粗黑简体" pitchFamily="2" charset="-122"/>
              </a:rPr>
              <a:t>对接收信号产生的影响</a:t>
            </a:r>
            <a:endParaRPr lang="zh-CN" altLang="en-US" sz="2800" dirty="0">
              <a:solidFill>
                <a:schemeClr val="tx1"/>
              </a:solidFill>
              <a:latin typeface="方正兰亭粗黑简体" pitchFamily="2" charset="-122"/>
              <a:ea typeface="方正兰亭粗黑简体" pitchFamily="2" charset="-122"/>
            </a:endParaRPr>
          </a:p>
        </p:txBody>
      </p:sp>
      <p:sp>
        <p:nvSpPr>
          <p:cNvPr id="10" name="矩形 9"/>
          <p:cNvSpPr/>
          <p:nvPr/>
        </p:nvSpPr>
        <p:spPr>
          <a:xfrm>
            <a:off x="857224" y="2252955"/>
            <a:ext cx="6991016" cy="461665"/>
          </a:xfrm>
          <a:prstGeom prst="rect">
            <a:avLst/>
          </a:prstGeom>
        </p:spPr>
        <p:txBody>
          <a:bodyPr wrap="none">
            <a:spAutoFit/>
          </a:bodyPr>
          <a:lstStyle/>
          <a:p>
            <a:pPr>
              <a:buFont typeface="Wingdings" panose="05000000000000000000" pitchFamily="2" charset="2"/>
              <a:buChar char="p"/>
            </a:pPr>
            <a:r>
              <a:rPr lang="zh-CN" altLang="en-US" sz="2400" dirty="0">
                <a:latin typeface="+mj-lt"/>
                <a:ea typeface="方正大黑简体" pitchFamily="2" charset="-122"/>
                <a:cs typeface="+mj-cs"/>
              </a:rPr>
              <a:t> </a:t>
            </a:r>
            <a:r>
              <a:rPr lang="zh-CN" altLang="en-US" sz="2400" dirty="0">
                <a:solidFill>
                  <a:schemeClr val="tx1"/>
                </a:solidFill>
                <a:latin typeface="+mj-lt"/>
                <a:ea typeface="方正大黑简体" pitchFamily="2" charset="-122"/>
                <a:cs typeface="+mj-cs"/>
              </a:rPr>
              <a:t>当两个多径信号同相时，合成信号是什么样的？</a:t>
            </a:r>
            <a:endParaRPr lang="zh-CN" altLang="en-US" sz="2400" dirty="0">
              <a:solidFill>
                <a:schemeClr val="tx1"/>
              </a:solidFill>
              <a:latin typeface="+mj-lt"/>
              <a:ea typeface="方正大黑简体" pitchFamily="2" charset="-122"/>
              <a:cs typeface="+mj-cs"/>
            </a:endParaRPr>
          </a:p>
        </p:txBody>
      </p:sp>
      <p:pic>
        <p:nvPicPr>
          <p:cNvPr id="11" name="Picture 4"/>
          <p:cNvPicPr>
            <a:picLocks noChangeAspect="1" noChangeArrowheads="1"/>
          </p:cNvPicPr>
          <p:nvPr/>
        </p:nvPicPr>
        <p:blipFill>
          <a:blip r:embed="rId1" cstate="print"/>
          <a:srcRect t="18041" r="75694" b="51030"/>
          <a:stretch>
            <a:fillRect/>
          </a:stretch>
        </p:blipFill>
        <p:spPr>
          <a:xfrm>
            <a:off x="1714480" y="2786058"/>
            <a:ext cx="2000264" cy="857256"/>
          </a:xfrm>
          <a:prstGeom prst="rect">
            <a:avLst/>
          </a:prstGeom>
        </p:spPr>
      </p:pic>
      <p:grpSp>
        <p:nvGrpSpPr>
          <p:cNvPr id="2" name="组合 12"/>
          <p:cNvGrpSpPr/>
          <p:nvPr/>
        </p:nvGrpSpPr>
        <p:grpSpPr>
          <a:xfrm>
            <a:off x="4286248" y="2857496"/>
            <a:ext cx="3214710" cy="928694"/>
            <a:chOff x="4429124" y="2714620"/>
            <a:chExt cx="3214710" cy="928694"/>
          </a:xfrm>
        </p:grpSpPr>
        <p:pic>
          <p:nvPicPr>
            <p:cNvPr id="9" name="Picture 4"/>
            <p:cNvPicPr>
              <a:picLocks noChangeAspect="1" noChangeArrowheads="1"/>
            </p:cNvPicPr>
            <p:nvPr/>
          </p:nvPicPr>
          <p:blipFill>
            <a:blip r:embed="rId1" cstate="print"/>
            <a:srcRect l="29514" t="18041" r="45312" b="48453"/>
            <a:stretch>
              <a:fillRect/>
            </a:stretch>
          </p:blipFill>
          <p:spPr>
            <a:xfrm>
              <a:off x="5572132" y="2714620"/>
              <a:ext cx="2071702" cy="928694"/>
            </a:xfrm>
            <a:prstGeom prst="rect">
              <a:avLst/>
            </a:prstGeom>
          </p:spPr>
        </p:pic>
        <p:sp>
          <p:nvSpPr>
            <p:cNvPr id="12" name="右箭头 11"/>
            <p:cNvSpPr/>
            <p:nvPr/>
          </p:nvSpPr>
          <p:spPr>
            <a:xfrm>
              <a:off x="4429124" y="2928934"/>
              <a:ext cx="428628" cy="285752"/>
            </a:xfrm>
            <a:prstGeom prst="rightArrow">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Picture 4"/>
          <p:cNvPicPr>
            <a:picLocks noChangeAspect="1" noChangeArrowheads="1"/>
          </p:cNvPicPr>
          <p:nvPr/>
        </p:nvPicPr>
        <p:blipFill>
          <a:blip r:embed="rId1" cstate="print"/>
          <a:srcRect l="173" t="69588" r="75521"/>
          <a:stretch>
            <a:fillRect/>
          </a:stretch>
        </p:blipFill>
        <p:spPr>
          <a:xfrm>
            <a:off x="1785918" y="4500570"/>
            <a:ext cx="2000264" cy="842949"/>
          </a:xfrm>
          <a:prstGeom prst="rect">
            <a:avLst/>
          </a:prstGeom>
        </p:spPr>
      </p:pic>
      <p:sp>
        <p:nvSpPr>
          <p:cNvPr id="13" name="矩形 12"/>
          <p:cNvSpPr/>
          <p:nvPr/>
        </p:nvSpPr>
        <p:spPr>
          <a:xfrm>
            <a:off x="857224" y="3929066"/>
            <a:ext cx="8688597" cy="461665"/>
          </a:xfrm>
          <a:prstGeom prst="rect">
            <a:avLst/>
          </a:prstGeom>
        </p:spPr>
        <p:txBody>
          <a:bodyPr wrap="none">
            <a:spAutoFit/>
          </a:bodyPr>
          <a:lstStyle/>
          <a:p>
            <a:pPr>
              <a:buFont typeface="Wingdings" panose="05000000000000000000" pitchFamily="2" charset="2"/>
              <a:buChar char="p"/>
            </a:pPr>
            <a:r>
              <a:rPr lang="zh-CN" altLang="en-US" sz="2400" dirty="0">
                <a:latin typeface="+mj-lt"/>
                <a:ea typeface="方正大黑简体" pitchFamily="2" charset="-122"/>
                <a:cs typeface="+mj-cs"/>
              </a:rPr>
              <a:t> </a:t>
            </a:r>
            <a:r>
              <a:rPr lang="zh-CN" altLang="en-US" sz="2400" dirty="0">
                <a:solidFill>
                  <a:schemeClr val="tx1"/>
                </a:solidFill>
                <a:latin typeface="+mn-ea"/>
                <a:ea typeface="+mn-ea"/>
                <a:cs typeface="+mj-cs"/>
              </a:rPr>
              <a:t>当两个多径信号相位相差</a:t>
            </a:r>
            <a:r>
              <a:rPr lang="en-US" altLang="zh-CN" sz="2400" dirty="0">
                <a:solidFill>
                  <a:schemeClr val="tx1"/>
                </a:solidFill>
                <a:latin typeface="+mn-ea"/>
                <a:ea typeface="+mn-ea"/>
                <a:cs typeface="+mj-cs"/>
              </a:rPr>
              <a:t>180</a:t>
            </a:r>
            <a:r>
              <a:rPr lang="zh-CN" altLang="en-US" sz="2400" dirty="0">
                <a:solidFill>
                  <a:schemeClr val="tx1"/>
                </a:solidFill>
                <a:latin typeface="+mn-ea"/>
                <a:ea typeface="+mn-ea"/>
                <a:cs typeface="+mj-cs"/>
              </a:rPr>
              <a:t>度</a:t>
            </a:r>
            <a:r>
              <a:rPr lang="zh-CN" altLang="en-US" sz="2400" dirty="0">
                <a:solidFill>
                  <a:schemeClr val="tx1"/>
                </a:solidFill>
                <a:latin typeface="+mn-ea"/>
                <a:ea typeface="+mn-ea"/>
              </a:rPr>
              <a:t>时</a:t>
            </a:r>
            <a:r>
              <a:rPr lang="zh-CN" altLang="en-US" sz="2400" dirty="0">
                <a:solidFill>
                  <a:schemeClr val="tx1"/>
                </a:solidFill>
                <a:latin typeface="+mn-ea"/>
                <a:ea typeface="+mn-ea"/>
                <a:cs typeface="+mj-cs"/>
              </a:rPr>
              <a:t>，合成信号是什么样的？</a:t>
            </a:r>
            <a:endParaRPr lang="zh-CN" altLang="en-US" sz="2400" dirty="0">
              <a:solidFill>
                <a:schemeClr val="tx1"/>
              </a:solidFill>
              <a:latin typeface="+mn-ea"/>
              <a:ea typeface="+mn-ea"/>
              <a:cs typeface="+mj-cs"/>
            </a:endParaRPr>
          </a:p>
        </p:txBody>
      </p:sp>
      <p:grpSp>
        <p:nvGrpSpPr>
          <p:cNvPr id="17" name="组合 16"/>
          <p:cNvGrpSpPr/>
          <p:nvPr/>
        </p:nvGrpSpPr>
        <p:grpSpPr>
          <a:xfrm>
            <a:off x="4357686" y="4514853"/>
            <a:ext cx="3071834" cy="842973"/>
            <a:chOff x="4357686" y="4000504"/>
            <a:chExt cx="3071834" cy="842973"/>
          </a:xfrm>
        </p:grpSpPr>
        <p:pic>
          <p:nvPicPr>
            <p:cNvPr id="15" name="Picture 4"/>
            <p:cNvPicPr>
              <a:picLocks noChangeAspect="1" noChangeArrowheads="1"/>
            </p:cNvPicPr>
            <p:nvPr/>
          </p:nvPicPr>
          <p:blipFill>
            <a:blip r:embed="rId1" cstate="print"/>
            <a:srcRect l="30382" t="69587" r="47048"/>
            <a:stretch>
              <a:fillRect/>
            </a:stretch>
          </p:blipFill>
          <p:spPr>
            <a:xfrm>
              <a:off x="5572132" y="4000504"/>
              <a:ext cx="1857388" cy="842973"/>
            </a:xfrm>
            <a:prstGeom prst="rect">
              <a:avLst/>
            </a:prstGeom>
          </p:spPr>
        </p:pic>
        <p:sp>
          <p:nvSpPr>
            <p:cNvPr id="16" name="右箭头 15"/>
            <p:cNvSpPr/>
            <p:nvPr/>
          </p:nvSpPr>
          <p:spPr>
            <a:xfrm>
              <a:off x="4357686" y="4286256"/>
              <a:ext cx="428628" cy="285752"/>
            </a:xfrm>
            <a:prstGeom prst="rightArrow">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slide(fromLeft)">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4"/>
          <p:cNvPicPr>
            <a:picLocks noGrp="1" noChangeAspect="1" noChangeArrowheads="1"/>
          </p:cNvPicPr>
          <p:nvPr>
            <p:ph idx="1"/>
          </p:nvPr>
        </p:nvPicPr>
        <p:blipFill>
          <a:blip r:embed="rId1" cstate="print"/>
          <a:srcRect l="53820"/>
          <a:stretch>
            <a:fillRect/>
          </a:stretch>
        </p:blipFill>
        <p:spPr>
          <a:xfrm>
            <a:off x="2143108" y="3000372"/>
            <a:ext cx="4214842" cy="3074008"/>
          </a:xfrm>
        </p:spPr>
      </p:pic>
      <p:sp>
        <p:nvSpPr>
          <p:cNvPr id="34818" name="Rectangle 3"/>
          <p:cNvSpPr>
            <a:spLocks noChangeArrowheads="1"/>
          </p:cNvSpPr>
          <p:nvPr/>
        </p:nvSpPr>
        <p:spPr bwMode="auto">
          <a:xfrm>
            <a:off x="642910" y="2143116"/>
            <a:ext cx="8027988" cy="3969385"/>
          </a:xfrm>
          <a:prstGeom prst="rect">
            <a:avLst/>
          </a:prstGeom>
          <a:noFill/>
          <a:ln w="9525">
            <a:noFill/>
            <a:miter lim="800000"/>
          </a:ln>
        </p:spPr>
        <p:txBody>
          <a:bodyPr>
            <a:spAutoFit/>
          </a:bodyPr>
          <a:lstStyle/>
          <a:p>
            <a:pPr eaLnBrk="0" hangingPunct="0">
              <a:lnSpc>
                <a:spcPct val="150000"/>
              </a:lnSpc>
              <a:buFont typeface="Wingdings" panose="05000000000000000000" pitchFamily="2" charset="2"/>
              <a:buChar char="p"/>
            </a:pPr>
            <a:r>
              <a:rPr lang="zh-CN" altLang="en-US" sz="2400" dirty="0">
                <a:latin typeface="+mj-lt"/>
                <a:ea typeface="方正大黑简体" pitchFamily="2" charset="-122"/>
                <a:cs typeface="+mj-cs"/>
              </a:rPr>
              <a:t> </a:t>
            </a:r>
            <a:r>
              <a:rPr lang="zh-CN" altLang="en-US" sz="2400" dirty="0">
                <a:solidFill>
                  <a:schemeClr val="tx1"/>
                </a:solidFill>
                <a:latin typeface="+mj-lt"/>
                <a:ea typeface="方正大黑简体" pitchFamily="2" charset="-122"/>
                <a:cs typeface="+mj-cs"/>
              </a:rPr>
              <a:t>多径传播会导致接收信号在不到一个波长范围内会出现几十分贝的</a:t>
            </a:r>
            <a:r>
              <a:rPr lang="zh-CN" altLang="en-US" sz="2400" dirty="0">
                <a:solidFill>
                  <a:srgbClr val="FF0000"/>
                </a:solidFill>
                <a:latin typeface="+mj-lt"/>
                <a:ea typeface="方正大黑简体" pitchFamily="2" charset="-122"/>
                <a:cs typeface="+mj-cs"/>
              </a:rPr>
              <a:t>电平变化和剧烈的相位摆动 </a:t>
            </a:r>
            <a:r>
              <a:rPr lang="zh-CN" altLang="en-US" sz="2400" dirty="0">
                <a:latin typeface="+mj-lt"/>
                <a:ea typeface="方正大黑简体" pitchFamily="2" charset="-122"/>
                <a:cs typeface="+mj-cs"/>
              </a:rPr>
              <a:t>。</a:t>
            </a:r>
            <a:endParaRPr lang="en-US" altLang="zh-CN" sz="2400" dirty="0">
              <a:latin typeface="+mj-lt"/>
              <a:ea typeface="方正大黑简体" pitchFamily="2" charset="-122"/>
              <a:cs typeface="+mj-cs"/>
            </a:endParaRPr>
          </a:p>
          <a:p>
            <a:pPr eaLnBrk="0" hangingPunct="0">
              <a:lnSpc>
                <a:spcPct val="150000"/>
              </a:lnSpc>
              <a:buFont typeface="Wingdings" panose="05000000000000000000" pitchFamily="2" charset="2"/>
              <a:buChar char="p"/>
            </a:pPr>
            <a:endParaRPr lang="en-US" altLang="zh-CN" sz="2400" dirty="0">
              <a:latin typeface="+mj-lt"/>
              <a:ea typeface="方正大黑简体" pitchFamily="2" charset="-122"/>
              <a:cs typeface="+mj-cs"/>
            </a:endParaRPr>
          </a:p>
          <a:p>
            <a:pPr eaLnBrk="0" hangingPunct="0">
              <a:lnSpc>
                <a:spcPct val="150000"/>
              </a:lnSpc>
              <a:buFont typeface="Wingdings" panose="05000000000000000000" pitchFamily="2" charset="2"/>
              <a:buChar char="p"/>
            </a:pPr>
            <a:endParaRPr lang="en-US" altLang="zh-CN" sz="2400" dirty="0">
              <a:latin typeface="+mj-lt"/>
              <a:ea typeface="方正大黑简体" pitchFamily="2" charset="-122"/>
              <a:cs typeface="+mj-cs"/>
            </a:endParaRPr>
          </a:p>
          <a:p>
            <a:pPr eaLnBrk="0" hangingPunct="0">
              <a:lnSpc>
                <a:spcPct val="150000"/>
              </a:lnSpc>
              <a:buFont typeface="Wingdings" panose="05000000000000000000" pitchFamily="2" charset="2"/>
              <a:buChar char="p"/>
            </a:pPr>
            <a:endParaRPr lang="en-US" altLang="zh-CN" sz="2400" dirty="0">
              <a:latin typeface="+mj-lt"/>
              <a:ea typeface="方正大黑简体" pitchFamily="2" charset="-122"/>
              <a:cs typeface="+mj-cs"/>
            </a:endParaRPr>
          </a:p>
          <a:p>
            <a:pPr eaLnBrk="0" hangingPunct="0">
              <a:lnSpc>
                <a:spcPct val="150000"/>
              </a:lnSpc>
              <a:buFont typeface="Wingdings" panose="05000000000000000000" pitchFamily="2" charset="2"/>
              <a:buChar char="p"/>
            </a:pPr>
            <a:endParaRPr lang="en-US" altLang="zh-CN" sz="2400" dirty="0">
              <a:latin typeface="+mj-lt"/>
              <a:ea typeface="方正大黑简体" pitchFamily="2" charset="-122"/>
              <a:cs typeface="+mj-cs"/>
            </a:endParaRPr>
          </a:p>
          <a:p>
            <a:pPr marL="0" lvl="1" eaLnBrk="0" hangingPunct="0">
              <a:lnSpc>
                <a:spcPct val="150000"/>
              </a:lnSpc>
              <a:buFont typeface="Wingdings" panose="05000000000000000000" pitchFamily="2" charset="2"/>
              <a:buChar char="p"/>
            </a:pPr>
            <a:r>
              <a:rPr lang="zh-CN" altLang="en-US" sz="2400" dirty="0">
                <a:solidFill>
                  <a:srgbClr val="0000FF"/>
                </a:solidFill>
                <a:latin typeface="方正大黑简体" pitchFamily="2" charset="-122"/>
              </a:rPr>
              <a:t> </a:t>
            </a:r>
            <a:r>
              <a:rPr lang="zh-CN" altLang="en-US" sz="2400" dirty="0">
                <a:solidFill>
                  <a:schemeClr val="tx1"/>
                </a:solidFill>
                <a:effectLst>
                  <a:outerShdw blurRad="38100" dist="19050" dir="2700000" algn="tl" rotWithShape="0">
                    <a:schemeClr val="dk1">
                      <a:alpha val="40000"/>
                    </a:schemeClr>
                  </a:outerShdw>
                </a:effectLst>
                <a:latin typeface="方正大黑简体" pitchFamily="2" charset="-122"/>
              </a:rPr>
              <a:t>会</a:t>
            </a:r>
            <a:r>
              <a:rPr lang="zh-CN" altLang="en-US" sz="2400" dirty="0">
                <a:solidFill>
                  <a:schemeClr val="tx1"/>
                </a:solidFill>
                <a:latin typeface="+mj-lt"/>
                <a:ea typeface="方正大黑简体" pitchFamily="2" charset="-122"/>
                <a:cs typeface="+mj-cs"/>
              </a:rPr>
              <a:t>延长信号到达接收机的时间，引起码间串扰。</a:t>
            </a:r>
            <a:endParaRPr lang="zh-CN" altLang="en-US" sz="2400" dirty="0">
              <a:solidFill>
                <a:schemeClr val="tx1"/>
              </a:solidFill>
              <a:latin typeface="+mj-lt"/>
              <a:ea typeface="方正大黑简体" pitchFamily="2" charset="-122"/>
              <a:cs typeface="+mj-cs"/>
            </a:endParaRPr>
          </a:p>
        </p:txBody>
      </p:sp>
      <p:sp>
        <p:nvSpPr>
          <p:cNvPr id="6" name="Rectangle 2"/>
          <p:cNvSpPr txBox="1">
            <a:spLocks noChangeArrowheads="1"/>
          </p:cNvSpPr>
          <p:nvPr/>
        </p:nvSpPr>
        <p:spPr>
          <a:xfrm>
            <a:off x="1285852" y="326780"/>
            <a:ext cx="7286649" cy="85727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zh-CN" altLang="en-US" sz="3600" dirty="0">
                <a:solidFill>
                  <a:schemeClr val="bg1"/>
                </a:solidFill>
                <a:latin typeface="方正兰亭粗黑简体" pitchFamily="2" charset="-122"/>
                <a:ea typeface="方正兰亭粗黑简体" pitchFamily="2" charset="-122"/>
                <a:cs typeface="+mj-cs"/>
              </a:rPr>
              <a:t>二、移动环境下的多径传播</a:t>
            </a:r>
            <a:endParaRPr lang="zh-CN" altLang="en-US" sz="3600" dirty="0">
              <a:solidFill>
                <a:schemeClr val="bg1"/>
              </a:solidFill>
              <a:latin typeface="方正兰亭粗黑简体" pitchFamily="2" charset="-122"/>
              <a:ea typeface="方正兰亭粗黑简体" pitchFamily="2" charset="-122"/>
              <a:cs typeface="+mj-cs"/>
            </a:endParaRPr>
          </a:p>
        </p:txBody>
      </p:sp>
      <p:sp>
        <p:nvSpPr>
          <p:cNvPr id="7" name="矩形 6"/>
          <p:cNvSpPr/>
          <p:nvPr/>
        </p:nvSpPr>
        <p:spPr>
          <a:xfrm>
            <a:off x="357158" y="1357298"/>
            <a:ext cx="8501122" cy="738664"/>
          </a:xfrm>
          <a:prstGeom prst="rect">
            <a:avLst/>
          </a:prstGeom>
        </p:spPr>
        <p:txBody>
          <a:bodyPr wrap="square">
            <a:spAutoFit/>
          </a:bodyPr>
          <a:lstStyle/>
          <a:p>
            <a:pPr algn="just">
              <a:lnSpc>
                <a:spcPct val="150000"/>
              </a:lnSpc>
              <a:buClr>
                <a:schemeClr val="accent1">
                  <a:lumMod val="75000"/>
                </a:schemeClr>
              </a:buClr>
              <a:buNone/>
              <a:defRPr/>
            </a:pPr>
            <a:r>
              <a:rPr lang="zh-CN" altLang="en-US" sz="2800" dirty="0" smtClean="0">
                <a:solidFill>
                  <a:srgbClr val="0000FF"/>
                </a:solidFill>
                <a:latin typeface="方正兰亭粗黑简体" pitchFamily="2" charset="-122"/>
                <a:ea typeface="方正兰亭粗黑简体" pitchFamily="2" charset="-122"/>
              </a:rPr>
              <a:t>多径传播</a:t>
            </a:r>
            <a:r>
              <a:rPr lang="zh-CN" altLang="en-US" sz="2800" dirty="0">
                <a:solidFill>
                  <a:srgbClr val="0000FF"/>
                </a:solidFill>
                <a:latin typeface="方正兰亭粗黑简体" pitchFamily="2" charset="-122"/>
                <a:ea typeface="方正兰亭粗黑简体" pitchFamily="2" charset="-122"/>
              </a:rPr>
              <a:t>对接收信号产生的影响</a:t>
            </a:r>
            <a:endParaRPr lang="zh-CN" altLang="en-US" sz="2800" dirty="0">
              <a:solidFill>
                <a:srgbClr val="0000FF"/>
              </a:solidFill>
              <a:latin typeface="方正兰亭粗黑简体" pitchFamily="2" charset="-122"/>
              <a:ea typeface="方正兰亭粗黑简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395536" y="260648"/>
            <a:ext cx="7343799" cy="857272"/>
          </a:xfrm>
        </p:spPr>
        <p:txBody>
          <a:bodyPr>
            <a:normAutofit/>
          </a:bodyPr>
          <a:lstStyle/>
          <a:p>
            <a:pPr>
              <a:defRPr/>
            </a:pPr>
            <a:r>
              <a:rPr lang="zh-CN" altLang="en-US" sz="3600" dirty="0">
                <a:solidFill>
                  <a:schemeClr val="bg1"/>
                </a:solidFill>
                <a:latin typeface="方正兰亭粗黑简体" pitchFamily="2" charset="-122"/>
                <a:ea typeface="方正兰亭粗黑简体" pitchFamily="2" charset="-122"/>
              </a:rPr>
              <a:t>三、多普勒频移</a:t>
            </a:r>
            <a:endParaRPr lang="zh-CN" altLang="en-US" sz="3600" dirty="0">
              <a:solidFill>
                <a:schemeClr val="bg1"/>
              </a:solidFill>
              <a:latin typeface="方正兰亭粗黑简体" pitchFamily="2" charset="-122"/>
              <a:ea typeface="方正兰亭粗黑简体" pitchFamily="2" charset="-122"/>
            </a:endParaRPr>
          </a:p>
        </p:txBody>
      </p:sp>
      <p:sp>
        <p:nvSpPr>
          <p:cNvPr id="299011" name="AutoShape 3"/>
          <p:cNvSpPr>
            <a:spLocks noGrp="1" noChangeAspect="1" noChangeArrowheads="1"/>
          </p:cNvSpPr>
          <p:nvPr>
            <p:ph type="body" idx="1"/>
          </p:nvPr>
        </p:nvSpPr>
        <p:spPr>
          <a:xfrm>
            <a:off x="500034" y="1857364"/>
            <a:ext cx="8072494" cy="4643470"/>
          </a:xfrm>
        </p:spPr>
        <p:txBody>
          <a:bodyPr>
            <a:normAutofit lnSpcReduction="10000"/>
          </a:bodyPr>
          <a:lstStyle/>
          <a:p>
            <a:pPr>
              <a:lnSpc>
                <a:spcPct val="150000"/>
              </a:lnSpc>
              <a:buClr>
                <a:srgbClr val="0000FF"/>
              </a:buClr>
              <a:buFont typeface="Wingdings" panose="05000000000000000000" pitchFamily="2" charset="2"/>
              <a:buChar char="p"/>
              <a:defRPr/>
            </a:pPr>
            <a:r>
              <a:rPr lang="en-US" altLang="zh-CN" sz="2400" b="1" dirty="0">
                <a:latin typeface="方正大黑简体" pitchFamily="2" charset="-122"/>
              </a:rPr>
              <a:t>1842</a:t>
            </a:r>
            <a:r>
              <a:rPr lang="zh-CN" altLang="en-US" sz="2400" b="1" dirty="0">
                <a:latin typeface="方正大黑简体" pitchFamily="2" charset="-122"/>
              </a:rPr>
              <a:t>年由奥地利数学家、物理学家克里斯琴</a:t>
            </a:r>
            <a:r>
              <a:rPr lang="en-US" altLang="zh-CN" sz="2400" b="1" dirty="0">
                <a:latin typeface="方正大黑简体" pitchFamily="2" charset="-122"/>
              </a:rPr>
              <a:t>.</a:t>
            </a:r>
            <a:r>
              <a:rPr lang="zh-CN" altLang="en-US" sz="2400" b="1" dirty="0">
                <a:latin typeface="方正大黑简体" pitchFamily="2" charset="-122"/>
              </a:rPr>
              <a:t>多普勒</a:t>
            </a:r>
            <a:r>
              <a:rPr lang="en-US" altLang="zh-CN" sz="2400" b="1" dirty="0">
                <a:latin typeface="方正大黑简体" pitchFamily="2" charset="-122"/>
              </a:rPr>
              <a:t>.</a:t>
            </a:r>
            <a:r>
              <a:rPr lang="zh-CN" altLang="en-US" sz="2400" b="1" dirty="0">
                <a:latin typeface="方正大黑简体" pitchFamily="2" charset="-122"/>
              </a:rPr>
              <a:t>约翰首先提出。</a:t>
            </a:r>
            <a:endParaRPr lang="en-US" altLang="zh-CN" sz="2400" b="1" dirty="0">
              <a:latin typeface="方正大黑简体" pitchFamily="2" charset="-122"/>
            </a:endParaRPr>
          </a:p>
          <a:p>
            <a:pPr>
              <a:lnSpc>
                <a:spcPct val="150000"/>
              </a:lnSpc>
              <a:buClr>
                <a:srgbClr val="0000FF"/>
              </a:buClr>
              <a:buFont typeface="Wingdings" panose="05000000000000000000" pitchFamily="2" charset="2"/>
              <a:buChar char="p"/>
              <a:defRPr/>
            </a:pPr>
            <a:r>
              <a:rPr lang="zh-CN" altLang="en-US" sz="2400" b="1" dirty="0">
                <a:latin typeface="方正大黑简体" pitchFamily="2" charset="-122"/>
              </a:rPr>
              <a:t>定义：当发射源与接收体之间发生相对运动时，接收频率与发射频率之差。</a:t>
            </a:r>
            <a:endParaRPr lang="en-US" altLang="zh-CN" sz="2400" b="1" dirty="0">
              <a:latin typeface="方正大黑简体" pitchFamily="2" charset="-122"/>
            </a:endParaRPr>
          </a:p>
          <a:p>
            <a:pPr>
              <a:lnSpc>
                <a:spcPct val="150000"/>
              </a:lnSpc>
              <a:buClr>
                <a:srgbClr val="0000FF"/>
              </a:buClr>
              <a:buFont typeface="Wingdings" panose="05000000000000000000" pitchFamily="2" charset="2"/>
              <a:buChar char="p"/>
              <a:defRPr/>
            </a:pPr>
            <a:r>
              <a:rPr lang="zh-CN" altLang="en-US" sz="2400" b="1" dirty="0">
                <a:latin typeface="方正大黑简体" pitchFamily="2" charset="-122"/>
              </a:rPr>
              <a:t>火车汽笛声的变化？</a:t>
            </a:r>
            <a:endParaRPr lang="en-US" altLang="zh-CN" sz="2400" b="1" dirty="0">
              <a:latin typeface="方正大黑简体" pitchFamily="2" charset="-122"/>
            </a:endParaRPr>
          </a:p>
          <a:p>
            <a:pPr lvl="1">
              <a:lnSpc>
                <a:spcPct val="150000"/>
              </a:lnSpc>
              <a:buClr>
                <a:srgbClr val="FF0000"/>
              </a:buClr>
              <a:buFont typeface="Wingdings" panose="05000000000000000000" pitchFamily="2" charset="2"/>
              <a:buChar char="ü"/>
              <a:defRPr/>
            </a:pPr>
            <a:r>
              <a:rPr lang="zh-CN" altLang="en-US" sz="2400" b="1" dirty="0">
                <a:latin typeface="方正大黑简体" pitchFamily="2" charset="-122"/>
              </a:rPr>
              <a:t>从远而近时，汽笛音调变尖</a:t>
            </a:r>
            <a:endParaRPr lang="en-US" altLang="zh-CN" sz="2400" b="1" dirty="0">
              <a:latin typeface="方正大黑简体" pitchFamily="2" charset="-122"/>
            </a:endParaRPr>
          </a:p>
          <a:p>
            <a:pPr lvl="1">
              <a:lnSpc>
                <a:spcPct val="150000"/>
              </a:lnSpc>
              <a:buClr>
                <a:srgbClr val="FF0000"/>
              </a:buClr>
              <a:buFont typeface="Wingdings" panose="05000000000000000000" pitchFamily="2" charset="2"/>
              <a:buChar char="ü"/>
              <a:defRPr/>
            </a:pPr>
            <a:r>
              <a:rPr lang="zh-CN" altLang="en-US" sz="2400" b="1" dirty="0">
                <a:latin typeface="方正大黑简体" pitchFamily="2" charset="-122"/>
              </a:rPr>
              <a:t>从近而远时，汽笛音调变低</a:t>
            </a:r>
            <a:endParaRPr lang="en-US" altLang="zh-CN" sz="2400" b="1" dirty="0">
              <a:latin typeface="方正大黑简体" pitchFamily="2" charset="-122"/>
            </a:endParaRPr>
          </a:p>
          <a:p>
            <a:pPr>
              <a:lnSpc>
                <a:spcPct val="150000"/>
              </a:lnSpc>
              <a:buClr>
                <a:srgbClr val="0000FF"/>
              </a:buClr>
              <a:buFont typeface="Wingdings" panose="05000000000000000000" pitchFamily="2" charset="2"/>
              <a:buChar char="p"/>
              <a:defRPr/>
            </a:pPr>
            <a:r>
              <a:rPr lang="zh-CN" altLang="en-US" sz="2400" b="1" dirty="0">
                <a:latin typeface="方正大黑简体" pitchFamily="2" charset="-122"/>
              </a:rPr>
              <a:t>对无线通信场景如何更直白的理解？</a:t>
            </a:r>
            <a:endParaRPr lang="en-US" altLang="zh-CN" sz="2000" b="1" dirty="0">
              <a:latin typeface="方正大黑简体" pitchFamily="2" charset="-122"/>
            </a:endParaRPr>
          </a:p>
        </p:txBody>
      </p:sp>
      <p:sp>
        <p:nvSpPr>
          <p:cNvPr id="8" name="矩形 7"/>
          <p:cNvSpPr/>
          <p:nvPr/>
        </p:nvSpPr>
        <p:spPr>
          <a:xfrm>
            <a:off x="285720" y="1214422"/>
            <a:ext cx="8501122" cy="738664"/>
          </a:xfrm>
          <a:prstGeom prst="rect">
            <a:avLst/>
          </a:prstGeom>
        </p:spPr>
        <p:txBody>
          <a:bodyPr wrap="square">
            <a:spAutoFit/>
          </a:bodyPr>
          <a:lstStyle/>
          <a:p>
            <a:pPr algn="just">
              <a:lnSpc>
                <a:spcPct val="150000"/>
              </a:lnSpc>
              <a:buClr>
                <a:schemeClr val="accent1">
                  <a:lumMod val="75000"/>
                </a:schemeClr>
              </a:buClr>
              <a:buNone/>
              <a:defRPr/>
            </a:pPr>
            <a:r>
              <a:rPr lang="en-US" altLang="zh-CN" sz="2800" dirty="0" smtClean="0">
                <a:solidFill>
                  <a:srgbClr val="000099"/>
                </a:solidFill>
                <a:latin typeface="方正兰亭粗黑简体" pitchFamily="2" charset="-122"/>
                <a:ea typeface="方正兰亭粗黑简体" pitchFamily="2" charset="-122"/>
              </a:rPr>
              <a:t>2.</a:t>
            </a:r>
            <a:r>
              <a:rPr lang="zh-CN" altLang="en-US" sz="2800" dirty="0" smtClean="0">
                <a:solidFill>
                  <a:srgbClr val="000099"/>
                </a:solidFill>
                <a:latin typeface="方正兰亭粗黑简体" pitchFamily="2" charset="-122"/>
                <a:ea typeface="方正兰亭粗黑简体" pitchFamily="2" charset="-122"/>
              </a:rPr>
              <a:t>何为</a:t>
            </a:r>
            <a:r>
              <a:rPr lang="zh-CN" altLang="en-US" sz="2800" dirty="0">
                <a:solidFill>
                  <a:srgbClr val="000099"/>
                </a:solidFill>
                <a:latin typeface="方正兰亭粗黑简体" pitchFamily="2" charset="-122"/>
                <a:ea typeface="方正兰亭粗黑简体" pitchFamily="2" charset="-122"/>
              </a:rPr>
              <a:t>多普勒频移？</a:t>
            </a:r>
            <a:endParaRPr lang="zh-CN" altLang="en-US" sz="2800" dirty="0">
              <a:solidFill>
                <a:srgbClr val="000099"/>
              </a:solidFill>
              <a:latin typeface="方正兰亭粗黑简体" pitchFamily="2" charset="-122"/>
              <a:ea typeface="方正兰亭粗黑简体" pitchFamily="2" charset="-122"/>
            </a:endParaRPr>
          </a:p>
        </p:txBody>
      </p:sp>
      <p:sp>
        <p:nvSpPr>
          <p:cNvPr id="2" name="矩形 1"/>
          <p:cNvSpPr/>
          <p:nvPr/>
        </p:nvSpPr>
        <p:spPr>
          <a:xfrm>
            <a:off x="683568" y="548680"/>
            <a:ext cx="4330032" cy="523220"/>
          </a:xfrm>
          <a:prstGeom prst="rect">
            <a:avLst/>
          </a:prstGeom>
        </p:spPr>
        <p:txBody>
          <a:bodyPr wrap="none">
            <a:spAutoFit/>
          </a:bodyPr>
          <a:lstStyle/>
          <a:p>
            <a:r>
              <a:rPr lang="en-US" altLang="zh-CN" sz="2800" dirty="0">
                <a:solidFill>
                  <a:schemeClr val="tx1"/>
                </a:solidFill>
              </a:rPr>
              <a:t>2.3.2 </a:t>
            </a:r>
            <a:r>
              <a:rPr lang="zh-CN" altLang="zh-CN" sz="2800" dirty="0">
                <a:solidFill>
                  <a:schemeClr val="tx1"/>
                </a:solidFill>
              </a:rPr>
              <a:t>多径传输及特性描述</a:t>
            </a:r>
            <a:endParaRPr lang="zh-CN" altLang="zh-CN" sz="28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9011">
                                            <p:txEl>
                                              <p:pRg st="2" end="2"/>
                                            </p:txEl>
                                          </p:spTgt>
                                        </p:tgtEl>
                                        <p:attrNameLst>
                                          <p:attrName>style.visibility</p:attrName>
                                        </p:attrNameLst>
                                      </p:cBhvr>
                                      <p:to>
                                        <p:strVal val="visible"/>
                                      </p:to>
                                    </p:set>
                                    <p:animEffect transition="in" filter="blinds(horizontal)">
                                      <p:cBhvr>
                                        <p:cTn id="7" dur="500"/>
                                        <p:tgtEl>
                                          <p:spTgt spid="299011">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99011">
                                            <p:txEl>
                                              <p:pRg st="3" end="3"/>
                                            </p:txEl>
                                          </p:spTgt>
                                        </p:tgtEl>
                                        <p:attrNameLst>
                                          <p:attrName>style.visibility</p:attrName>
                                        </p:attrNameLst>
                                      </p:cBhvr>
                                      <p:to>
                                        <p:strVal val="visible"/>
                                      </p:to>
                                    </p:set>
                                    <p:animEffect transition="in" filter="blinds(horizontal)">
                                      <p:cBhvr>
                                        <p:cTn id="10" dur="500"/>
                                        <p:tgtEl>
                                          <p:spTgt spid="299011">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99011">
                                            <p:txEl>
                                              <p:pRg st="4" end="4"/>
                                            </p:txEl>
                                          </p:spTgt>
                                        </p:tgtEl>
                                        <p:attrNameLst>
                                          <p:attrName>style.visibility</p:attrName>
                                        </p:attrNameLst>
                                      </p:cBhvr>
                                      <p:to>
                                        <p:strVal val="visible"/>
                                      </p:to>
                                    </p:set>
                                    <p:animEffect transition="in" filter="blinds(horizontal)">
                                      <p:cBhvr>
                                        <p:cTn id="13" dur="500"/>
                                        <p:tgtEl>
                                          <p:spTgt spid="299011">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99011">
                                            <p:txEl>
                                              <p:pRg st="5" end="5"/>
                                            </p:txEl>
                                          </p:spTgt>
                                        </p:tgtEl>
                                        <p:attrNameLst>
                                          <p:attrName>style.visibility</p:attrName>
                                        </p:attrNameLst>
                                      </p:cBhvr>
                                      <p:to>
                                        <p:strVal val="visible"/>
                                      </p:to>
                                    </p:set>
                                    <p:animEffect transition="in" filter="blinds(horizontal)">
                                      <p:cBhvr>
                                        <p:cTn id="18" dur="500"/>
                                        <p:tgtEl>
                                          <p:spTgt spid="2990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15"/>
          <p:cNvGrpSpPr/>
          <p:nvPr/>
        </p:nvGrpSpPr>
        <p:grpSpPr bwMode="auto">
          <a:xfrm flipH="1">
            <a:off x="0" y="6197600"/>
            <a:ext cx="9144000" cy="660400"/>
            <a:chOff x="0" y="3944"/>
            <a:chExt cx="5760" cy="368"/>
          </a:xfrm>
        </p:grpSpPr>
        <p:sp>
          <p:nvSpPr>
            <p:cNvPr id="311315" name="Line 19"/>
            <p:cNvSpPr>
              <a:spLocks noChangeShapeType="1"/>
            </p:cNvSpPr>
            <p:nvPr/>
          </p:nvSpPr>
          <p:spPr bwMode="auto">
            <a:xfrm>
              <a:off x="5568" y="4120"/>
              <a:ext cx="0" cy="192"/>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4" name="Line 18"/>
            <p:cNvSpPr>
              <a:spLocks noChangeShapeType="1"/>
            </p:cNvSpPr>
            <p:nvPr/>
          </p:nvSpPr>
          <p:spPr bwMode="auto">
            <a:xfrm>
              <a:off x="5616" y="4088"/>
              <a:ext cx="144" cy="0"/>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3" name="Line 17"/>
            <p:cNvSpPr>
              <a:spLocks noChangeShapeType="1"/>
            </p:cNvSpPr>
            <p:nvPr/>
          </p:nvSpPr>
          <p:spPr bwMode="auto">
            <a:xfrm>
              <a:off x="0" y="4088"/>
              <a:ext cx="5520" cy="0"/>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2" name="Line 16"/>
            <p:cNvSpPr>
              <a:spLocks noChangeShapeType="1"/>
            </p:cNvSpPr>
            <p:nvPr/>
          </p:nvSpPr>
          <p:spPr bwMode="auto">
            <a:xfrm>
              <a:off x="5568" y="3944"/>
              <a:ext cx="0" cy="96"/>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11310" name="Rectangle 14"/>
          <p:cNvSpPr>
            <a:spLocks noChangeArrowheads="1"/>
          </p:cNvSpPr>
          <p:nvPr/>
        </p:nvSpPr>
        <p:spPr bwMode="gray">
          <a:xfrm>
            <a:off x="266700" y="676275"/>
            <a:ext cx="8240713" cy="28575"/>
          </a:xfrm>
          <a:prstGeom prst="rect">
            <a:avLst/>
          </a:prstGeom>
          <a:gradFill rotWithShape="0">
            <a:gsLst>
              <a:gs pos="0">
                <a:srgbClr val="F5F5F5"/>
              </a:gs>
              <a:gs pos="100000">
                <a:srgbClr val="3333FF"/>
              </a:gs>
            </a:gsLst>
            <a:lin ang="0" scaled="1"/>
          </a:gra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09" name="Rectangle 13"/>
          <p:cNvSpPr>
            <a:spLocks noChangeArrowheads="1"/>
          </p:cNvSpPr>
          <p:nvPr/>
        </p:nvSpPr>
        <p:spPr bwMode="gray">
          <a:xfrm>
            <a:off x="8594725" y="0"/>
            <a:ext cx="31750" cy="596900"/>
          </a:xfrm>
          <a:prstGeom prst="rect">
            <a:avLst/>
          </a:prstGeom>
          <a:solidFill>
            <a:srgbClr val="3333FF"/>
          </a:soli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08" name="Rectangle 12"/>
          <p:cNvSpPr>
            <a:spLocks noChangeArrowheads="1"/>
          </p:cNvSpPr>
          <p:nvPr/>
        </p:nvSpPr>
        <p:spPr bwMode="gray">
          <a:xfrm>
            <a:off x="8594725" y="804863"/>
            <a:ext cx="31750" cy="611187"/>
          </a:xfrm>
          <a:prstGeom prst="rect">
            <a:avLst/>
          </a:prstGeom>
          <a:solidFill>
            <a:srgbClr val="3333FF"/>
          </a:soli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07" name="Rectangle 11"/>
          <p:cNvSpPr>
            <a:spLocks noChangeArrowheads="1"/>
          </p:cNvSpPr>
          <p:nvPr/>
        </p:nvSpPr>
        <p:spPr bwMode="gray">
          <a:xfrm rot="-5400000">
            <a:off x="8909050" y="469901"/>
            <a:ext cx="28575" cy="444500"/>
          </a:xfrm>
          <a:prstGeom prst="rect">
            <a:avLst/>
          </a:prstGeom>
          <a:solidFill>
            <a:srgbClr val="3333FF"/>
          </a:solidFill>
          <a:ln w="9525">
            <a:noFill/>
            <a:miter lim="800000"/>
          </a:ln>
          <a:effectLst/>
        </p:spPr>
        <p:txBody>
          <a:bodyPr vert="eaVert" wrap="none" anchor="ctr"/>
          <a:lstStyle/>
          <a:p>
            <a:pPr>
              <a:defRPr/>
            </a:pPr>
            <a:endParaRPr lang="zh-CN" altLang="en-US">
              <a:effectLst>
                <a:outerShdw blurRad="38100" dist="38100" dir="2700000" algn="tl">
                  <a:srgbClr val="000000">
                    <a:alpha val="43137"/>
                  </a:srgbClr>
                </a:outerShdw>
              </a:effectLst>
            </a:endParaRPr>
          </a:p>
        </p:txBody>
      </p:sp>
      <p:sp>
        <p:nvSpPr>
          <p:cNvPr id="4104" name="Rectangle 3"/>
          <p:cNvSpPr>
            <a:spLocks noChangeArrowheads="1"/>
          </p:cNvSpPr>
          <p:nvPr/>
        </p:nvSpPr>
        <p:spPr bwMode="auto">
          <a:xfrm>
            <a:off x="266700" y="706439"/>
            <a:ext cx="8229600" cy="356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auto">
              <a:spcAft>
                <a:spcPts val="0"/>
              </a:spcAft>
              <a:buFont typeface="Arial" panose="020B0604020202020204" pitchFamily="34" charset="0"/>
              <a:buNone/>
              <a:defRPr/>
            </a:pPr>
            <a:endParaRPr lang="zh-CN" altLang="en-US" sz="2400" dirty="0"/>
          </a:p>
        </p:txBody>
      </p:sp>
      <p:sp>
        <p:nvSpPr>
          <p:cNvPr id="311298" name="Text Box 2"/>
          <p:cNvSpPr txBox="1">
            <a:spLocks noChangeArrowheads="1"/>
          </p:cNvSpPr>
          <p:nvPr/>
        </p:nvSpPr>
        <p:spPr bwMode="auto">
          <a:xfrm>
            <a:off x="381000" y="167342"/>
            <a:ext cx="6279232" cy="523220"/>
          </a:xfrm>
          <a:prstGeom prst="rect">
            <a:avLst/>
          </a:prstGeom>
          <a:noFill/>
          <a:ln w="9525">
            <a:noFill/>
            <a:miter lim="800000"/>
          </a:ln>
          <a:effectLst/>
        </p:spPr>
        <p:txBody>
          <a:bodyPr wrap="square">
            <a:spAutoFit/>
          </a:bodyPr>
          <a:lstStyle/>
          <a:p>
            <a:r>
              <a:rPr lang="en-US" altLang="zh-CN" sz="2800" dirty="0" smtClean="0">
                <a:solidFill>
                  <a:schemeClr val="tx1"/>
                </a:solidFill>
              </a:rPr>
              <a:t>2.3.2 </a:t>
            </a:r>
            <a:r>
              <a:rPr lang="zh-CN" altLang="zh-CN" sz="2800" dirty="0">
                <a:solidFill>
                  <a:schemeClr val="tx1"/>
                </a:solidFill>
              </a:rPr>
              <a:t>多径传输及特性描述</a:t>
            </a:r>
            <a:endParaRPr lang="zh-CN" altLang="zh-CN" sz="2800" dirty="0">
              <a:solidFill>
                <a:schemeClr val="tx1"/>
              </a:solidFill>
            </a:endParaRPr>
          </a:p>
        </p:txBody>
      </p:sp>
      <p:sp>
        <p:nvSpPr>
          <p:cNvPr id="2" name="矩形 1"/>
          <p:cNvSpPr/>
          <p:nvPr/>
        </p:nvSpPr>
        <p:spPr>
          <a:xfrm>
            <a:off x="467544" y="1102519"/>
            <a:ext cx="8280920" cy="1815882"/>
          </a:xfrm>
          <a:prstGeom prst="rect">
            <a:avLst/>
          </a:prstGeom>
        </p:spPr>
        <p:txBody>
          <a:bodyPr wrap="square">
            <a:spAutoFit/>
          </a:bodyPr>
          <a:lstStyle/>
          <a:p>
            <a:r>
              <a:rPr lang="en-US" altLang="zh-CN" sz="2800" dirty="0" smtClean="0">
                <a:solidFill>
                  <a:schemeClr val="tx1"/>
                </a:solidFill>
                <a:latin typeface="方正大黑简体" pitchFamily="2" charset="-122"/>
              </a:rPr>
              <a:t>    </a:t>
            </a:r>
            <a:r>
              <a:rPr lang="zh-CN" altLang="zh-CN" sz="2800" dirty="0" smtClean="0">
                <a:solidFill>
                  <a:schemeClr val="tx1"/>
                </a:solidFill>
                <a:latin typeface="方正大黑简体" pitchFamily="2" charset="-122"/>
              </a:rPr>
              <a:t>随着</a:t>
            </a:r>
            <a:r>
              <a:rPr lang="zh-CN" altLang="zh-CN" sz="2800" dirty="0">
                <a:solidFill>
                  <a:schemeClr val="tx1"/>
                </a:solidFill>
                <a:latin typeface="方正大黑简体" pitchFamily="2" charset="-122"/>
              </a:rPr>
              <a:t>移动物体与基站距离的远近变化，移动物体接收的合成频率会在中心频率产生上下偏移的现象，这种现象称为</a:t>
            </a:r>
            <a:r>
              <a:rPr lang="zh-CN" altLang="zh-CN" sz="2800" dirty="0">
                <a:solidFill>
                  <a:srgbClr val="FF0000"/>
                </a:solidFill>
                <a:latin typeface="方正大黑简体" pitchFamily="2" charset="-122"/>
              </a:rPr>
              <a:t>多普勒效应</a:t>
            </a:r>
            <a:r>
              <a:rPr lang="zh-CN" altLang="zh-CN" sz="2800" dirty="0">
                <a:solidFill>
                  <a:schemeClr val="tx1"/>
                </a:solidFill>
                <a:latin typeface="方正大黑简体" pitchFamily="2" charset="-122"/>
              </a:rPr>
              <a:t>，如图</a:t>
            </a:r>
            <a:r>
              <a:rPr lang="en-US" altLang="zh-CN" sz="2800" dirty="0">
                <a:solidFill>
                  <a:schemeClr val="tx1"/>
                </a:solidFill>
                <a:latin typeface="方正大黑简体" pitchFamily="2" charset="-122"/>
              </a:rPr>
              <a:t>2-13</a:t>
            </a:r>
            <a:r>
              <a:rPr lang="zh-CN" altLang="zh-CN" sz="2800" dirty="0">
                <a:solidFill>
                  <a:schemeClr val="tx1"/>
                </a:solidFill>
                <a:latin typeface="方正大黑简体" pitchFamily="2" charset="-122"/>
              </a:rPr>
              <a:t>所示。因多普勒效应引起的附加频移称为</a:t>
            </a:r>
            <a:r>
              <a:rPr lang="zh-CN" altLang="zh-CN" sz="2800" dirty="0">
                <a:solidFill>
                  <a:srgbClr val="FF0000"/>
                </a:solidFill>
                <a:latin typeface="方正大黑简体" pitchFamily="2" charset="-122"/>
              </a:rPr>
              <a:t>多普勒频移</a:t>
            </a:r>
            <a:r>
              <a:rPr lang="zh-CN" altLang="zh-CN" sz="2800" dirty="0">
                <a:solidFill>
                  <a:schemeClr val="tx1"/>
                </a:solidFill>
                <a:latin typeface="方正大黑简体" pitchFamily="2" charset="-122"/>
              </a:rPr>
              <a:t>。</a:t>
            </a:r>
            <a:endParaRPr lang="zh-CN" altLang="zh-CN" sz="2800" dirty="0">
              <a:solidFill>
                <a:schemeClr val="tx1"/>
              </a:solidFill>
              <a:latin typeface="方正大黑简体" pitchFamily="2" charset="-122"/>
            </a:endParaRPr>
          </a:p>
        </p:txBody>
      </p:sp>
      <p:pic>
        <p:nvPicPr>
          <p:cNvPr id="12083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91680" y="3349287"/>
            <a:ext cx="5701308" cy="293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4"/>
          <p:cNvPicPr>
            <a:picLocks noChangeAspect="1" noChangeArrowheads="1"/>
          </p:cNvPicPr>
          <p:nvPr/>
        </p:nvPicPr>
        <p:blipFill>
          <a:blip r:embed="rId1" cstate="print"/>
          <a:srcRect/>
          <a:stretch>
            <a:fillRect/>
          </a:stretch>
        </p:blipFill>
        <p:spPr bwMode="auto">
          <a:xfrm>
            <a:off x="5148064" y="1215489"/>
            <a:ext cx="3648075" cy="3762375"/>
          </a:xfrm>
          <a:prstGeom prst="rect">
            <a:avLst/>
          </a:prstGeom>
          <a:noFill/>
          <a:ln w="9525">
            <a:noFill/>
            <a:miter lim="800000"/>
            <a:headEnd/>
            <a:tailEnd/>
          </a:ln>
        </p:spPr>
      </p:pic>
      <p:sp>
        <p:nvSpPr>
          <p:cNvPr id="5123" name="Rectangle 2"/>
          <p:cNvSpPr>
            <a:spLocks noGrp="1" noChangeArrowheads="1"/>
          </p:cNvSpPr>
          <p:nvPr>
            <p:ph type="title"/>
          </p:nvPr>
        </p:nvSpPr>
        <p:spPr>
          <a:xfrm>
            <a:off x="1071538" y="285728"/>
            <a:ext cx="7343799" cy="857272"/>
          </a:xfrm>
        </p:spPr>
        <p:txBody>
          <a:bodyPr>
            <a:normAutofit/>
          </a:bodyPr>
          <a:lstStyle/>
          <a:p>
            <a:pPr>
              <a:defRPr/>
            </a:pPr>
            <a:r>
              <a:rPr lang="zh-CN" altLang="en-US" sz="3600" dirty="0">
                <a:solidFill>
                  <a:schemeClr val="bg1"/>
                </a:solidFill>
                <a:latin typeface="方正兰亭粗黑简体" pitchFamily="2" charset="-122"/>
                <a:ea typeface="方正兰亭粗黑简体" pitchFamily="2" charset="-122"/>
              </a:rPr>
              <a:t>三、多普勒频移</a:t>
            </a:r>
            <a:endParaRPr lang="zh-CN" altLang="en-US" sz="3600" dirty="0">
              <a:solidFill>
                <a:schemeClr val="bg1"/>
              </a:solidFill>
              <a:latin typeface="方正兰亭粗黑简体" pitchFamily="2" charset="-122"/>
              <a:ea typeface="方正兰亭粗黑简体" pitchFamily="2" charset="-122"/>
            </a:endParaRPr>
          </a:p>
        </p:txBody>
      </p:sp>
      <p:sp>
        <p:nvSpPr>
          <p:cNvPr id="299011" name="AutoShape 3"/>
          <p:cNvSpPr>
            <a:spLocks noGrp="1" noChangeAspect="1" noChangeArrowheads="1"/>
          </p:cNvSpPr>
          <p:nvPr>
            <p:ph type="body" idx="1"/>
          </p:nvPr>
        </p:nvSpPr>
        <p:spPr>
          <a:xfrm>
            <a:off x="539552" y="1478003"/>
            <a:ext cx="4776788" cy="4244970"/>
          </a:xfrm>
        </p:spPr>
        <p:txBody>
          <a:bodyPr>
            <a:normAutofit/>
          </a:bodyPr>
          <a:lstStyle/>
          <a:p>
            <a:pPr>
              <a:lnSpc>
                <a:spcPct val="150000"/>
              </a:lnSpc>
              <a:buClr>
                <a:srgbClr val="0000FF"/>
              </a:buClr>
              <a:buFont typeface="Wingdings" panose="05000000000000000000" pitchFamily="2" charset="2"/>
              <a:buChar char="p"/>
              <a:defRPr/>
            </a:pPr>
            <a:r>
              <a:rPr lang="zh-CN" altLang="en-US" sz="2400" b="1" dirty="0">
                <a:latin typeface="方正大黑简体" pitchFamily="2" charset="-122"/>
              </a:rPr>
              <a:t>接收信号的频率与发射信号的频率不一致！</a:t>
            </a:r>
            <a:endParaRPr lang="en-US" altLang="zh-CN" sz="2400" b="1" dirty="0">
              <a:latin typeface="方正大黑简体" pitchFamily="2" charset="-122"/>
            </a:endParaRPr>
          </a:p>
          <a:p>
            <a:pPr>
              <a:lnSpc>
                <a:spcPct val="150000"/>
              </a:lnSpc>
              <a:buClr>
                <a:srgbClr val="0000FF"/>
              </a:buClr>
              <a:buFont typeface="Wingdings" panose="05000000000000000000" pitchFamily="2" charset="2"/>
              <a:buChar char="p"/>
              <a:defRPr/>
            </a:pPr>
            <a:r>
              <a:rPr lang="zh-CN" altLang="en-US" sz="2400" b="1" dirty="0">
                <a:solidFill>
                  <a:srgbClr val="FF0000"/>
                </a:solidFill>
                <a:latin typeface="方正大黑简体" pitchFamily="2" charset="-122"/>
              </a:rPr>
              <a:t>多普勒频移与移动台运动速度及移动台方向与无线电波入射方向之间的夹角有关</a:t>
            </a:r>
            <a:r>
              <a:rPr lang="zh-CN" altLang="en-US" sz="2400" b="1" dirty="0">
                <a:latin typeface="方正大黑简体" pitchFamily="2" charset="-122"/>
              </a:rPr>
              <a:t>。 </a:t>
            </a:r>
            <a:endParaRPr lang="zh-CN" altLang="en-US" sz="2400" b="1" dirty="0">
              <a:latin typeface="方正大黑简体" pitchFamily="2" charset="-122"/>
            </a:endParaRPr>
          </a:p>
          <a:p>
            <a:pPr>
              <a:lnSpc>
                <a:spcPct val="150000"/>
              </a:lnSpc>
              <a:buClr>
                <a:srgbClr val="0000FF"/>
              </a:buClr>
              <a:buFont typeface="Wingdings" panose="05000000000000000000" pitchFamily="2" charset="2"/>
              <a:buChar char="p"/>
              <a:defRPr/>
            </a:pPr>
            <a:r>
              <a:rPr lang="zh-CN" altLang="en-US" sz="2400" b="1" dirty="0">
                <a:latin typeface="方正大黑简体" pitchFamily="2" charset="-122"/>
              </a:rPr>
              <a:t>频率变化值 ：</a:t>
            </a:r>
            <a:endParaRPr lang="zh-CN" altLang="en-US" sz="2400" b="1" dirty="0">
              <a:latin typeface="方正大黑简体" pitchFamily="2" charset="-122"/>
            </a:endParaRPr>
          </a:p>
          <a:p>
            <a:pPr>
              <a:lnSpc>
                <a:spcPct val="150000"/>
              </a:lnSpc>
              <a:buFont typeface="Wingdings" panose="05000000000000000000" pitchFamily="2" charset="2"/>
              <a:buChar char="Ø"/>
              <a:defRPr/>
            </a:pPr>
            <a:endParaRPr lang="zh-CN" altLang="en-US" dirty="0">
              <a:solidFill>
                <a:srgbClr val="0000FF"/>
              </a:solidFill>
              <a:latin typeface="方正大黑简体" pitchFamily="2" charset="-122"/>
            </a:endParaRPr>
          </a:p>
        </p:txBody>
      </p:sp>
      <p:graphicFrame>
        <p:nvGraphicFramePr>
          <p:cNvPr id="5122" name="Object 2"/>
          <p:cNvGraphicFramePr>
            <a:graphicFrameLocks noChangeAspect="1"/>
          </p:cNvGraphicFramePr>
          <p:nvPr/>
        </p:nvGraphicFramePr>
        <p:xfrm>
          <a:off x="2448519" y="5013176"/>
          <a:ext cx="1997075" cy="728663"/>
        </p:xfrm>
        <a:graphic>
          <a:graphicData uri="http://schemas.openxmlformats.org/presentationml/2006/ole">
            <mc:AlternateContent xmlns:mc="http://schemas.openxmlformats.org/markup-compatibility/2006">
              <mc:Choice xmlns:v="urn:schemas-microsoft-com:vml" Requires="v">
                <p:oleObj spid="_x0000_s122902" name="Equation" r:id="rId2" imgW="26517600" imgH="9448800" progId="Equation.DSMT4">
                  <p:embed/>
                </p:oleObj>
              </mc:Choice>
              <mc:Fallback>
                <p:oleObj name="Equation" r:id="rId2" imgW="26517600" imgH="9448800" progId="Equation.DSMT4">
                  <p:embed/>
                  <p:pic>
                    <p:nvPicPr>
                      <p:cNvPr id="0" name="图片 1229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8519" y="5013176"/>
                        <a:ext cx="1997075" cy="728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矩形 7"/>
          <p:cNvSpPr/>
          <p:nvPr/>
        </p:nvSpPr>
        <p:spPr>
          <a:xfrm>
            <a:off x="219019" y="620688"/>
            <a:ext cx="8501122" cy="637675"/>
          </a:xfrm>
          <a:prstGeom prst="rect">
            <a:avLst/>
          </a:prstGeom>
        </p:spPr>
        <p:txBody>
          <a:bodyPr wrap="square">
            <a:spAutoFit/>
          </a:bodyPr>
          <a:lstStyle/>
          <a:p>
            <a:pPr algn="just">
              <a:lnSpc>
                <a:spcPct val="150000"/>
              </a:lnSpc>
              <a:buClr>
                <a:schemeClr val="accent1">
                  <a:lumMod val="75000"/>
                </a:schemeClr>
              </a:buClr>
              <a:buNone/>
              <a:defRPr/>
            </a:pPr>
            <a:r>
              <a:rPr lang="zh-CN" altLang="en-US" sz="2800" dirty="0" smtClean="0">
                <a:solidFill>
                  <a:schemeClr val="tx1"/>
                </a:solidFill>
                <a:latin typeface="方正兰亭粗黑简体" pitchFamily="2" charset="-122"/>
                <a:ea typeface="方正兰亭粗黑简体" pitchFamily="2" charset="-122"/>
              </a:rPr>
              <a:t>多普勒频移</a:t>
            </a:r>
            <a:r>
              <a:rPr lang="zh-CN" altLang="en-US" sz="2800" dirty="0">
                <a:solidFill>
                  <a:schemeClr val="tx1"/>
                </a:solidFill>
                <a:latin typeface="方正兰亭粗黑简体" pitchFamily="2" charset="-122"/>
                <a:ea typeface="方正兰亭粗黑简体" pitchFamily="2" charset="-122"/>
              </a:rPr>
              <a:t>与移动台运动间的关系</a:t>
            </a:r>
            <a:endParaRPr lang="zh-CN" altLang="en-US" sz="2800" dirty="0">
              <a:solidFill>
                <a:schemeClr val="tx1"/>
              </a:solidFill>
              <a:latin typeface="方正兰亭粗黑简体" pitchFamily="2" charset="-122"/>
              <a:ea typeface="方正兰亭粗黑简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1000100" y="285728"/>
            <a:ext cx="7343799" cy="857272"/>
          </a:xfrm>
        </p:spPr>
        <p:txBody>
          <a:bodyPr>
            <a:normAutofit/>
          </a:bodyPr>
          <a:lstStyle/>
          <a:p>
            <a:pPr>
              <a:defRPr/>
            </a:pPr>
            <a:r>
              <a:rPr lang="zh-CN" altLang="en-US" sz="3600" dirty="0">
                <a:solidFill>
                  <a:schemeClr val="bg1"/>
                </a:solidFill>
                <a:latin typeface="方正兰亭粗黑简体" pitchFamily="2" charset="-122"/>
                <a:ea typeface="方正兰亭粗黑简体" pitchFamily="2" charset="-122"/>
              </a:rPr>
              <a:t>三、多普勒频移</a:t>
            </a:r>
            <a:endParaRPr lang="zh-CN" altLang="en-US" sz="3600" dirty="0">
              <a:solidFill>
                <a:schemeClr val="bg1"/>
              </a:solidFill>
              <a:latin typeface="方正兰亭粗黑简体" pitchFamily="2" charset="-122"/>
              <a:ea typeface="方正兰亭粗黑简体" pitchFamily="2" charset="-122"/>
            </a:endParaRPr>
          </a:p>
        </p:txBody>
      </p:sp>
      <p:sp>
        <p:nvSpPr>
          <p:cNvPr id="299011" name="AutoShape 3"/>
          <p:cNvSpPr>
            <a:spLocks noGrp="1" noChangeAspect="1" noChangeArrowheads="1"/>
          </p:cNvSpPr>
          <p:nvPr>
            <p:ph type="body" idx="1"/>
          </p:nvPr>
        </p:nvSpPr>
        <p:spPr>
          <a:xfrm>
            <a:off x="611560" y="1366868"/>
            <a:ext cx="7585100" cy="4959350"/>
          </a:xfrm>
        </p:spPr>
        <p:txBody>
          <a:bodyPr>
            <a:normAutofit/>
          </a:bodyPr>
          <a:lstStyle/>
          <a:p>
            <a:pPr>
              <a:lnSpc>
                <a:spcPct val="150000"/>
              </a:lnSpc>
              <a:buClr>
                <a:srgbClr val="0000FF"/>
              </a:buClr>
              <a:buFont typeface="Wingdings" panose="05000000000000000000" pitchFamily="2" charset="2"/>
              <a:buChar char="p"/>
              <a:defRPr/>
            </a:pPr>
            <a:r>
              <a:rPr lang="zh-CN" altLang="en-US" sz="2800" dirty="0">
                <a:solidFill>
                  <a:srgbClr val="FF0000"/>
                </a:solidFill>
                <a:latin typeface="方正大黑简体" pitchFamily="2" charset="-122"/>
              </a:rPr>
              <a:t>思考：</a:t>
            </a:r>
            <a:r>
              <a:rPr lang="zh-CN" altLang="en-US" sz="2800" b="1" dirty="0">
                <a:latin typeface="方正大黑简体" pitchFamily="2" charset="-122"/>
              </a:rPr>
              <a:t>频率变化有什么趋势？</a:t>
            </a:r>
            <a:endParaRPr lang="zh-CN" altLang="en-US" sz="2800" b="1" dirty="0">
              <a:latin typeface="方正大黑简体" pitchFamily="2" charset="-122"/>
            </a:endParaRPr>
          </a:p>
          <a:p>
            <a:pPr>
              <a:lnSpc>
                <a:spcPct val="150000"/>
              </a:lnSpc>
              <a:buClr>
                <a:srgbClr val="FF0000"/>
              </a:buClr>
              <a:buFont typeface="Wingdings" panose="05000000000000000000" pitchFamily="2" charset="2"/>
              <a:buChar char="ü"/>
              <a:defRPr/>
            </a:pPr>
            <a:r>
              <a:rPr lang="zh-CN" altLang="en-US" sz="2400" b="1" dirty="0">
                <a:latin typeface="方正大黑简体" pitchFamily="2" charset="-122"/>
              </a:rPr>
              <a:t>朝向入射波方向移动－&gt;多普勒频移为正值；</a:t>
            </a:r>
            <a:endParaRPr lang="en-US" altLang="zh-CN" sz="2400" b="1" dirty="0">
              <a:latin typeface="方正大黑简体" pitchFamily="2" charset="-122"/>
            </a:endParaRPr>
          </a:p>
          <a:p>
            <a:pPr>
              <a:lnSpc>
                <a:spcPct val="150000"/>
              </a:lnSpc>
              <a:buClr>
                <a:srgbClr val="FF0000"/>
              </a:buClr>
              <a:buFont typeface="Wingdings" panose="05000000000000000000" pitchFamily="2" charset="2"/>
              <a:buChar char="ü"/>
              <a:defRPr/>
            </a:pPr>
            <a:r>
              <a:rPr lang="zh-CN" altLang="en-US" sz="2400" b="1" dirty="0">
                <a:latin typeface="方正大黑简体" pitchFamily="2" charset="-122"/>
              </a:rPr>
              <a:t>背向入射波方向移动－&gt;多普勒频移为负值</a:t>
            </a:r>
            <a:r>
              <a:rPr lang="zh-CN" altLang="en-US" b="1" dirty="0">
                <a:latin typeface="方正大黑简体" pitchFamily="2" charset="-122"/>
              </a:rPr>
              <a:t>。</a:t>
            </a:r>
            <a:endParaRPr lang="zh-CN" altLang="en-US" b="1" dirty="0">
              <a:latin typeface="方正大黑简体" pitchFamily="2" charset="-122"/>
            </a:endParaRPr>
          </a:p>
        </p:txBody>
      </p:sp>
      <p:sp>
        <p:nvSpPr>
          <p:cNvPr id="8" name="矩形 7"/>
          <p:cNvSpPr/>
          <p:nvPr/>
        </p:nvSpPr>
        <p:spPr>
          <a:xfrm>
            <a:off x="275972" y="620688"/>
            <a:ext cx="8501122" cy="738664"/>
          </a:xfrm>
          <a:prstGeom prst="rect">
            <a:avLst/>
          </a:prstGeom>
        </p:spPr>
        <p:txBody>
          <a:bodyPr wrap="square">
            <a:spAutoFit/>
          </a:bodyPr>
          <a:lstStyle/>
          <a:p>
            <a:pPr algn="just">
              <a:lnSpc>
                <a:spcPct val="150000"/>
              </a:lnSpc>
              <a:buClr>
                <a:schemeClr val="accent1">
                  <a:lumMod val="75000"/>
                </a:schemeClr>
              </a:buClr>
              <a:buNone/>
              <a:defRPr/>
            </a:pPr>
            <a:r>
              <a:rPr lang="zh-CN" altLang="en-US" sz="2800" dirty="0" smtClean="0">
                <a:solidFill>
                  <a:srgbClr val="000099"/>
                </a:solidFill>
                <a:latin typeface="方正大黑简体" pitchFamily="2" charset="-122"/>
                <a:ea typeface="方正大黑简体" pitchFamily="2" charset="-122"/>
              </a:rPr>
              <a:t>多普勒频移</a:t>
            </a:r>
            <a:r>
              <a:rPr lang="zh-CN" altLang="en-US" sz="2800" dirty="0">
                <a:solidFill>
                  <a:srgbClr val="000099"/>
                </a:solidFill>
                <a:latin typeface="方正大黑简体" pitchFamily="2" charset="-122"/>
                <a:ea typeface="方正大黑简体" pitchFamily="2" charset="-122"/>
              </a:rPr>
              <a:t>与移动台运动间的关系</a:t>
            </a:r>
            <a:endParaRPr lang="zh-CN" altLang="en-US" sz="2800" dirty="0">
              <a:solidFill>
                <a:srgbClr val="000099"/>
              </a:solidFill>
              <a:latin typeface="方正大黑简体" pitchFamily="2" charset="-122"/>
              <a:ea typeface="方正大黑简体" pitchFamily="2" charset="-122"/>
            </a:endParaRPr>
          </a:p>
        </p:txBody>
      </p:sp>
      <p:sp>
        <p:nvSpPr>
          <p:cNvPr id="9" name="Text Box 7"/>
          <p:cNvSpPr txBox="1">
            <a:spLocks noChangeArrowheads="1"/>
          </p:cNvSpPr>
          <p:nvPr/>
        </p:nvSpPr>
        <p:spPr bwMode="auto">
          <a:xfrm>
            <a:off x="242560" y="4006955"/>
            <a:ext cx="8501122" cy="525401"/>
          </a:xfrm>
          <a:prstGeom prst="rect">
            <a:avLst/>
          </a:prstGeom>
          <a:noFill/>
          <a:ln w="9525">
            <a:noFill/>
            <a:miter lim="800000"/>
          </a:ln>
        </p:spPr>
        <p:txBody>
          <a:bodyPr wrap="square" lIns="90000" tIns="46800" rIns="90000" bIns="46800">
            <a:spAutoFit/>
          </a:bodyPr>
          <a:lstStyle/>
          <a:p>
            <a:pPr>
              <a:spcBef>
                <a:spcPct val="50000"/>
              </a:spcBef>
            </a:pPr>
            <a:r>
              <a:rPr lang="zh-CN" altLang="en-US" sz="2800" dirty="0">
                <a:solidFill>
                  <a:srgbClr val="FF0000"/>
                </a:solidFill>
                <a:latin typeface="方正大黑简体" pitchFamily="2" charset="-122"/>
                <a:ea typeface="方正大黑简体" pitchFamily="2" charset="-122"/>
              </a:rPr>
              <a:t>思考：移动台连续的运动，会造成什么现象？</a:t>
            </a:r>
            <a:endParaRPr lang="zh-CN" altLang="en-US" sz="2800" dirty="0">
              <a:solidFill>
                <a:srgbClr val="0000FF"/>
              </a:solidFill>
              <a:latin typeface="方正大黑简体" pitchFamily="2" charset="-122"/>
              <a:ea typeface="方正大黑简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9011">
                                            <p:txEl>
                                              <p:pRg st="1" end="1"/>
                                            </p:txEl>
                                          </p:spTgt>
                                        </p:tgtEl>
                                        <p:attrNameLst>
                                          <p:attrName>style.visibility</p:attrName>
                                        </p:attrNameLst>
                                      </p:cBhvr>
                                      <p:to>
                                        <p:strVal val="visible"/>
                                      </p:to>
                                    </p:set>
                                    <p:animEffect transition="in" filter="blinds(horizontal)">
                                      <p:cBhvr>
                                        <p:cTn id="7" dur="500"/>
                                        <p:tgtEl>
                                          <p:spTgt spid="29901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99011">
                                            <p:txEl>
                                              <p:pRg st="2" end="2"/>
                                            </p:txEl>
                                          </p:spTgt>
                                        </p:tgtEl>
                                        <p:attrNameLst>
                                          <p:attrName>style.visibility</p:attrName>
                                        </p:attrNameLst>
                                      </p:cBhvr>
                                      <p:to>
                                        <p:strVal val="visible"/>
                                      </p:to>
                                    </p:set>
                                    <p:animEffect transition="in" filter="blinds(horizontal)">
                                      <p:cBhvr>
                                        <p:cTn id="10" dur="500"/>
                                        <p:tgtEl>
                                          <p:spTgt spid="299011">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1000100" y="285728"/>
            <a:ext cx="7343799" cy="857272"/>
          </a:xfrm>
        </p:spPr>
        <p:txBody>
          <a:bodyPr>
            <a:normAutofit/>
          </a:bodyPr>
          <a:lstStyle/>
          <a:p>
            <a:pPr>
              <a:defRPr/>
            </a:pPr>
            <a:r>
              <a:rPr lang="zh-CN" altLang="en-US" sz="3600" dirty="0">
                <a:solidFill>
                  <a:schemeClr val="bg1"/>
                </a:solidFill>
                <a:latin typeface="方正兰亭粗黑简体" pitchFamily="2" charset="-122"/>
                <a:ea typeface="方正兰亭粗黑简体" pitchFamily="2" charset="-122"/>
              </a:rPr>
              <a:t>三、多普勒频移</a:t>
            </a:r>
            <a:endParaRPr lang="zh-CN" altLang="en-US" sz="3600" dirty="0">
              <a:solidFill>
                <a:schemeClr val="bg1"/>
              </a:solidFill>
              <a:latin typeface="方正兰亭粗黑简体" pitchFamily="2" charset="-122"/>
              <a:ea typeface="方正兰亭粗黑简体" pitchFamily="2" charset="-122"/>
            </a:endParaRPr>
          </a:p>
        </p:txBody>
      </p:sp>
      <mc:AlternateContent xmlns:mc="http://schemas.openxmlformats.org/markup-compatibility/2006">
        <mc:Choice xmlns:a14="http://schemas.microsoft.com/office/drawing/2010/main" Requires="a14">
          <p:sp>
            <p:nvSpPr>
              <p:cNvPr id="299011" name="AutoShape 3"/>
              <p:cNvSpPr>
                <a:spLocks noGrp="1" noChangeAspect="1" noChangeArrowheads="1"/>
              </p:cNvSpPr>
              <p:nvPr>
                <p:ph type="body" idx="1"/>
              </p:nvPr>
            </p:nvSpPr>
            <p:spPr>
              <a:xfrm>
                <a:off x="539552" y="908720"/>
                <a:ext cx="7585100" cy="4959350"/>
              </a:xfrm>
            </p:spPr>
            <p:txBody>
              <a:bodyPr>
                <a:normAutofit lnSpcReduction="10000"/>
              </a:bodyPr>
              <a:lstStyle/>
              <a:p>
                <a:pPr marL="0" indent="0">
                  <a:lnSpc>
                    <a:spcPct val="130000"/>
                  </a:lnSpc>
                  <a:buNone/>
                </a:pPr>
                <a:r>
                  <a:rPr lang="en-US" altLang="zh-CN" sz="2400" b="1" dirty="0" smtClean="0"/>
                  <a:t>【</a:t>
                </a:r>
                <a:r>
                  <a:rPr lang="zh-CN" altLang="zh-CN" sz="2400" b="1" dirty="0"/>
                  <a:t>例</a:t>
                </a:r>
                <a:r>
                  <a:rPr lang="en-US" altLang="zh-CN" sz="2400" b="1" dirty="0"/>
                  <a:t>2-2 】LTE</a:t>
                </a:r>
                <a:r>
                  <a:rPr lang="zh-CN" altLang="zh-CN" sz="2400" b="1" dirty="0"/>
                  <a:t>的中心频点</a:t>
                </a:r>
                <a14:m>
                  <m:oMath xmlns:m="http://schemas.openxmlformats.org/officeDocument/2006/math">
                    <m:r>
                      <a:rPr lang="en-US" altLang="zh-CN" sz="2400" b="1" i="1">
                        <a:latin typeface="Cambria Math" panose="02040503050406030204"/>
                      </a:rPr>
                      <m:t>𝒇</m:t>
                    </m:r>
                  </m:oMath>
                </a14:m>
                <a:r>
                  <a:rPr lang="zh-CN" altLang="zh-CN" sz="2400" b="1" dirty="0"/>
                  <a:t>为</a:t>
                </a:r>
                <a:r>
                  <a:rPr lang="en-US" altLang="zh-CN" sz="2400" b="1" dirty="0"/>
                  <a:t>2.6GHz</a:t>
                </a:r>
                <a:r>
                  <a:rPr lang="zh-CN" altLang="zh-CN" sz="2400" b="1" dirty="0"/>
                  <a:t>，</a:t>
                </a:r>
                <a14:m>
                  <m:oMath xmlns:m="http://schemas.openxmlformats.org/officeDocument/2006/math">
                    <m:r>
                      <a:rPr lang="en-US" altLang="zh-CN" sz="2400" b="1" i="1">
                        <a:latin typeface="Cambria Math" panose="02040503050406030204"/>
                      </a:rPr>
                      <m:t>𝒄</m:t>
                    </m:r>
                  </m:oMath>
                </a14:m>
                <a:r>
                  <a:rPr lang="zh-CN" altLang="zh-CN" sz="2400" b="1" dirty="0"/>
                  <a:t>光速为</a:t>
                </a:r>
                <a:r>
                  <a:rPr lang="en-US" altLang="zh-CN" sz="2400" b="1" dirty="0"/>
                  <a:t>3</a:t>
                </a:r>
                <a:r>
                  <a:rPr lang="zh-CN" altLang="zh-CN" sz="2400" b="1" dirty="0"/>
                  <a:t>×</a:t>
                </a:r>
                <a:r>
                  <a:rPr lang="en-US" altLang="zh-CN" sz="2400" b="1" dirty="0"/>
                  <a:t>10</a:t>
                </a:r>
                <a:r>
                  <a:rPr lang="en-US" altLang="zh-CN" sz="2400" b="1" baseline="30000" dirty="0"/>
                  <a:t>8</a:t>
                </a:r>
                <a:r>
                  <a:rPr lang="en-US" altLang="zh-CN" sz="2400" b="1" dirty="0"/>
                  <a:t>m/s</a:t>
                </a:r>
                <a:r>
                  <a:rPr lang="zh-CN" altLang="zh-CN" sz="2400" b="1" dirty="0"/>
                  <a:t>，移动终端速度</a:t>
                </a:r>
                <a:r>
                  <a:rPr lang="en-US" altLang="zh-CN" sz="2400" b="1" dirty="0"/>
                  <a:t>350km/h</a:t>
                </a:r>
                <a:r>
                  <a:rPr lang="zh-CN" altLang="zh-CN" sz="2400" b="1" dirty="0"/>
                  <a:t>，求多普勒频移。</a:t>
                </a:r>
                <a:endParaRPr lang="zh-CN" altLang="zh-CN" sz="2400" b="1" dirty="0"/>
              </a:p>
              <a:p>
                <a:pPr marL="0" indent="0">
                  <a:lnSpc>
                    <a:spcPct val="130000"/>
                  </a:lnSpc>
                  <a:buNone/>
                </a:pPr>
                <a:r>
                  <a:rPr lang="zh-CN" altLang="zh-CN" sz="2400" b="1" dirty="0"/>
                  <a:t>解：由题知</a:t>
                </a:r>
                <a14:m>
                  <m:oMath xmlns:m="http://schemas.openxmlformats.org/officeDocument/2006/math">
                    <m:r>
                      <a:rPr lang="en-US" altLang="zh-CN" sz="2400" b="1" i="1">
                        <a:latin typeface="Cambria Math" panose="02040503050406030204"/>
                      </a:rPr>
                      <m:t>𝒇</m:t>
                    </m:r>
                  </m:oMath>
                </a14:m>
                <a:r>
                  <a:rPr lang="en-US" altLang="zh-CN" sz="2400" b="1" dirty="0"/>
                  <a:t>=2.6GHz=</a:t>
                </a:r>
                <a14:m>
                  <m:oMath xmlns:m="http://schemas.openxmlformats.org/officeDocument/2006/math">
                    <m:r>
                      <a:rPr lang="en-US" altLang="zh-CN" sz="2400" b="1" i="1">
                        <a:latin typeface="Cambria Math" panose="02040503050406030204"/>
                      </a:rPr>
                      <m:t>𝟐</m:t>
                    </m:r>
                    <m:r>
                      <a:rPr lang="en-US" altLang="zh-CN" sz="2400" b="1">
                        <a:latin typeface="Cambria Math" panose="02040503050406030204"/>
                      </a:rPr>
                      <m:t>.</m:t>
                    </m:r>
                    <m:r>
                      <a:rPr lang="en-US" altLang="zh-CN" sz="2400" b="1" i="1">
                        <a:latin typeface="Cambria Math" panose="02040503050406030204"/>
                      </a:rPr>
                      <m:t>𝟔</m:t>
                    </m:r>
                    <m:r>
                      <a:rPr lang="en-US" altLang="zh-CN" sz="2400" b="1">
                        <a:latin typeface="Cambria Math" panose="02040503050406030204"/>
                      </a:rPr>
                      <m:t>×</m:t>
                    </m:r>
                    <m:sSup>
                      <m:sSupPr>
                        <m:ctrlPr>
                          <a:rPr lang="zh-CN" altLang="zh-CN" sz="2400" b="1" i="1">
                            <a:latin typeface="Cambria Math" panose="02040503050406030204"/>
                          </a:rPr>
                        </m:ctrlPr>
                      </m:sSupPr>
                      <m:e>
                        <m:r>
                          <a:rPr lang="en-US" altLang="zh-CN" sz="2400" b="1" i="1">
                            <a:latin typeface="Cambria Math" panose="02040503050406030204"/>
                          </a:rPr>
                          <m:t>𝟏𝟎</m:t>
                        </m:r>
                      </m:e>
                      <m:sup>
                        <m:r>
                          <a:rPr lang="en-US" altLang="zh-CN" sz="2400" b="1" i="1">
                            <a:latin typeface="Cambria Math" panose="02040503050406030204"/>
                          </a:rPr>
                          <m:t>𝟗</m:t>
                        </m:r>
                      </m:sup>
                    </m:sSup>
                  </m:oMath>
                </a14:m>
                <a:r>
                  <a:rPr lang="en-US" altLang="zh-CN" sz="2400" b="1" dirty="0"/>
                  <a:t>Hz</a:t>
                </a:r>
                <a:r>
                  <a:rPr lang="zh-CN" altLang="zh-CN" sz="2400" b="1" dirty="0"/>
                  <a:t>，</a:t>
                </a:r>
                <a14:m>
                  <m:oMath xmlns:m="http://schemas.openxmlformats.org/officeDocument/2006/math">
                    <m:r>
                      <a:rPr lang="en-US" altLang="zh-CN" sz="2400" b="1" i="1">
                        <a:latin typeface="Cambria Math" panose="02040503050406030204"/>
                      </a:rPr>
                      <m:t>𝒄</m:t>
                    </m:r>
                  </m:oMath>
                </a14:m>
                <a:r>
                  <a:rPr lang="en-US" altLang="zh-CN" sz="2400" b="1" dirty="0"/>
                  <a:t>=</a:t>
                </a:r>
                <a14:m>
                  <m:oMath xmlns:m="http://schemas.openxmlformats.org/officeDocument/2006/math">
                    <m:r>
                      <a:rPr lang="en-US" altLang="zh-CN" sz="2400" b="1" i="1">
                        <a:latin typeface="Cambria Math" panose="02040503050406030204"/>
                      </a:rPr>
                      <m:t>𝟑</m:t>
                    </m:r>
                    <m:r>
                      <a:rPr lang="en-US" altLang="zh-CN" sz="2400" b="1">
                        <a:latin typeface="Cambria Math" panose="02040503050406030204"/>
                      </a:rPr>
                      <m:t>×</m:t>
                    </m:r>
                    <m:sSup>
                      <m:sSupPr>
                        <m:ctrlPr>
                          <a:rPr lang="zh-CN" altLang="zh-CN" sz="2400" b="1" i="1">
                            <a:latin typeface="Cambria Math" panose="02040503050406030204"/>
                          </a:rPr>
                        </m:ctrlPr>
                      </m:sSupPr>
                      <m:e>
                        <m:r>
                          <a:rPr lang="en-US" altLang="zh-CN" sz="2400" b="1" i="1">
                            <a:latin typeface="Cambria Math" panose="02040503050406030204"/>
                          </a:rPr>
                          <m:t>𝟏𝟎</m:t>
                        </m:r>
                      </m:e>
                      <m:sup>
                        <m:r>
                          <a:rPr lang="en-US" altLang="zh-CN" sz="2400" b="1" i="1">
                            <a:latin typeface="Cambria Math" panose="02040503050406030204"/>
                          </a:rPr>
                          <m:t>𝟖</m:t>
                        </m:r>
                      </m:sup>
                    </m:sSup>
                    <m:r>
                      <a:rPr lang="en-US" altLang="zh-CN" sz="2400" b="1" i="1">
                        <a:latin typeface="Cambria Math" panose="02040503050406030204"/>
                      </a:rPr>
                      <m:t>𝐦</m:t>
                    </m:r>
                    <m:r>
                      <a:rPr lang="en-US" altLang="zh-CN" sz="2400" b="1">
                        <a:latin typeface="Cambria Math" panose="02040503050406030204"/>
                      </a:rPr>
                      <m:t>/</m:t>
                    </m:r>
                    <m:r>
                      <a:rPr lang="en-US" altLang="zh-CN" sz="2400" b="1" i="1">
                        <a:latin typeface="Cambria Math" panose="02040503050406030204"/>
                      </a:rPr>
                      <m:t>𝐬</m:t>
                    </m:r>
                  </m:oMath>
                </a14:m>
                <a:endParaRPr lang="zh-CN" altLang="zh-CN" sz="2400" b="1" dirty="0"/>
              </a:p>
              <a:p>
                <a:pPr marL="0" indent="0">
                  <a:lnSpc>
                    <a:spcPct val="130000"/>
                  </a:lnSpc>
                  <a:buNone/>
                </a:pPr>
                <a:r>
                  <a:rPr lang="en-US" altLang="zh-CN" sz="2400" b="1" dirty="0"/>
                  <a:t>          </a:t>
                </a:r>
                <a14:m>
                  <m:oMath xmlns:m="http://schemas.openxmlformats.org/officeDocument/2006/math">
                    <m:r>
                      <a:rPr lang="en-US" altLang="zh-CN" sz="2400" b="1" i="1">
                        <a:latin typeface="Cambria Math" panose="02040503050406030204"/>
                      </a:rPr>
                      <m:t> </m:t>
                    </m:r>
                    <m:r>
                      <a:rPr lang="en-US" altLang="zh-CN" sz="2400" b="1" i="1">
                        <a:latin typeface="Cambria Math" panose="02040503050406030204"/>
                      </a:rPr>
                      <m:t>𝒗</m:t>
                    </m:r>
                    <m:r>
                      <a:rPr lang="en-US" altLang="zh-CN" sz="2400" b="1">
                        <a:latin typeface="Cambria Math" panose="02040503050406030204"/>
                      </a:rPr>
                      <m:t>=</m:t>
                    </m:r>
                  </m:oMath>
                </a14:m>
                <a:r>
                  <a:rPr lang="en-US" altLang="zh-CN" sz="2400" b="1" dirty="0"/>
                  <a:t>350km/h=</a:t>
                </a:r>
                <a14:m>
                  <m:oMath xmlns:m="http://schemas.openxmlformats.org/officeDocument/2006/math">
                    <m:f>
                      <m:fPr>
                        <m:type m:val="lin"/>
                        <m:ctrlPr>
                          <a:rPr lang="zh-CN" altLang="zh-CN" sz="2400" b="1" i="1">
                            <a:latin typeface="Cambria Math" panose="02040503050406030204"/>
                          </a:rPr>
                        </m:ctrlPr>
                      </m:fPr>
                      <m:num>
                        <m:d>
                          <m:dPr>
                            <m:ctrlPr>
                              <a:rPr lang="zh-CN" altLang="zh-CN" sz="2400" b="1" i="1">
                                <a:latin typeface="Cambria Math" panose="02040503050406030204"/>
                              </a:rPr>
                            </m:ctrlPr>
                          </m:dPr>
                          <m:e>
                            <m:r>
                              <a:rPr lang="en-US" altLang="zh-CN" sz="2400" b="1" i="1">
                                <a:latin typeface="Cambria Math" panose="02040503050406030204"/>
                              </a:rPr>
                              <m:t>𝟑𝟓𝟎</m:t>
                            </m:r>
                            <m:r>
                              <a:rPr lang="en-US" altLang="zh-CN" sz="2400" b="1">
                                <a:latin typeface="Cambria Math" panose="02040503050406030204"/>
                              </a:rPr>
                              <m:t>×</m:t>
                            </m:r>
                            <m:sSup>
                              <m:sSupPr>
                                <m:ctrlPr>
                                  <a:rPr lang="zh-CN" altLang="zh-CN" sz="2400" b="1" i="1">
                                    <a:latin typeface="Cambria Math" panose="02040503050406030204"/>
                                  </a:rPr>
                                </m:ctrlPr>
                              </m:sSupPr>
                              <m:e>
                                <m:r>
                                  <a:rPr lang="en-US" altLang="zh-CN" sz="2400" b="1" i="1">
                                    <a:latin typeface="Cambria Math" panose="02040503050406030204"/>
                                  </a:rPr>
                                  <m:t>𝟏𝟎</m:t>
                                </m:r>
                              </m:e>
                              <m:sup>
                                <m:r>
                                  <a:rPr lang="en-US" altLang="zh-CN" sz="2400" b="1" i="1">
                                    <a:latin typeface="Cambria Math" panose="02040503050406030204"/>
                                  </a:rPr>
                                  <m:t>𝟑</m:t>
                                </m:r>
                              </m:sup>
                            </m:sSup>
                          </m:e>
                        </m:d>
                      </m:num>
                      <m:den>
                        <m:r>
                          <a:rPr lang="en-US" altLang="zh-CN" sz="2400" b="1" i="1">
                            <a:latin typeface="Cambria Math" panose="02040503050406030204"/>
                          </a:rPr>
                          <m:t>𝟑𝟔𝟎𝟎𝐦</m:t>
                        </m:r>
                        <m:r>
                          <a:rPr lang="en-US" altLang="zh-CN" sz="2400" b="1">
                            <a:latin typeface="Cambria Math" panose="02040503050406030204"/>
                          </a:rPr>
                          <m:t>/</m:t>
                        </m:r>
                        <m:r>
                          <a:rPr lang="en-US" altLang="zh-CN" sz="2400" b="1" i="1">
                            <a:latin typeface="Cambria Math" panose="02040503050406030204"/>
                          </a:rPr>
                          <m:t>𝒔</m:t>
                        </m:r>
                      </m:den>
                    </m:f>
                  </m:oMath>
                </a14:m>
                <a:endParaRPr lang="zh-CN" altLang="zh-CN" sz="2400" b="1" dirty="0"/>
              </a:p>
              <a:p>
                <a:pPr marL="0" indent="0">
                  <a:lnSpc>
                    <a:spcPct val="130000"/>
                  </a:lnSpc>
                  <a:buNone/>
                </a:pPr>
                <a:r>
                  <a:rPr lang="zh-CN" altLang="zh-CN" sz="2400" b="1" dirty="0"/>
                  <a:t>当电磁波的到达方向与接收机移动方向的夹角为</a:t>
                </a:r>
                <a:r>
                  <a:rPr lang="en-US" altLang="zh-CN" sz="2400" b="1" i="1" dirty="0"/>
                  <a:t>θ</a:t>
                </a:r>
                <a:r>
                  <a:rPr lang="en-US" altLang="zh-CN" sz="2400" b="1" dirty="0"/>
                  <a:t>=0</a:t>
                </a:r>
                <a:r>
                  <a:rPr lang="zh-CN" altLang="zh-CN" sz="2400" b="1" dirty="0"/>
                  <a:t>或</a:t>
                </a:r>
                <a:r>
                  <a:rPr lang="en-US" altLang="zh-CN" sz="2400" b="1" i="1" dirty="0"/>
                  <a:t>θ</a:t>
                </a:r>
                <a:r>
                  <a:rPr lang="en-US" altLang="zh-CN" sz="2400" b="1" dirty="0"/>
                  <a:t>=2π</a:t>
                </a:r>
                <a:r>
                  <a:rPr lang="zh-CN" altLang="zh-CN" sz="2400" b="1" dirty="0"/>
                  <a:t>时，多普勒频移最大相位即</a:t>
                </a:r>
                <a14:m>
                  <m:oMath xmlns:m="http://schemas.openxmlformats.org/officeDocument/2006/math">
                    <m:func>
                      <m:funcPr>
                        <m:ctrlPr>
                          <a:rPr lang="zh-CN" altLang="zh-CN" sz="2400" b="1" i="1">
                            <a:latin typeface="Cambria Math" panose="02040503050406030204"/>
                          </a:rPr>
                        </m:ctrlPr>
                      </m:funcPr>
                      <m:fName>
                        <m:r>
                          <a:rPr lang="en-US" altLang="zh-CN" sz="2400" b="1" i="1">
                            <a:latin typeface="Cambria Math" panose="02040503050406030204"/>
                          </a:rPr>
                          <m:t>𝒄𝒐𝒔</m:t>
                        </m:r>
                      </m:fName>
                      <m:e>
                        <m:r>
                          <a:rPr lang="en-US" altLang="zh-CN" sz="2400" b="1" i="1">
                            <a:latin typeface="Cambria Math" panose="02040503050406030204"/>
                          </a:rPr>
                          <m:t>𝜽</m:t>
                        </m:r>
                        <m:r>
                          <a:rPr lang="en-US" altLang="zh-CN" sz="2400" b="1" i="1">
                            <a:latin typeface="Cambria Math" panose="02040503050406030204"/>
                          </a:rPr>
                          <m:t>=</m:t>
                        </m:r>
                      </m:e>
                    </m:func>
                    <m:r>
                      <a:rPr lang="en-US" altLang="zh-CN" sz="2400" b="1" i="1">
                        <a:latin typeface="Cambria Math" panose="02040503050406030204"/>
                      </a:rPr>
                      <m:t>𝟏</m:t>
                    </m:r>
                  </m:oMath>
                </a14:m>
                <a:r>
                  <a:rPr lang="zh-CN" altLang="zh-CN" sz="2400" b="1" dirty="0"/>
                  <a:t>时，将相应数据代入多普勒频移公式</a:t>
                </a:r>
                <a:r>
                  <a:rPr lang="en-US" altLang="zh-CN" sz="2400" b="1" dirty="0"/>
                  <a:t>2-17</a:t>
                </a:r>
                <a:r>
                  <a:rPr lang="zh-CN" altLang="zh-CN" sz="2400" b="1" dirty="0"/>
                  <a:t>，得</a:t>
                </a:r>
                <a:endParaRPr lang="zh-CN" altLang="zh-CN" sz="2400" b="1" dirty="0"/>
              </a:p>
              <a:p>
                <a:pPr marL="0" indent="0">
                  <a:lnSpc>
                    <a:spcPct val="130000"/>
                  </a:lnSpc>
                  <a:buNone/>
                </a:pPr>
                <a14:m>
                  <m:oMathPara xmlns:m="http://schemas.openxmlformats.org/officeDocument/2006/math">
                    <m:oMathParaPr>
                      <m:jc m:val="centerGroup"/>
                    </m:oMathParaPr>
                    <m:oMath xmlns:m="http://schemas.openxmlformats.org/officeDocument/2006/math">
                      <m:sSub>
                        <m:sSubPr>
                          <m:ctrlPr>
                            <a:rPr lang="zh-CN" altLang="zh-CN" sz="2400" b="1" i="1">
                              <a:latin typeface="Cambria Math" panose="02040503050406030204"/>
                            </a:rPr>
                          </m:ctrlPr>
                        </m:sSubPr>
                        <m:e>
                          <m:r>
                            <a:rPr lang="en-US" altLang="zh-CN" sz="2400" b="1" i="1">
                              <a:latin typeface="Cambria Math" panose="02040503050406030204"/>
                            </a:rPr>
                            <m:t>𝒇</m:t>
                          </m:r>
                        </m:e>
                        <m:sub>
                          <m:r>
                            <a:rPr lang="en-US" altLang="zh-CN" sz="2400" b="1" i="1">
                              <a:latin typeface="Cambria Math" panose="02040503050406030204"/>
                            </a:rPr>
                            <m:t>𝒅</m:t>
                          </m:r>
                        </m:sub>
                      </m:sSub>
                      <m:r>
                        <a:rPr lang="en-US" altLang="zh-CN" sz="2400" b="1" i="1">
                          <a:latin typeface="Cambria Math" panose="02040503050406030204"/>
                        </a:rPr>
                        <m:t>=</m:t>
                      </m:r>
                      <m:f>
                        <m:fPr>
                          <m:ctrlPr>
                            <a:rPr lang="zh-CN" altLang="zh-CN" sz="2400" b="1" i="1">
                              <a:latin typeface="Cambria Math" panose="02040503050406030204"/>
                            </a:rPr>
                          </m:ctrlPr>
                        </m:fPr>
                        <m:num>
                          <m:r>
                            <a:rPr lang="en-US" altLang="zh-CN" sz="2400" b="1" i="1">
                              <a:latin typeface="Cambria Math" panose="02040503050406030204"/>
                            </a:rPr>
                            <m:t>𝒗</m:t>
                          </m:r>
                        </m:num>
                        <m:den>
                          <m:r>
                            <a:rPr lang="en-US" altLang="zh-CN" sz="2400" b="1" i="1">
                              <a:latin typeface="Cambria Math" panose="02040503050406030204"/>
                            </a:rPr>
                            <m:t>𝝀</m:t>
                          </m:r>
                        </m:den>
                      </m:f>
                      <m:func>
                        <m:funcPr>
                          <m:ctrlPr>
                            <a:rPr lang="zh-CN" altLang="zh-CN" sz="2400" b="1" i="1">
                              <a:latin typeface="Cambria Math" panose="02040503050406030204"/>
                            </a:rPr>
                          </m:ctrlPr>
                        </m:funcPr>
                        <m:fName>
                          <m:r>
                            <a:rPr lang="en-US" altLang="zh-CN" sz="2400" b="1" i="1">
                              <a:latin typeface="Cambria Math" panose="02040503050406030204"/>
                            </a:rPr>
                            <m:t>𝒄𝒐𝒔</m:t>
                          </m:r>
                        </m:fName>
                        <m:e>
                          <m:r>
                            <a:rPr lang="en-US" altLang="zh-CN" sz="2400" b="1" i="1">
                              <a:latin typeface="Cambria Math" panose="02040503050406030204"/>
                            </a:rPr>
                            <m:t>𝜽</m:t>
                          </m:r>
                          <m:r>
                            <a:rPr lang="en-US" altLang="zh-CN" sz="2400" b="1" i="1">
                              <a:latin typeface="Cambria Math" panose="02040503050406030204"/>
                            </a:rPr>
                            <m:t>=</m:t>
                          </m:r>
                        </m:e>
                      </m:func>
                      <m:f>
                        <m:fPr>
                          <m:ctrlPr>
                            <a:rPr lang="zh-CN" altLang="zh-CN" sz="2400" b="1" i="1">
                              <a:latin typeface="Cambria Math" panose="02040503050406030204"/>
                            </a:rPr>
                          </m:ctrlPr>
                        </m:fPr>
                        <m:num>
                          <m:r>
                            <a:rPr lang="en-US" altLang="zh-CN" sz="2400" b="1" i="1">
                              <a:latin typeface="Cambria Math" panose="02040503050406030204"/>
                            </a:rPr>
                            <m:t>𝒗𝒇</m:t>
                          </m:r>
                        </m:num>
                        <m:den>
                          <m:r>
                            <a:rPr lang="en-US" altLang="zh-CN" sz="2400" b="1" i="1">
                              <a:latin typeface="Cambria Math" panose="02040503050406030204"/>
                            </a:rPr>
                            <m:t>𝒄</m:t>
                          </m:r>
                        </m:den>
                      </m:f>
                      <m:func>
                        <m:funcPr>
                          <m:ctrlPr>
                            <a:rPr lang="zh-CN" altLang="zh-CN" sz="2400" b="1" i="1">
                              <a:latin typeface="Cambria Math" panose="02040503050406030204"/>
                            </a:rPr>
                          </m:ctrlPr>
                        </m:funcPr>
                        <m:fName>
                          <m:r>
                            <a:rPr lang="en-US" altLang="zh-CN" sz="2400" b="1" i="1">
                              <a:latin typeface="Cambria Math" panose="02040503050406030204"/>
                            </a:rPr>
                            <m:t>𝒄𝒐𝒔</m:t>
                          </m:r>
                        </m:fName>
                        <m:e>
                          <m:r>
                            <a:rPr lang="en-US" altLang="zh-CN" sz="2400" b="1" i="1">
                              <a:latin typeface="Cambria Math" panose="02040503050406030204"/>
                            </a:rPr>
                            <m:t>𝜽</m:t>
                          </m:r>
                          <m:r>
                            <a:rPr lang="en-US" altLang="zh-CN" sz="2400" b="1">
                              <a:latin typeface="Cambria Math" panose="02040503050406030204"/>
                            </a:rPr>
                            <m:t>=</m:t>
                          </m:r>
                          <m:f>
                            <m:fPr>
                              <m:ctrlPr>
                                <a:rPr lang="zh-CN" altLang="zh-CN" sz="2400" b="1" i="1">
                                  <a:latin typeface="Cambria Math" panose="02040503050406030204"/>
                                </a:rPr>
                              </m:ctrlPr>
                            </m:fPr>
                            <m:num>
                              <m:r>
                                <a:rPr lang="en-US" altLang="zh-CN" sz="2400" b="1" i="1">
                                  <a:latin typeface="Cambria Math" panose="02040503050406030204"/>
                                </a:rPr>
                                <m:t>𝟑𝟓𝟎</m:t>
                              </m:r>
                              <m:r>
                                <a:rPr lang="en-US" altLang="zh-CN" sz="2400" b="1">
                                  <a:latin typeface="Cambria Math" panose="02040503050406030204"/>
                                </a:rPr>
                                <m:t>×</m:t>
                              </m:r>
                              <m:sSup>
                                <m:sSupPr>
                                  <m:ctrlPr>
                                    <a:rPr lang="zh-CN" altLang="zh-CN" sz="2400" b="1" i="1">
                                      <a:latin typeface="Cambria Math" panose="02040503050406030204"/>
                                    </a:rPr>
                                  </m:ctrlPr>
                                </m:sSupPr>
                                <m:e>
                                  <m:r>
                                    <a:rPr lang="en-US" altLang="zh-CN" sz="2400" b="1" i="1">
                                      <a:latin typeface="Cambria Math" panose="02040503050406030204"/>
                                    </a:rPr>
                                    <m:t>𝟏𝟎</m:t>
                                  </m:r>
                                </m:e>
                                <m:sup>
                                  <m:r>
                                    <a:rPr lang="en-US" altLang="zh-CN" sz="2400" b="1" i="1">
                                      <a:latin typeface="Cambria Math" panose="02040503050406030204"/>
                                    </a:rPr>
                                    <m:t>𝟑</m:t>
                                  </m:r>
                                </m:sup>
                              </m:sSup>
                              <m:r>
                                <a:rPr lang="en-US" altLang="zh-CN" sz="2400" b="1">
                                  <a:latin typeface="Cambria Math" panose="02040503050406030204"/>
                                </a:rPr>
                                <m:t>×</m:t>
                              </m:r>
                              <m:r>
                                <a:rPr lang="en-US" altLang="zh-CN" sz="2400" b="1" i="1">
                                  <a:latin typeface="Cambria Math" panose="02040503050406030204"/>
                                </a:rPr>
                                <m:t>𝟐</m:t>
                              </m:r>
                              <m:r>
                                <a:rPr lang="en-US" altLang="zh-CN" sz="2400" b="1">
                                  <a:latin typeface="Cambria Math" panose="02040503050406030204"/>
                                </a:rPr>
                                <m:t>.</m:t>
                              </m:r>
                              <m:r>
                                <a:rPr lang="en-US" altLang="zh-CN" sz="2400" b="1" i="1">
                                  <a:latin typeface="Cambria Math" panose="02040503050406030204"/>
                                </a:rPr>
                                <m:t>𝟔</m:t>
                              </m:r>
                              <m:r>
                                <a:rPr lang="en-US" altLang="zh-CN" sz="2400" b="1">
                                  <a:latin typeface="Cambria Math" panose="02040503050406030204"/>
                                </a:rPr>
                                <m:t>×</m:t>
                              </m:r>
                              <m:sSup>
                                <m:sSupPr>
                                  <m:ctrlPr>
                                    <a:rPr lang="zh-CN" altLang="zh-CN" sz="2400" b="1" i="1">
                                      <a:latin typeface="Cambria Math" panose="02040503050406030204"/>
                                    </a:rPr>
                                  </m:ctrlPr>
                                </m:sSupPr>
                                <m:e>
                                  <m:r>
                                    <a:rPr lang="en-US" altLang="zh-CN" sz="2400" b="1" i="1">
                                      <a:latin typeface="Cambria Math" panose="02040503050406030204"/>
                                    </a:rPr>
                                    <m:t>𝟏𝟎</m:t>
                                  </m:r>
                                </m:e>
                                <m:sup>
                                  <m:r>
                                    <a:rPr lang="en-US" altLang="zh-CN" sz="2400" b="1" i="1">
                                      <a:latin typeface="Cambria Math" panose="02040503050406030204"/>
                                    </a:rPr>
                                    <m:t>𝟗</m:t>
                                  </m:r>
                                </m:sup>
                              </m:sSup>
                            </m:num>
                            <m:den>
                              <m:r>
                                <a:rPr lang="en-US" altLang="zh-CN" sz="2400" b="1" i="1">
                                  <a:latin typeface="Cambria Math" panose="02040503050406030204"/>
                                </a:rPr>
                                <m:t>𝟑𝟔𝟎𝟎</m:t>
                              </m:r>
                              <m:r>
                                <a:rPr lang="en-US" altLang="zh-CN" sz="2400" b="1">
                                  <a:latin typeface="Cambria Math" panose="02040503050406030204"/>
                                </a:rPr>
                                <m:t>×</m:t>
                              </m:r>
                              <m:r>
                                <a:rPr lang="en-US" altLang="zh-CN" sz="2400" b="1" i="1">
                                  <a:latin typeface="Cambria Math" panose="02040503050406030204"/>
                                </a:rPr>
                                <m:t>𝟑</m:t>
                              </m:r>
                              <m:r>
                                <a:rPr lang="en-US" altLang="zh-CN" sz="2400" b="1">
                                  <a:latin typeface="Cambria Math" panose="02040503050406030204"/>
                                </a:rPr>
                                <m:t>×</m:t>
                              </m:r>
                              <m:sSup>
                                <m:sSupPr>
                                  <m:ctrlPr>
                                    <a:rPr lang="zh-CN" altLang="zh-CN" sz="2400" b="1" i="1">
                                      <a:latin typeface="Cambria Math" panose="02040503050406030204"/>
                                    </a:rPr>
                                  </m:ctrlPr>
                                </m:sSupPr>
                                <m:e>
                                  <m:r>
                                    <a:rPr lang="en-US" altLang="zh-CN" sz="2400" b="1" i="1">
                                      <a:latin typeface="Cambria Math" panose="02040503050406030204"/>
                                    </a:rPr>
                                    <m:t>𝟏𝟎</m:t>
                                  </m:r>
                                </m:e>
                                <m:sup>
                                  <m:r>
                                    <a:rPr lang="en-US" altLang="zh-CN" sz="2400" b="1" i="1">
                                      <a:latin typeface="Cambria Math" panose="02040503050406030204"/>
                                    </a:rPr>
                                    <m:t>𝟖</m:t>
                                  </m:r>
                                </m:sup>
                              </m:sSup>
                            </m:den>
                          </m:f>
                        </m:e>
                      </m:func>
                      <m:r>
                        <a:rPr lang="en-US" altLang="zh-CN" sz="2400" b="1">
                          <a:latin typeface="Cambria Math" panose="02040503050406030204"/>
                        </a:rPr>
                        <m:t>≈</m:t>
                      </m:r>
                      <m:r>
                        <a:rPr lang="en-US" altLang="zh-CN" sz="2400" b="1" i="1">
                          <a:latin typeface="Cambria Math" panose="02040503050406030204"/>
                        </a:rPr>
                        <m:t>𝟖𝟒𝟐𝐇𝐳</m:t>
                      </m:r>
                    </m:oMath>
                  </m:oMathPara>
                </a14:m>
                <a:endParaRPr lang="zh-CN" altLang="zh-CN" sz="2400" b="1" dirty="0"/>
              </a:p>
            </p:txBody>
          </p:sp>
        </mc:Choice>
        <mc:Fallback>
          <p:sp>
            <p:nvSpPr>
              <p:cNvPr id="299011" name="AutoShape 3"/>
              <p:cNvSpPr>
                <a:spLocks noRot="1" noChangeAspect="1" noMove="1" noResize="1" noEditPoints="1" noAdjustHandles="1" noChangeArrowheads="1" noChangeShapeType="1" noTextEdit="1"/>
              </p:cNvSpPr>
              <p:nvPr>
                <p:ph type="body" idx="1"/>
              </p:nvPr>
            </p:nvSpPr>
            <p:spPr>
              <a:xfrm>
                <a:off x="539552" y="908720"/>
                <a:ext cx="7585100" cy="4959350"/>
              </a:xfrm>
              <a:blipFill rotWithShape="1">
                <a:blip r:embed="rId1"/>
                <a:stretch>
                  <a:fillRect l="-6" t="-1" r="6" b="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9011">
                                            <p:txEl>
                                              <p:pRg st="0" end="0"/>
                                            </p:txEl>
                                          </p:spTgt>
                                        </p:tgtEl>
                                        <p:attrNameLst>
                                          <p:attrName>style.visibility</p:attrName>
                                        </p:attrNameLst>
                                      </p:cBhvr>
                                      <p:to>
                                        <p:strVal val="visible"/>
                                      </p:to>
                                    </p:set>
                                    <p:animEffect transition="in" filter="blinds(horizontal)">
                                      <p:cBhvr>
                                        <p:cTn id="7" dur="500"/>
                                        <p:tgtEl>
                                          <p:spTgt spid="2990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99011">
                                            <p:txEl>
                                              <p:pRg st="1" end="1"/>
                                            </p:txEl>
                                          </p:spTgt>
                                        </p:tgtEl>
                                        <p:attrNameLst>
                                          <p:attrName>style.visibility</p:attrName>
                                        </p:attrNameLst>
                                      </p:cBhvr>
                                      <p:to>
                                        <p:strVal val="visible"/>
                                      </p:to>
                                    </p:set>
                                    <p:animEffect transition="in" filter="blinds(horizontal)">
                                      <p:cBhvr>
                                        <p:cTn id="12" dur="500"/>
                                        <p:tgtEl>
                                          <p:spTgt spid="2990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99011">
                                            <p:txEl>
                                              <p:pRg st="2" end="2"/>
                                            </p:txEl>
                                          </p:spTgt>
                                        </p:tgtEl>
                                        <p:attrNameLst>
                                          <p:attrName>style.visibility</p:attrName>
                                        </p:attrNameLst>
                                      </p:cBhvr>
                                      <p:to>
                                        <p:strVal val="visible"/>
                                      </p:to>
                                    </p:set>
                                    <p:animEffect transition="in" filter="blinds(horizontal)">
                                      <p:cBhvr>
                                        <p:cTn id="17" dur="500"/>
                                        <p:tgtEl>
                                          <p:spTgt spid="2990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99011">
                                            <p:txEl>
                                              <p:pRg st="3" end="3"/>
                                            </p:txEl>
                                          </p:spTgt>
                                        </p:tgtEl>
                                        <p:attrNameLst>
                                          <p:attrName>style.visibility</p:attrName>
                                        </p:attrNameLst>
                                      </p:cBhvr>
                                      <p:to>
                                        <p:strVal val="visible"/>
                                      </p:to>
                                    </p:set>
                                    <p:animEffect transition="in" filter="blinds(horizontal)">
                                      <p:cBhvr>
                                        <p:cTn id="22" dur="500"/>
                                        <p:tgtEl>
                                          <p:spTgt spid="2990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99011">
                                            <p:txEl>
                                              <p:pRg st="4" end="4"/>
                                            </p:txEl>
                                          </p:spTgt>
                                        </p:tgtEl>
                                        <p:attrNameLst>
                                          <p:attrName>style.visibility</p:attrName>
                                        </p:attrNameLst>
                                      </p:cBhvr>
                                      <p:to>
                                        <p:strVal val="visible"/>
                                      </p:to>
                                    </p:set>
                                    <p:animEffect transition="in" filter="blinds(horizontal)">
                                      <p:cBhvr>
                                        <p:cTn id="27" dur="500"/>
                                        <p:tgtEl>
                                          <p:spTgt spid="2990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6020" name="Rectangle 3"/>
              <p:cNvSpPr>
                <a:spLocks noGrp="1" noChangeArrowheads="1"/>
              </p:cNvSpPr>
              <p:nvPr>
                <p:ph type="body" idx="1"/>
              </p:nvPr>
            </p:nvSpPr>
            <p:spPr>
              <a:xfrm>
                <a:off x="428625" y="548680"/>
                <a:ext cx="8286750" cy="5286375"/>
              </a:xfrm>
            </p:spPr>
            <p:txBody>
              <a:bodyPr/>
              <a:lstStyle/>
              <a:p>
                <a:pPr algn="just" eaLnBrk="1" hangingPunct="1">
                  <a:lnSpc>
                    <a:spcPct val="150000"/>
                  </a:lnSpc>
                  <a:buClr>
                    <a:schemeClr val="accent1">
                      <a:lumMod val="75000"/>
                    </a:schemeClr>
                  </a:buClr>
                  <a:buNone/>
                  <a:defRPr/>
                </a:pPr>
                <a:r>
                  <a:rPr lang="en-US" altLang="zh-CN" sz="2800" b="1" dirty="0"/>
                  <a:t>1</a:t>
                </a:r>
                <a:r>
                  <a:rPr lang="zh-CN" altLang="zh-CN" sz="2800" b="1" dirty="0"/>
                  <a:t>）时延扩展和相关带宽</a:t>
                </a:r>
                <a:endParaRPr lang="zh-CN" altLang="zh-CN" sz="2800" b="1" dirty="0"/>
              </a:p>
              <a:p>
                <a:pPr algn="just" eaLnBrk="1" hangingPunct="1">
                  <a:lnSpc>
                    <a:spcPct val="150000"/>
                  </a:lnSpc>
                  <a:buClr>
                    <a:schemeClr val="accent1">
                      <a:lumMod val="75000"/>
                    </a:schemeClr>
                  </a:buClr>
                  <a:buFont typeface="Wingdings" panose="05000000000000000000" pitchFamily="2" charset="2"/>
                  <a:buNone/>
                  <a:defRPr/>
                </a:pPr>
                <a:r>
                  <a:rPr lang="zh-CN" altLang="en-US" sz="2800" b="1" dirty="0" smtClean="0">
                    <a:solidFill>
                      <a:srgbClr val="FF0000"/>
                    </a:solidFill>
                    <a:latin typeface="方正兰亭粗黑简体" pitchFamily="2" charset="-122"/>
                    <a:ea typeface="方正兰亭粗黑简体" pitchFamily="2" charset="-122"/>
                  </a:rPr>
                  <a:t>（</a:t>
                </a:r>
                <a:r>
                  <a:rPr lang="en-US" altLang="zh-CN" sz="2800" b="1" dirty="0" smtClean="0">
                    <a:solidFill>
                      <a:srgbClr val="FF0000"/>
                    </a:solidFill>
                    <a:latin typeface="方正兰亭粗黑简体" pitchFamily="2" charset="-122"/>
                    <a:ea typeface="方正兰亭粗黑简体" pitchFamily="2" charset="-122"/>
                  </a:rPr>
                  <a:t>1</a:t>
                </a:r>
                <a:r>
                  <a:rPr lang="zh-CN" altLang="en-US" sz="2800" b="1" dirty="0" smtClean="0">
                    <a:solidFill>
                      <a:srgbClr val="FF0000"/>
                    </a:solidFill>
                    <a:latin typeface="方正兰亭粗黑简体" pitchFamily="2" charset="-122"/>
                    <a:ea typeface="方正兰亭粗黑简体" pitchFamily="2" charset="-122"/>
                  </a:rPr>
                  <a:t>）时延扩展</a:t>
                </a:r>
                <a:r>
                  <a:rPr lang="zh-CN" altLang="en-US" sz="2800" b="1" dirty="0" smtClean="0">
                    <a:latin typeface="方正兰亭粗黑简体" pitchFamily="2" charset="-122"/>
                    <a:ea typeface="方正兰亭粗黑简体" pitchFamily="2" charset="-122"/>
                  </a:rPr>
                  <a:t>的概念</a:t>
                </a:r>
                <a:endParaRPr lang="en-US" altLang="zh-CN" sz="2800" b="1" dirty="0" smtClean="0">
                  <a:latin typeface="方正兰亭粗黑简体" pitchFamily="2" charset="-122"/>
                  <a:ea typeface="方正兰亭粗黑简体" pitchFamily="2" charset="-122"/>
                </a:endParaRPr>
              </a:p>
              <a:p>
                <a:pPr algn="just" eaLnBrk="1" hangingPunct="1">
                  <a:lnSpc>
                    <a:spcPct val="125000"/>
                  </a:lnSpc>
                  <a:spcBef>
                    <a:spcPts val="20"/>
                  </a:spcBef>
                  <a:spcAft>
                    <a:spcPts val="0"/>
                  </a:spcAft>
                  <a:buClr>
                    <a:srgbClr val="0000FF"/>
                  </a:buClr>
                  <a:buFont typeface="Wingdings" panose="05000000000000000000" pitchFamily="2" charset="2"/>
                  <a:buChar char="p"/>
                  <a:defRPr/>
                </a:pPr>
                <a:r>
                  <a:rPr lang="zh-CN" altLang="en-US" sz="2800" b="1" dirty="0" smtClean="0">
                    <a:latin typeface="方正大黑简体" pitchFamily="2" charset="-122"/>
                  </a:rPr>
                  <a:t>定义：多径传播造成的信号</a:t>
                </a:r>
                <a:r>
                  <a:rPr lang="zh-CN" altLang="en-US" sz="2800" b="1" dirty="0" smtClean="0">
                    <a:solidFill>
                      <a:srgbClr val="FF0000"/>
                    </a:solidFill>
                    <a:latin typeface="方正大黑简体" pitchFamily="2" charset="-122"/>
                  </a:rPr>
                  <a:t>时间扩散</a:t>
                </a:r>
                <a:endParaRPr lang="en-US" altLang="zh-CN" sz="2800" b="1" dirty="0" smtClean="0">
                  <a:solidFill>
                    <a:srgbClr val="FF0000"/>
                  </a:solidFill>
                  <a:latin typeface="方正大黑简体" pitchFamily="2" charset="-122"/>
                </a:endParaRPr>
              </a:p>
              <a:p>
                <a:pPr marL="342900" lvl="1" indent="-342900" algn="just" eaLnBrk="1" hangingPunct="1">
                  <a:lnSpc>
                    <a:spcPct val="125000"/>
                  </a:lnSpc>
                  <a:spcBef>
                    <a:spcPts val="20"/>
                  </a:spcBef>
                  <a:spcAft>
                    <a:spcPts val="0"/>
                  </a:spcAft>
                  <a:buClr>
                    <a:srgbClr val="FF0000"/>
                  </a:buClr>
                  <a:buFont typeface="Wingdings" panose="05000000000000000000" pitchFamily="2" charset="2"/>
                  <a:buChar char="ü"/>
                  <a:defRPr/>
                </a:pPr>
                <a:r>
                  <a:rPr lang="zh-CN" altLang="en-US" dirty="0" smtClean="0">
                    <a:solidFill>
                      <a:srgbClr val="0000FF"/>
                    </a:solidFill>
                    <a:latin typeface="方正大黑简体" pitchFamily="2" charset="-122"/>
                  </a:rPr>
                  <a:t> </a:t>
                </a:r>
                <a:r>
                  <a:rPr lang="zh-CN" altLang="en-US" sz="2400" b="1" dirty="0">
                    <a:latin typeface="方正兰亭粗黑简体" pitchFamily="2" charset="-122"/>
                    <a:ea typeface="方正兰亭粗黑简体" pitchFamily="2" charset="-122"/>
                    <a:cs typeface="+mn-cs"/>
                  </a:rPr>
                  <a:t>假设发射一个极短的脉冲信号，经过多径信道后，</a:t>
                </a:r>
                <a:r>
                  <a:rPr lang="zh-CN" altLang="en-US" b="1" dirty="0">
                    <a:latin typeface="方正兰亭粗黑简体" pitchFamily="2" charset="-122"/>
                    <a:ea typeface="方正兰亭粗黑简体" pitchFamily="2" charset="-122"/>
                    <a:cs typeface="+mn-cs"/>
                  </a:rPr>
                  <a:t>接收信号呈现为一串脉冲，出现</a:t>
                </a:r>
                <a:r>
                  <a:rPr lang="zh-CN" altLang="en-US" b="1" dirty="0">
                    <a:solidFill>
                      <a:srgbClr val="FF0000"/>
                    </a:solidFill>
                    <a:latin typeface="方正大黑简体" pitchFamily="2" charset="-122"/>
                  </a:rPr>
                  <a:t>时间色散现象</a:t>
                </a:r>
                <a:r>
                  <a:rPr lang="zh-CN" altLang="en-US" dirty="0">
                    <a:solidFill>
                      <a:srgbClr val="0000FF"/>
                    </a:solidFill>
                    <a:latin typeface="方正大黑简体" pitchFamily="2" charset="-122"/>
                  </a:rPr>
                  <a:t>。</a:t>
                </a:r>
                <a:endParaRPr lang="zh-CN" altLang="en-US" dirty="0">
                  <a:solidFill>
                    <a:srgbClr val="0000FF"/>
                  </a:solidFill>
                  <a:latin typeface="方正大黑简体" pitchFamily="2" charset="-122"/>
                </a:endParaRPr>
              </a:p>
              <a:p>
                <a:pPr marL="342900" lvl="1" indent="-342900" algn="just" eaLnBrk="1" hangingPunct="1">
                  <a:lnSpc>
                    <a:spcPct val="125000"/>
                  </a:lnSpc>
                  <a:spcBef>
                    <a:spcPts val="20"/>
                  </a:spcBef>
                  <a:spcAft>
                    <a:spcPts val="0"/>
                  </a:spcAft>
                  <a:buClr>
                    <a:srgbClr val="FF0000"/>
                  </a:buClr>
                  <a:buFont typeface="Wingdings" panose="05000000000000000000" pitchFamily="2" charset="2"/>
                  <a:buChar char="ü"/>
                  <a:defRPr/>
                </a:pPr>
                <a:r>
                  <a:rPr lang="zh-CN" altLang="en-US" dirty="0" smtClean="0">
                    <a:latin typeface="方正兰亭粗黑简体" pitchFamily="2" charset="-122"/>
                    <a:ea typeface="方正兰亭粗黑简体" pitchFamily="2" charset="-122"/>
                    <a:sym typeface="+mn-ea"/>
                  </a:rPr>
                  <a:t>时延</a:t>
                </a:r>
                <a:r>
                  <a:rPr lang="zh-CN" altLang="en-US" dirty="0">
                    <a:latin typeface="方正兰亭粗黑简体" pitchFamily="2" charset="-122"/>
                    <a:ea typeface="方正兰亭粗黑简体" pitchFamily="2" charset="-122"/>
                    <a:sym typeface="+mn-ea"/>
                  </a:rPr>
                  <a:t>扩展大小为：一串脉冲中最大传输时延与最小传输时延的差值，工程上记为</a:t>
                </a:r>
                <a14:m>
                  <m:oMath xmlns:m="http://schemas.openxmlformats.org/officeDocument/2006/math">
                    <m:r>
                      <a:rPr lang="en-US" altLang="zh-CN" b="1" i="1">
                        <a:solidFill>
                          <a:srgbClr val="FF0000"/>
                        </a:solidFill>
                        <a:latin typeface="Cambria Math" panose="02040503050406030204"/>
                        <a:ea typeface="MS Mincho" charset="0"/>
                        <a:cs typeface="Cambria Math" panose="02040503050406030204"/>
                      </a:rPr>
                      <m:t>∆</m:t>
                    </m:r>
                  </m:oMath>
                </a14:m>
                <a:endParaRPr lang="en-US" altLang="zh-CN" b="1" i="1" dirty="0">
                  <a:solidFill>
                    <a:srgbClr val="FF0000"/>
                  </a:solidFill>
                  <a:latin typeface="Cambria Math" panose="02040503050406030204"/>
                  <a:ea typeface="MS Mincho" charset="0"/>
                  <a:cs typeface="Cambria Math" panose="02040503050406030204"/>
                </a:endParaRPr>
              </a:p>
            </p:txBody>
          </p:sp>
        </mc:Choice>
        <mc:Fallback>
          <p:sp>
            <p:nvSpPr>
              <p:cNvPr id="86020" name="Rectangle 3"/>
              <p:cNvSpPr>
                <a:spLocks noRot="1" noChangeAspect="1" noMove="1" noResize="1" noEditPoints="1" noAdjustHandles="1" noChangeArrowheads="1" noChangeShapeType="1" noTextEdit="1"/>
              </p:cNvSpPr>
              <p:nvPr>
                <p:ph type="body" idx="1"/>
              </p:nvPr>
            </p:nvSpPr>
            <p:spPr>
              <a:xfrm>
                <a:off x="428625" y="548680"/>
                <a:ext cx="8286750" cy="5286375"/>
              </a:xfrm>
              <a:blipFill rotWithShape="1">
                <a:blip r:embed="rId1"/>
                <a:stretch>
                  <a:fillRect t="-1" b="1"/>
                </a:stretch>
              </a:blipFill>
            </p:spPr>
            <p:txBody>
              <a:bodyPr/>
              <a:lstStyle/>
              <a:p>
                <a:r>
                  <a:rPr lang="zh-CN" altLang="en-US">
                    <a:noFill/>
                  </a:rPr>
                  <a:t> </a:t>
                </a:r>
              </a:p>
            </p:txBody>
          </p:sp>
        </mc:Fallback>
      </mc:AlternateContent>
      <p:sp>
        <p:nvSpPr>
          <p:cNvPr id="7516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751617" name="Object 1"/>
          <p:cNvGraphicFramePr>
            <a:graphicFrameLocks noChangeAspect="1"/>
          </p:cNvGraphicFramePr>
          <p:nvPr/>
        </p:nvGraphicFramePr>
        <p:xfrm>
          <a:off x="900081" y="4797415"/>
          <a:ext cx="6779957" cy="1785950"/>
        </p:xfrm>
        <a:graphic>
          <a:graphicData uri="http://schemas.openxmlformats.org/presentationml/2006/ole">
            <mc:AlternateContent xmlns:mc="http://schemas.openxmlformats.org/markup-compatibility/2006">
              <mc:Choice xmlns:v="urn:schemas-microsoft-com:vml" Requires="v">
                <p:oleObj spid="_x0000_s123925" name="Visio" r:id="rId2" imgW="5963285" imgH="1580515" progId="">
                  <p:embed/>
                </p:oleObj>
              </mc:Choice>
              <mc:Fallback>
                <p:oleObj name="Visio" r:id="rId2" imgW="5963285" imgH="1580515" progId="">
                  <p:embed/>
                  <p:pic>
                    <p:nvPicPr>
                      <p:cNvPr id="0" name="图片 1239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081" y="4797415"/>
                        <a:ext cx="6779957" cy="178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467544" y="188640"/>
            <a:ext cx="4347665" cy="584775"/>
          </a:xfrm>
          <a:prstGeom prst="rect">
            <a:avLst/>
          </a:prstGeom>
        </p:spPr>
        <p:txBody>
          <a:bodyPr wrap="none">
            <a:spAutoFit/>
          </a:bodyPr>
          <a:lstStyle/>
          <a:p>
            <a:r>
              <a:rPr lang="en-US" altLang="zh-CN" sz="3200" dirty="0">
                <a:solidFill>
                  <a:schemeClr val="tx1"/>
                </a:solidFill>
              </a:rPr>
              <a:t>3. </a:t>
            </a:r>
            <a:r>
              <a:rPr lang="zh-CN" altLang="zh-CN" sz="3200" dirty="0">
                <a:solidFill>
                  <a:schemeClr val="tx1"/>
                </a:solidFill>
              </a:rPr>
              <a:t>多径衰落的特征描述</a:t>
            </a:r>
            <a:endParaRPr lang="zh-CN" altLang="en-US" sz="32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6020">
                                            <p:txEl>
                                              <p:pRg st="2" end="2"/>
                                            </p:txEl>
                                          </p:spTgt>
                                        </p:tgtEl>
                                        <p:attrNameLst>
                                          <p:attrName>style.visibility</p:attrName>
                                        </p:attrNameLst>
                                      </p:cBhvr>
                                      <p:to>
                                        <p:strVal val="visible"/>
                                      </p:to>
                                    </p:set>
                                    <p:animEffect transition="in" filter="blinds(horizontal)">
                                      <p:cBhvr>
                                        <p:cTn id="7" dur="500"/>
                                        <p:tgtEl>
                                          <p:spTgt spid="86020">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6020">
                                            <p:txEl>
                                              <p:pRg st="3" end="3"/>
                                            </p:txEl>
                                          </p:spTgt>
                                        </p:tgtEl>
                                        <p:attrNameLst>
                                          <p:attrName>style.visibility</p:attrName>
                                        </p:attrNameLst>
                                      </p:cBhvr>
                                      <p:to>
                                        <p:strVal val="visible"/>
                                      </p:to>
                                    </p:set>
                                    <p:animEffect transition="in" filter="blinds(horizontal)">
                                      <p:cBhvr>
                                        <p:cTn id="10" dur="500"/>
                                        <p:tgtEl>
                                          <p:spTgt spid="86020">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6020">
                                            <p:txEl>
                                              <p:pRg st="4" end="4"/>
                                            </p:txEl>
                                          </p:spTgt>
                                        </p:tgtEl>
                                        <p:attrNameLst>
                                          <p:attrName>style.visibility</p:attrName>
                                        </p:attrNameLst>
                                      </p:cBhvr>
                                      <p:to>
                                        <p:strVal val="visible"/>
                                      </p:to>
                                    </p:set>
                                    <p:animEffect transition="in" filter="blinds(horizontal)">
                                      <p:cBhvr>
                                        <p:cTn id="13" dur="500"/>
                                        <p:tgtEl>
                                          <p:spTgt spid="86020">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751617"/>
                                        </p:tgtEl>
                                        <p:attrNameLst>
                                          <p:attrName>style.visibility</p:attrName>
                                        </p:attrNameLst>
                                      </p:cBhvr>
                                      <p:to>
                                        <p:strVal val="visible"/>
                                      </p:to>
                                    </p:set>
                                    <p:animEffect transition="in" filter="blinds(horizontal)">
                                      <p:cBhvr>
                                        <p:cTn id="16" dur="500"/>
                                        <p:tgtEl>
                                          <p:spTgt spid="751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1026"/>
          <p:cNvSpPr>
            <a:spLocks noGrp="1" noChangeArrowheads="1"/>
          </p:cNvSpPr>
          <p:nvPr>
            <p:ph type="title"/>
          </p:nvPr>
        </p:nvSpPr>
        <p:spPr>
          <a:xfrm>
            <a:off x="467544" y="692696"/>
            <a:ext cx="8229600" cy="1143000"/>
          </a:xfrm>
        </p:spPr>
        <p:txBody>
          <a:bodyPr>
            <a:normAutofit/>
          </a:bodyPr>
          <a:lstStyle/>
          <a:p>
            <a:pPr algn="l"/>
            <a:r>
              <a:rPr lang="zh-CN" altLang="en-US" sz="2800" b="1" dirty="0" smtClean="0">
                <a:solidFill>
                  <a:schemeClr val="tx1"/>
                </a:solidFill>
                <a:latin typeface="方正兰亭粗黑简体" pitchFamily="2" charset="-122"/>
                <a:ea typeface="方正兰亭粗黑简体" pitchFamily="2" charset="-122"/>
                <a:cs typeface="+mn-cs"/>
              </a:rPr>
              <a:t>（</a:t>
            </a:r>
            <a:r>
              <a:rPr lang="en-US" altLang="zh-CN" sz="2800" b="1" dirty="0" smtClean="0">
                <a:solidFill>
                  <a:schemeClr val="tx1"/>
                </a:solidFill>
                <a:latin typeface="方正兰亭粗黑简体" pitchFamily="2" charset="-122"/>
                <a:ea typeface="方正兰亭粗黑简体" pitchFamily="2" charset="-122"/>
                <a:cs typeface="+mn-cs"/>
              </a:rPr>
              <a:t>3</a:t>
            </a:r>
            <a:r>
              <a:rPr lang="zh-CN" altLang="en-US" sz="2800" b="1" dirty="0" smtClean="0">
                <a:solidFill>
                  <a:schemeClr val="tx1"/>
                </a:solidFill>
                <a:latin typeface="方正兰亭粗黑简体" pitchFamily="2" charset="-122"/>
                <a:ea typeface="方正兰亭粗黑简体" pitchFamily="2" charset="-122"/>
                <a:cs typeface="+mn-cs"/>
              </a:rPr>
              <a:t>）时延</a:t>
            </a:r>
            <a:r>
              <a:rPr lang="zh-CN" altLang="en-US" sz="2800" b="1" dirty="0">
                <a:solidFill>
                  <a:schemeClr val="tx1"/>
                </a:solidFill>
                <a:latin typeface="方正兰亭粗黑简体" pitchFamily="2" charset="-122"/>
                <a:ea typeface="方正兰亭粗黑简体" pitchFamily="2" charset="-122"/>
                <a:cs typeface="+mn-cs"/>
              </a:rPr>
              <a:t>扩展典型实测数据</a:t>
            </a:r>
            <a:endParaRPr lang="zh-CN" altLang="en-US" sz="2800" b="1" dirty="0">
              <a:solidFill>
                <a:schemeClr val="tx1"/>
              </a:solidFill>
              <a:latin typeface="方正兰亭粗黑简体" pitchFamily="2" charset="-122"/>
              <a:ea typeface="方正兰亭粗黑简体" pitchFamily="2" charset="-122"/>
              <a:cs typeface="+mn-cs"/>
            </a:endParaRPr>
          </a:p>
        </p:txBody>
      </p:sp>
      <p:graphicFrame>
        <p:nvGraphicFramePr>
          <p:cNvPr id="7" name="表格 6"/>
          <p:cNvGraphicFramePr>
            <a:graphicFrameLocks noGrp="1"/>
          </p:cNvGraphicFramePr>
          <p:nvPr/>
        </p:nvGraphicFramePr>
        <p:xfrm>
          <a:off x="611560" y="1844824"/>
          <a:ext cx="7644130" cy="3389630"/>
        </p:xfrm>
        <a:graphic>
          <a:graphicData uri="http://schemas.openxmlformats.org/drawingml/2006/table">
            <a:tbl>
              <a:tblPr/>
              <a:tblGrid>
                <a:gridCol w="2783212"/>
                <a:gridCol w="2169152"/>
                <a:gridCol w="2691502"/>
              </a:tblGrid>
              <a:tr h="556010">
                <a:tc>
                  <a:txBody>
                    <a:bodyPr/>
                    <a:lstStyle/>
                    <a:p>
                      <a:pPr algn="ctr">
                        <a:spcAft>
                          <a:spcPts val="0"/>
                        </a:spcAft>
                      </a:pPr>
                      <a:r>
                        <a:rPr lang="zh-CN" sz="2400" b="1" kern="100" dirty="0">
                          <a:solidFill>
                            <a:schemeClr val="tx1"/>
                          </a:solidFill>
                          <a:latin typeface="Times New Roman" panose="02020603050405020304"/>
                          <a:ea typeface="方正大黑简体" pitchFamily="2" charset="-122"/>
                          <a:cs typeface="Times New Roman" panose="02020603050405020304"/>
                        </a:rPr>
                        <a:t>参数</a:t>
                      </a:r>
                      <a:endParaRPr lang="zh-CN" sz="2400" b="1" kern="100" dirty="0">
                        <a:solidFill>
                          <a:schemeClr val="tx1"/>
                        </a:solidFill>
                        <a:latin typeface="Times New Roman" panose="02020603050405020304"/>
                        <a:ea typeface="方正大黑简体"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dirty="0">
                          <a:solidFill>
                            <a:schemeClr val="tx1"/>
                          </a:solidFill>
                          <a:latin typeface="Times New Roman" panose="02020603050405020304"/>
                          <a:ea typeface="方正大黑简体" pitchFamily="2" charset="-122"/>
                          <a:cs typeface="Times New Roman" panose="02020603050405020304"/>
                        </a:rPr>
                        <a:t>市区</a:t>
                      </a:r>
                      <a:endParaRPr lang="zh-CN" sz="2400" b="1" kern="100" dirty="0">
                        <a:solidFill>
                          <a:schemeClr val="tx1"/>
                        </a:solidFill>
                        <a:latin typeface="Times New Roman" panose="02020603050405020304"/>
                        <a:ea typeface="方正大黑简体"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dirty="0">
                          <a:solidFill>
                            <a:schemeClr val="tx1"/>
                          </a:solidFill>
                          <a:latin typeface="Times New Roman" panose="02020603050405020304"/>
                          <a:ea typeface="方正大黑简体" pitchFamily="2" charset="-122"/>
                          <a:cs typeface="Times New Roman" panose="02020603050405020304"/>
                        </a:rPr>
                        <a:t>郊区</a:t>
                      </a:r>
                      <a:endParaRPr lang="zh-CN" sz="2400" b="1" kern="100" dirty="0">
                        <a:solidFill>
                          <a:schemeClr val="tx1"/>
                        </a:solidFill>
                        <a:latin typeface="Times New Roman" panose="02020603050405020304"/>
                        <a:ea typeface="方正大黑简体"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90600">
                <a:tc>
                  <a:txBody>
                    <a:bodyPr/>
                    <a:lstStyle/>
                    <a:p>
                      <a:pPr algn="ctr">
                        <a:spcAft>
                          <a:spcPts val="0"/>
                        </a:spcAft>
                      </a:pPr>
                      <a:r>
                        <a:rPr lang="zh-CN" sz="2400" b="1" kern="100" dirty="0">
                          <a:solidFill>
                            <a:schemeClr val="tx1"/>
                          </a:solidFill>
                          <a:latin typeface="Times New Roman" panose="02020603050405020304"/>
                          <a:ea typeface="方正大黑简体" pitchFamily="2" charset="-122"/>
                          <a:cs typeface="Times New Roman" panose="02020603050405020304"/>
                        </a:rPr>
                        <a:t>平均时延</a:t>
                      </a:r>
                      <a:r>
                        <a:rPr lang="en-US" sz="2400" b="1" kern="100" dirty="0">
                          <a:solidFill>
                            <a:schemeClr val="tx1"/>
                          </a:solidFill>
                          <a:latin typeface="Times New Roman" panose="02020603050405020304"/>
                          <a:ea typeface="方正大黑简体" pitchFamily="2" charset="-122"/>
                          <a:cs typeface="Times New Roman" panose="02020603050405020304"/>
                        </a:rPr>
                        <a:t> </a:t>
                      </a:r>
                      <a:r>
                        <a:rPr lang="en-US" altLang="zh-CN" sz="2400" b="1" kern="100" dirty="0">
                          <a:solidFill>
                            <a:schemeClr val="tx1"/>
                          </a:solidFill>
                          <a:latin typeface="Times New Roman" panose="02020603050405020304"/>
                          <a:ea typeface="方正大黑简体" pitchFamily="2" charset="-122"/>
                          <a:cs typeface="Times New Roman" panose="02020603050405020304"/>
                        </a:rPr>
                        <a:t>(</a:t>
                      </a:r>
                      <a:r>
                        <a:rPr lang="en-US" altLang="zh-CN" sz="2400" b="1" kern="100" dirty="0">
                          <a:solidFill>
                            <a:schemeClr val="tx1"/>
                          </a:solidFill>
                          <a:latin typeface="Times New Roman" panose="02020603050405020304"/>
                          <a:ea typeface="方正大黑简体" pitchFamily="2" charset="-122"/>
                          <a:cs typeface="Times New Roman" panose="02020603050405020304"/>
                          <a:sym typeface="Symbol" panose="05050102010706020507"/>
                        </a:rPr>
                        <a:t></a:t>
                      </a:r>
                      <a:r>
                        <a:rPr lang="en-US" altLang="zh-CN" sz="2400" b="1" kern="100" dirty="0">
                          <a:solidFill>
                            <a:schemeClr val="tx1"/>
                          </a:solidFill>
                          <a:latin typeface="Times New Roman" panose="02020603050405020304"/>
                          <a:ea typeface="方正大黑简体" pitchFamily="2" charset="-122"/>
                          <a:cs typeface="Times New Roman" panose="02020603050405020304"/>
                        </a:rPr>
                        <a:t>s)</a:t>
                      </a:r>
                      <a:endParaRPr lang="zh-CN" sz="2400" b="1" kern="100" dirty="0">
                        <a:solidFill>
                          <a:schemeClr val="tx1"/>
                        </a:solidFill>
                        <a:latin typeface="Times New Roman" panose="02020603050405020304"/>
                        <a:ea typeface="方正大黑简体"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dirty="0">
                          <a:solidFill>
                            <a:schemeClr val="tx1"/>
                          </a:solidFill>
                          <a:latin typeface="Times New Roman" panose="02020603050405020304"/>
                          <a:ea typeface="方正大黑简体" pitchFamily="2" charset="-122"/>
                          <a:cs typeface="Times New Roman" panose="02020603050405020304"/>
                        </a:rPr>
                        <a:t>1.5~2.5 </a:t>
                      </a:r>
                      <a:endParaRPr lang="zh-CN" sz="2400" b="1" kern="100" dirty="0">
                        <a:solidFill>
                          <a:schemeClr val="tx1"/>
                        </a:solidFill>
                        <a:latin typeface="Times New Roman" panose="02020603050405020304"/>
                        <a:ea typeface="方正大黑简体"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dirty="0">
                          <a:solidFill>
                            <a:schemeClr val="tx1"/>
                          </a:solidFill>
                          <a:latin typeface="Times New Roman" panose="02020603050405020304"/>
                          <a:ea typeface="方正大黑简体" pitchFamily="2" charset="-122"/>
                          <a:cs typeface="Times New Roman" panose="02020603050405020304"/>
                        </a:rPr>
                        <a:t>0.1~0.2 </a:t>
                      </a:r>
                      <a:endParaRPr lang="zh-CN" sz="2400" b="1" kern="100" dirty="0">
                        <a:solidFill>
                          <a:schemeClr val="tx1"/>
                        </a:solidFill>
                        <a:latin typeface="Times New Roman" panose="02020603050405020304"/>
                        <a:ea typeface="方正大黑简体"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6010">
                <a:tc>
                  <a:txBody>
                    <a:bodyPr/>
                    <a:lstStyle/>
                    <a:p>
                      <a:pPr algn="ctr">
                        <a:spcAft>
                          <a:spcPts val="0"/>
                        </a:spcAft>
                      </a:pPr>
                      <a:r>
                        <a:rPr lang="zh-CN" sz="2400" b="1" kern="100" dirty="0">
                          <a:solidFill>
                            <a:schemeClr val="tx1"/>
                          </a:solidFill>
                          <a:latin typeface="Times New Roman" panose="02020603050405020304"/>
                          <a:ea typeface="方正大黑简体" pitchFamily="2" charset="-122"/>
                          <a:cs typeface="Times New Roman" panose="02020603050405020304"/>
                        </a:rPr>
                        <a:t>时延扩展</a:t>
                      </a:r>
                      <a:r>
                        <a:rPr lang="en-US" sz="2400" b="1" kern="100" dirty="0">
                          <a:solidFill>
                            <a:schemeClr val="tx1"/>
                          </a:solidFill>
                          <a:latin typeface="Times New Roman" panose="02020603050405020304"/>
                          <a:ea typeface="方正大黑简体" pitchFamily="2" charset="-122"/>
                          <a:cs typeface="Times New Roman" panose="02020603050405020304"/>
                        </a:rPr>
                        <a:t> </a:t>
                      </a:r>
                      <a:r>
                        <a:rPr lang="en-US" altLang="zh-CN" sz="2400" b="1" kern="100" dirty="0">
                          <a:solidFill>
                            <a:schemeClr val="tx1"/>
                          </a:solidFill>
                          <a:latin typeface="Times New Roman" panose="02020603050405020304"/>
                          <a:ea typeface="方正大黑简体" pitchFamily="2" charset="-122"/>
                          <a:cs typeface="Times New Roman" panose="02020603050405020304"/>
                        </a:rPr>
                        <a:t>(</a:t>
                      </a:r>
                      <a:r>
                        <a:rPr lang="en-US" altLang="zh-CN" sz="2400" b="1" kern="100" dirty="0">
                          <a:solidFill>
                            <a:schemeClr val="tx1"/>
                          </a:solidFill>
                          <a:latin typeface="Times New Roman" panose="02020603050405020304"/>
                          <a:ea typeface="方正大黑简体" pitchFamily="2" charset="-122"/>
                          <a:cs typeface="Times New Roman" panose="02020603050405020304"/>
                          <a:sym typeface="Symbol" panose="05050102010706020507"/>
                        </a:rPr>
                        <a:t></a:t>
                      </a:r>
                      <a:r>
                        <a:rPr lang="en-US" altLang="zh-CN" sz="2400" b="1" kern="100" dirty="0">
                          <a:solidFill>
                            <a:schemeClr val="tx1"/>
                          </a:solidFill>
                          <a:latin typeface="Times New Roman" panose="02020603050405020304"/>
                          <a:ea typeface="方正大黑简体" pitchFamily="2" charset="-122"/>
                          <a:cs typeface="Times New Roman" panose="02020603050405020304"/>
                        </a:rPr>
                        <a:t>s)</a:t>
                      </a:r>
                      <a:endParaRPr lang="zh-CN" sz="2400" b="1" kern="100" dirty="0">
                        <a:solidFill>
                          <a:schemeClr val="tx1"/>
                        </a:solidFill>
                        <a:latin typeface="Times New Roman" panose="02020603050405020304"/>
                        <a:ea typeface="方正大黑简体"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dirty="0">
                          <a:solidFill>
                            <a:schemeClr val="tx1"/>
                          </a:solidFill>
                          <a:latin typeface="Times New Roman" panose="02020603050405020304"/>
                          <a:ea typeface="方正大黑简体" pitchFamily="2" charset="-122"/>
                          <a:cs typeface="Times New Roman" panose="02020603050405020304"/>
                        </a:rPr>
                        <a:t>1.0~3.0 </a:t>
                      </a:r>
                      <a:endParaRPr lang="zh-CN" sz="2400" b="1" kern="100" dirty="0">
                        <a:solidFill>
                          <a:schemeClr val="tx1"/>
                        </a:solidFill>
                        <a:latin typeface="Times New Roman" panose="02020603050405020304"/>
                        <a:ea typeface="方正大黑简体"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dirty="0">
                          <a:solidFill>
                            <a:schemeClr val="tx1"/>
                          </a:solidFill>
                          <a:latin typeface="Times New Roman" panose="02020603050405020304"/>
                          <a:ea typeface="方正大黑简体" pitchFamily="2" charset="-122"/>
                          <a:cs typeface="Times New Roman" panose="02020603050405020304"/>
                        </a:rPr>
                        <a:t>0.2~2 </a:t>
                      </a:r>
                      <a:endParaRPr lang="zh-CN" sz="2400" b="1" kern="100" dirty="0">
                        <a:solidFill>
                          <a:schemeClr val="tx1"/>
                        </a:solidFill>
                        <a:latin typeface="Times New Roman" panose="02020603050405020304"/>
                        <a:ea typeface="方正大黑简体"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6010">
                <a:tc>
                  <a:txBody>
                    <a:bodyPr/>
                    <a:lstStyle/>
                    <a:p>
                      <a:pPr algn="ctr">
                        <a:spcAft>
                          <a:spcPts val="0"/>
                        </a:spcAft>
                      </a:pPr>
                      <a:r>
                        <a:rPr lang="zh-CN" sz="2400" b="1" kern="100" dirty="0">
                          <a:solidFill>
                            <a:schemeClr val="tx1"/>
                          </a:solidFill>
                          <a:latin typeface="Times New Roman" panose="02020603050405020304"/>
                          <a:ea typeface="方正大黑简体" pitchFamily="2" charset="-122"/>
                          <a:cs typeface="Times New Roman" panose="02020603050405020304"/>
                        </a:rPr>
                        <a:t>最大时延</a:t>
                      </a:r>
                      <a:r>
                        <a:rPr lang="en-US" sz="2400" b="1" kern="100" dirty="0">
                          <a:solidFill>
                            <a:schemeClr val="tx1"/>
                          </a:solidFill>
                          <a:latin typeface="Times New Roman" panose="02020603050405020304"/>
                          <a:ea typeface="方正大黑简体" pitchFamily="2" charset="-122"/>
                          <a:cs typeface="Times New Roman" panose="02020603050405020304"/>
                        </a:rPr>
                        <a:t> (-30dB)</a:t>
                      </a:r>
                      <a:r>
                        <a:rPr lang="en-US" altLang="zh-CN" sz="2400" b="1" kern="100" dirty="0">
                          <a:solidFill>
                            <a:schemeClr val="tx1"/>
                          </a:solidFill>
                          <a:latin typeface="Times New Roman" panose="02020603050405020304"/>
                          <a:ea typeface="方正大黑简体" pitchFamily="2" charset="-122"/>
                          <a:cs typeface="Times New Roman" panose="02020603050405020304"/>
                        </a:rPr>
                        <a:t> (</a:t>
                      </a:r>
                      <a:r>
                        <a:rPr lang="en-US" altLang="zh-CN" sz="2400" b="1" kern="100" dirty="0">
                          <a:solidFill>
                            <a:schemeClr val="tx1"/>
                          </a:solidFill>
                          <a:latin typeface="Times New Roman" panose="02020603050405020304"/>
                          <a:ea typeface="方正大黑简体" pitchFamily="2" charset="-122"/>
                          <a:cs typeface="Times New Roman" panose="02020603050405020304"/>
                          <a:sym typeface="Symbol" panose="05050102010706020507"/>
                        </a:rPr>
                        <a:t></a:t>
                      </a:r>
                      <a:r>
                        <a:rPr lang="en-US" altLang="zh-CN" sz="2400" b="1" kern="100" dirty="0">
                          <a:solidFill>
                            <a:schemeClr val="tx1"/>
                          </a:solidFill>
                          <a:latin typeface="Times New Roman" panose="02020603050405020304"/>
                          <a:ea typeface="方正大黑简体" pitchFamily="2" charset="-122"/>
                          <a:cs typeface="Times New Roman" panose="02020603050405020304"/>
                        </a:rPr>
                        <a:t>s)</a:t>
                      </a:r>
                      <a:endParaRPr lang="zh-CN" sz="2400" b="1" kern="100" dirty="0">
                        <a:solidFill>
                          <a:schemeClr val="tx1"/>
                        </a:solidFill>
                        <a:latin typeface="Times New Roman" panose="02020603050405020304"/>
                        <a:ea typeface="方正大黑简体"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dirty="0">
                          <a:solidFill>
                            <a:schemeClr val="tx1"/>
                          </a:solidFill>
                          <a:latin typeface="Times New Roman" panose="02020603050405020304"/>
                          <a:ea typeface="方正大黑简体" pitchFamily="2" charset="-122"/>
                          <a:cs typeface="Times New Roman" panose="02020603050405020304"/>
                        </a:rPr>
                        <a:t>5.0~12.0 </a:t>
                      </a:r>
                      <a:endParaRPr lang="zh-CN" sz="2400" b="1" kern="100" dirty="0">
                        <a:solidFill>
                          <a:schemeClr val="tx1"/>
                        </a:solidFill>
                        <a:latin typeface="Times New Roman" panose="02020603050405020304"/>
                        <a:ea typeface="方正大黑简体"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dirty="0">
                          <a:solidFill>
                            <a:schemeClr val="tx1"/>
                          </a:solidFill>
                          <a:latin typeface="Times New Roman" panose="02020603050405020304"/>
                          <a:ea typeface="方正大黑简体" pitchFamily="2" charset="-122"/>
                          <a:cs typeface="Times New Roman" panose="02020603050405020304"/>
                        </a:rPr>
                        <a:t>3.0~7.0 </a:t>
                      </a:r>
                      <a:endParaRPr lang="zh-CN" sz="2400" b="1" kern="100" dirty="0">
                        <a:solidFill>
                          <a:schemeClr val="tx1"/>
                        </a:solidFill>
                        <a:latin typeface="Times New Roman" panose="02020603050405020304"/>
                        <a:ea typeface="方正大黑简体"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6010">
                <a:tc>
                  <a:txBody>
                    <a:bodyPr/>
                    <a:lstStyle/>
                    <a:p>
                      <a:pPr algn="ctr">
                        <a:spcAft>
                          <a:spcPts val="0"/>
                        </a:spcAft>
                      </a:pPr>
                      <a:r>
                        <a:rPr lang="en-US" sz="2400" b="1" kern="100" dirty="0">
                          <a:solidFill>
                            <a:schemeClr val="tx1"/>
                          </a:solidFill>
                          <a:latin typeface="Times New Roman" panose="02020603050405020304"/>
                          <a:ea typeface="方正大黑简体" pitchFamily="2" charset="-122"/>
                          <a:cs typeface="Times New Roman" panose="02020603050405020304"/>
                        </a:rPr>
                        <a:t>  </a:t>
                      </a:r>
                      <a:r>
                        <a:rPr lang="zh-CN" sz="2400" b="1" kern="100" dirty="0">
                          <a:solidFill>
                            <a:schemeClr val="tx1"/>
                          </a:solidFill>
                          <a:latin typeface="Times New Roman" panose="02020603050405020304"/>
                          <a:ea typeface="方正大黑简体" pitchFamily="2" charset="-122"/>
                          <a:cs typeface="Times New Roman" panose="02020603050405020304"/>
                        </a:rPr>
                        <a:t>平均时延扩展</a:t>
                      </a:r>
                      <a:r>
                        <a:rPr lang="en-US" sz="2400" b="1" kern="100" dirty="0">
                          <a:solidFill>
                            <a:schemeClr val="tx1"/>
                          </a:solidFill>
                          <a:latin typeface="Times New Roman" panose="02020603050405020304"/>
                          <a:ea typeface="方正大黑简体" pitchFamily="2" charset="-122"/>
                          <a:cs typeface="Times New Roman" panose="02020603050405020304"/>
                        </a:rPr>
                        <a:t> </a:t>
                      </a:r>
                      <a:r>
                        <a:rPr lang="en-US" altLang="zh-CN" sz="2400" b="1" kern="100" dirty="0">
                          <a:solidFill>
                            <a:schemeClr val="tx1"/>
                          </a:solidFill>
                          <a:latin typeface="Times New Roman" panose="02020603050405020304"/>
                          <a:ea typeface="方正大黑简体" pitchFamily="2" charset="-122"/>
                          <a:cs typeface="Times New Roman" panose="02020603050405020304"/>
                        </a:rPr>
                        <a:t>(</a:t>
                      </a:r>
                      <a:r>
                        <a:rPr lang="en-US" altLang="zh-CN" sz="2400" b="1" kern="100" dirty="0">
                          <a:solidFill>
                            <a:schemeClr val="tx1"/>
                          </a:solidFill>
                          <a:latin typeface="Times New Roman" panose="02020603050405020304"/>
                          <a:ea typeface="方正大黑简体" pitchFamily="2" charset="-122"/>
                          <a:cs typeface="Times New Roman" panose="02020603050405020304"/>
                          <a:sym typeface="Symbol" panose="05050102010706020507"/>
                        </a:rPr>
                        <a:t></a:t>
                      </a:r>
                      <a:r>
                        <a:rPr lang="en-US" altLang="zh-CN" sz="2400" b="1" kern="100" dirty="0">
                          <a:solidFill>
                            <a:schemeClr val="tx1"/>
                          </a:solidFill>
                          <a:latin typeface="Times New Roman" panose="02020603050405020304"/>
                          <a:ea typeface="方正大黑简体" pitchFamily="2" charset="-122"/>
                          <a:cs typeface="Times New Roman" panose="02020603050405020304"/>
                        </a:rPr>
                        <a:t>s)</a:t>
                      </a:r>
                      <a:endParaRPr lang="zh-CN" sz="2400" b="1" kern="100" dirty="0">
                        <a:solidFill>
                          <a:schemeClr val="tx1"/>
                        </a:solidFill>
                        <a:latin typeface="Times New Roman" panose="02020603050405020304"/>
                        <a:ea typeface="方正大黑简体"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dirty="0">
                          <a:solidFill>
                            <a:schemeClr val="tx1"/>
                          </a:solidFill>
                          <a:latin typeface="Times New Roman" panose="02020603050405020304"/>
                          <a:ea typeface="方正大黑简体" pitchFamily="2" charset="-122"/>
                          <a:cs typeface="Times New Roman" panose="02020603050405020304"/>
                        </a:rPr>
                        <a:t>1.3 </a:t>
                      </a:r>
                      <a:endParaRPr lang="zh-CN" sz="2400" b="1" kern="100" dirty="0">
                        <a:solidFill>
                          <a:schemeClr val="tx1"/>
                        </a:solidFill>
                        <a:latin typeface="Times New Roman" panose="02020603050405020304"/>
                        <a:ea typeface="方正大黑简体"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dirty="0">
                          <a:solidFill>
                            <a:schemeClr val="tx1"/>
                          </a:solidFill>
                          <a:latin typeface="Times New Roman" panose="02020603050405020304"/>
                          <a:ea typeface="方正大黑简体" pitchFamily="2" charset="-122"/>
                          <a:cs typeface="Times New Roman" panose="02020603050405020304"/>
                        </a:rPr>
                        <a:t>0.5 </a:t>
                      </a:r>
                      <a:endParaRPr lang="zh-CN" sz="2400" b="1" kern="100" dirty="0">
                        <a:solidFill>
                          <a:schemeClr val="tx1"/>
                        </a:solidFill>
                        <a:latin typeface="Times New Roman" panose="02020603050405020304"/>
                        <a:ea typeface="方正大黑简体"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Rectangle 2"/>
          <p:cNvSpPr txBox="1">
            <a:spLocks noChangeArrowheads="1"/>
          </p:cNvSpPr>
          <p:nvPr/>
        </p:nvSpPr>
        <p:spPr>
          <a:xfrm>
            <a:off x="1214413" y="339480"/>
            <a:ext cx="7343799" cy="85727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0" i="0" u="none" strike="noStrike" kern="1200" cap="none" spc="0" normalizeH="0" baseline="0" noProof="0" dirty="0">
                <a:ln>
                  <a:noFill/>
                </a:ln>
                <a:solidFill>
                  <a:schemeClr val="bg1"/>
                </a:solidFill>
                <a:effectLst/>
                <a:uLnTx/>
                <a:uFillTx/>
                <a:latin typeface="方正兰亭粗黑简体" pitchFamily="2" charset="-122"/>
                <a:ea typeface="方正兰亭粗黑简体" pitchFamily="2" charset="-122"/>
                <a:cs typeface="+mj-cs"/>
              </a:rPr>
              <a:t>五、时延扩展和相关带宽</a:t>
            </a:r>
            <a:endParaRPr kumimoji="0" lang="zh-CN" altLang="en-US" sz="3600" b="0" i="0" u="none" strike="noStrike" kern="1200" cap="none" spc="0" normalizeH="0" baseline="0" noProof="0" dirty="0">
              <a:ln>
                <a:noFill/>
              </a:ln>
              <a:solidFill>
                <a:schemeClr val="bg1"/>
              </a:solidFill>
              <a:effectLst/>
              <a:uLnTx/>
              <a:uFillTx/>
              <a:latin typeface="方正兰亭粗黑简体" pitchFamily="2" charset="-122"/>
              <a:ea typeface="方正兰亭粗黑简体" pitchFamily="2" charset="-122"/>
              <a:cs typeface="+mj-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15"/>
          <p:cNvGrpSpPr/>
          <p:nvPr/>
        </p:nvGrpSpPr>
        <p:grpSpPr bwMode="auto">
          <a:xfrm flipH="1">
            <a:off x="0" y="6197600"/>
            <a:ext cx="9144000" cy="660400"/>
            <a:chOff x="0" y="3944"/>
            <a:chExt cx="5760" cy="368"/>
          </a:xfrm>
        </p:grpSpPr>
        <p:sp>
          <p:nvSpPr>
            <p:cNvPr id="311315" name="Line 19"/>
            <p:cNvSpPr>
              <a:spLocks noChangeShapeType="1"/>
            </p:cNvSpPr>
            <p:nvPr/>
          </p:nvSpPr>
          <p:spPr bwMode="auto">
            <a:xfrm>
              <a:off x="5568" y="4120"/>
              <a:ext cx="0" cy="192"/>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4" name="Line 18"/>
            <p:cNvSpPr>
              <a:spLocks noChangeShapeType="1"/>
            </p:cNvSpPr>
            <p:nvPr/>
          </p:nvSpPr>
          <p:spPr bwMode="auto">
            <a:xfrm>
              <a:off x="5616" y="4088"/>
              <a:ext cx="144" cy="0"/>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3" name="Line 17"/>
            <p:cNvSpPr>
              <a:spLocks noChangeShapeType="1"/>
            </p:cNvSpPr>
            <p:nvPr/>
          </p:nvSpPr>
          <p:spPr bwMode="auto">
            <a:xfrm>
              <a:off x="0" y="4088"/>
              <a:ext cx="5520" cy="0"/>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2" name="Line 16"/>
            <p:cNvSpPr>
              <a:spLocks noChangeShapeType="1"/>
            </p:cNvSpPr>
            <p:nvPr/>
          </p:nvSpPr>
          <p:spPr bwMode="auto">
            <a:xfrm>
              <a:off x="5568" y="3944"/>
              <a:ext cx="0" cy="96"/>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11310" name="Rectangle 14"/>
          <p:cNvSpPr>
            <a:spLocks noChangeArrowheads="1"/>
          </p:cNvSpPr>
          <p:nvPr/>
        </p:nvSpPr>
        <p:spPr bwMode="gray">
          <a:xfrm>
            <a:off x="266700" y="676275"/>
            <a:ext cx="8240713" cy="28575"/>
          </a:xfrm>
          <a:prstGeom prst="rect">
            <a:avLst/>
          </a:prstGeom>
          <a:gradFill rotWithShape="0">
            <a:gsLst>
              <a:gs pos="0">
                <a:srgbClr val="F5F5F5"/>
              </a:gs>
              <a:gs pos="100000">
                <a:srgbClr val="3333FF"/>
              </a:gs>
            </a:gsLst>
            <a:lin ang="0" scaled="1"/>
          </a:gra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09" name="Rectangle 13"/>
          <p:cNvSpPr>
            <a:spLocks noChangeArrowheads="1"/>
          </p:cNvSpPr>
          <p:nvPr/>
        </p:nvSpPr>
        <p:spPr bwMode="gray">
          <a:xfrm>
            <a:off x="8594725" y="0"/>
            <a:ext cx="31750" cy="596900"/>
          </a:xfrm>
          <a:prstGeom prst="rect">
            <a:avLst/>
          </a:prstGeom>
          <a:solidFill>
            <a:srgbClr val="3333FF"/>
          </a:soli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08" name="Rectangle 12"/>
          <p:cNvSpPr>
            <a:spLocks noChangeArrowheads="1"/>
          </p:cNvSpPr>
          <p:nvPr/>
        </p:nvSpPr>
        <p:spPr bwMode="gray">
          <a:xfrm>
            <a:off x="8594725" y="804863"/>
            <a:ext cx="31750" cy="611187"/>
          </a:xfrm>
          <a:prstGeom prst="rect">
            <a:avLst/>
          </a:prstGeom>
          <a:solidFill>
            <a:srgbClr val="3333FF"/>
          </a:soli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07" name="Rectangle 11"/>
          <p:cNvSpPr>
            <a:spLocks noChangeArrowheads="1"/>
          </p:cNvSpPr>
          <p:nvPr/>
        </p:nvSpPr>
        <p:spPr bwMode="gray">
          <a:xfrm rot="-5400000">
            <a:off x="8909050" y="469901"/>
            <a:ext cx="28575" cy="444500"/>
          </a:xfrm>
          <a:prstGeom prst="rect">
            <a:avLst/>
          </a:prstGeom>
          <a:solidFill>
            <a:srgbClr val="3333FF"/>
          </a:solidFill>
          <a:ln w="9525">
            <a:noFill/>
            <a:miter lim="800000"/>
          </a:ln>
          <a:effectLst/>
        </p:spPr>
        <p:txBody>
          <a:bodyPr vert="eaVert" wrap="none" anchor="ctr"/>
          <a:lstStyle/>
          <a:p>
            <a:pPr>
              <a:defRPr/>
            </a:pPr>
            <a:endParaRPr lang="zh-CN" altLang="en-US">
              <a:effectLst>
                <a:outerShdw blurRad="38100" dist="38100" dir="2700000" algn="tl">
                  <a:srgbClr val="000000">
                    <a:alpha val="43137"/>
                  </a:srgbClr>
                </a:outerShdw>
              </a:effectLst>
            </a:endParaRPr>
          </a:p>
        </p:txBody>
      </p:sp>
      <p:sp>
        <p:nvSpPr>
          <p:cNvPr id="4104" name="Rectangle 3"/>
          <p:cNvSpPr>
            <a:spLocks noChangeArrowheads="1"/>
          </p:cNvSpPr>
          <p:nvPr/>
        </p:nvSpPr>
        <p:spPr bwMode="auto">
          <a:xfrm>
            <a:off x="266700" y="706439"/>
            <a:ext cx="8229600" cy="356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auto">
              <a:spcAft>
                <a:spcPts val="0"/>
              </a:spcAft>
              <a:buFont typeface="Arial" panose="020B0604020202020204" pitchFamily="34" charset="0"/>
              <a:buNone/>
              <a:defRPr/>
            </a:pPr>
            <a:endParaRPr lang="zh-CN" altLang="en-US" sz="2400" dirty="0"/>
          </a:p>
        </p:txBody>
      </p:sp>
      <p:sp>
        <p:nvSpPr>
          <p:cNvPr id="311298" name="Text Box 2"/>
          <p:cNvSpPr txBox="1">
            <a:spLocks noChangeArrowheads="1"/>
          </p:cNvSpPr>
          <p:nvPr/>
        </p:nvSpPr>
        <p:spPr bwMode="auto">
          <a:xfrm>
            <a:off x="2262188" y="93663"/>
            <a:ext cx="5184775" cy="523220"/>
          </a:xfrm>
          <a:prstGeom prst="rect">
            <a:avLst/>
          </a:prstGeom>
          <a:noFill/>
          <a:ln w="9525">
            <a:noFill/>
            <a:miter lim="800000"/>
          </a:ln>
          <a:effectLst/>
        </p:spPr>
        <p:txBody>
          <a:bodyPr>
            <a:spAutoFit/>
          </a:bodyPr>
          <a:lstStyle/>
          <a:p>
            <a:r>
              <a:rPr lang="en-US" altLang="zh-CN" sz="2800" dirty="0" smtClean="0">
                <a:solidFill>
                  <a:schemeClr val="tx1"/>
                </a:solidFill>
              </a:rPr>
              <a:t>2.2   </a:t>
            </a:r>
            <a:r>
              <a:rPr lang="zh-CN" altLang="zh-CN" sz="2800" dirty="0" smtClean="0">
                <a:solidFill>
                  <a:schemeClr val="tx1"/>
                </a:solidFill>
              </a:rPr>
              <a:t>无线电波</a:t>
            </a:r>
            <a:r>
              <a:rPr lang="zh-CN" altLang="zh-CN" sz="2800" dirty="0">
                <a:solidFill>
                  <a:schemeClr val="tx1"/>
                </a:solidFill>
              </a:rPr>
              <a:t>传播特性</a:t>
            </a:r>
            <a:endParaRPr lang="zh-CN" altLang="zh-CN" sz="2800" dirty="0">
              <a:solidFill>
                <a:schemeClr val="tx1"/>
              </a:solidFill>
            </a:endParaRPr>
          </a:p>
        </p:txBody>
      </p:sp>
      <p:sp>
        <p:nvSpPr>
          <p:cNvPr id="4107" name="Rectangle 23"/>
          <p:cNvSpPr>
            <a:spLocks noChangeArrowheads="1"/>
          </p:cNvSpPr>
          <p:nvPr/>
        </p:nvSpPr>
        <p:spPr bwMode="auto">
          <a:xfrm>
            <a:off x="7392988" y="6513513"/>
            <a:ext cx="1582737"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kumimoji="1" lang="en-US" altLang="zh-CN" sz="1600">
                <a:solidFill>
                  <a:srgbClr val="3333FF"/>
                </a:solidFill>
                <a:latin typeface="Times New Roman" panose="02020603050405020304" pitchFamily="18" charset="0"/>
                <a:ea typeface="ˎ̥"/>
                <a:cs typeface="ˎ̥"/>
              </a:rPr>
              <a:t>1-</a:t>
            </a:r>
            <a:fld id="{165A2C6D-77B8-458A-A8FB-84B1A491F4B2}" type="slidenum">
              <a:rPr kumimoji="1" lang="en-US" altLang="zh-CN" sz="1600">
                <a:solidFill>
                  <a:srgbClr val="3333FF"/>
                </a:solidFill>
                <a:latin typeface="Times New Roman" panose="02020603050405020304" pitchFamily="18" charset="0"/>
                <a:ea typeface="ˎ̥"/>
                <a:cs typeface="ˎ̥"/>
              </a:rPr>
            </a:fld>
            <a:r>
              <a:rPr kumimoji="1" lang="en-US" altLang="zh-CN" sz="1600">
                <a:solidFill>
                  <a:srgbClr val="3333FF"/>
                </a:solidFill>
                <a:latin typeface="Times New Roman" panose="02020603050405020304" pitchFamily="18" charset="0"/>
                <a:ea typeface="ˎ̥"/>
                <a:cs typeface="ˎ̥"/>
              </a:rPr>
              <a:t>/73</a:t>
            </a:r>
            <a:endParaRPr kumimoji="1" lang="en-US" altLang="zh-CN" sz="1600">
              <a:solidFill>
                <a:srgbClr val="3333FF"/>
              </a:solidFill>
              <a:latin typeface="Times New Roman" panose="02020603050405020304" pitchFamily="18" charset="0"/>
              <a:ea typeface="ˎ̥"/>
              <a:cs typeface="ˎ̥"/>
            </a:endParaRPr>
          </a:p>
        </p:txBody>
      </p:sp>
      <p:pic>
        <p:nvPicPr>
          <p:cNvPr id="9318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l="31217" t="9366" r="26869"/>
          <a:stretch>
            <a:fillRect/>
          </a:stretch>
        </p:blipFill>
        <p:spPr bwMode="auto">
          <a:xfrm>
            <a:off x="2195830" y="1087120"/>
            <a:ext cx="4542790" cy="499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457200" y="214290"/>
            <a:ext cx="8229600" cy="1143000"/>
          </a:xfrm>
        </p:spPr>
        <p:txBody>
          <a:bodyPr>
            <a:normAutofit/>
          </a:bodyPr>
          <a:lstStyle/>
          <a:p>
            <a:pPr>
              <a:defRPr/>
            </a:pPr>
            <a:r>
              <a:rPr lang="zh-CN" altLang="en-US" sz="3600" dirty="0">
                <a:solidFill>
                  <a:schemeClr val="bg1"/>
                </a:solidFill>
                <a:latin typeface="方正兰亭粗黑简体" pitchFamily="2" charset="-122"/>
                <a:ea typeface="方正兰亭粗黑简体" pitchFamily="2" charset="-122"/>
              </a:rPr>
              <a:t>五、 时延扩展和相关带宽</a:t>
            </a:r>
            <a:endParaRPr lang="zh-CN" altLang="en-US" sz="3600" dirty="0">
              <a:solidFill>
                <a:schemeClr val="bg1"/>
              </a:solidFill>
              <a:latin typeface="方正兰亭粗黑简体" pitchFamily="2" charset="-122"/>
              <a:ea typeface="方正兰亭粗黑简体" pitchFamily="2" charset="-122"/>
            </a:endParaRPr>
          </a:p>
        </p:txBody>
      </p:sp>
      <p:sp>
        <p:nvSpPr>
          <p:cNvPr id="21511" name="Rectangle 3"/>
          <p:cNvSpPr>
            <a:spLocks noGrp="1" noChangeArrowheads="1"/>
          </p:cNvSpPr>
          <p:nvPr>
            <p:ph type="body" idx="1"/>
          </p:nvPr>
        </p:nvSpPr>
        <p:spPr>
          <a:xfrm>
            <a:off x="266781" y="764704"/>
            <a:ext cx="8553691" cy="3286125"/>
          </a:xfrm>
        </p:spPr>
        <p:txBody>
          <a:bodyPr/>
          <a:lstStyle/>
          <a:p>
            <a:pPr marL="349250" lvl="1" indent="0" eaLnBrk="1" hangingPunct="1">
              <a:lnSpc>
                <a:spcPct val="180000"/>
              </a:lnSpc>
              <a:buClr>
                <a:srgbClr val="0000FF"/>
              </a:buClr>
              <a:buNone/>
              <a:defRPr/>
            </a:pPr>
            <a:r>
              <a:rPr lang="zh-CN" altLang="en-US" b="1" dirty="0" smtClean="0">
                <a:solidFill>
                  <a:srgbClr val="0000FF"/>
                </a:solidFill>
                <a:latin typeface="方正大黑简体" pitchFamily="2" charset="-122"/>
                <a:ea typeface="方正大黑简体" pitchFamily="2" charset="-122"/>
              </a:rPr>
              <a:t>（</a:t>
            </a:r>
            <a:r>
              <a:rPr lang="en-US" altLang="zh-CN" b="1" dirty="0" smtClean="0">
                <a:solidFill>
                  <a:srgbClr val="0000FF"/>
                </a:solidFill>
                <a:latin typeface="方正大黑简体" pitchFamily="2" charset="-122"/>
                <a:ea typeface="方正大黑简体" pitchFamily="2" charset="-122"/>
              </a:rPr>
              <a:t>2</a:t>
            </a:r>
            <a:r>
              <a:rPr lang="zh-CN" altLang="en-US" b="1" dirty="0" smtClean="0">
                <a:solidFill>
                  <a:srgbClr val="0000FF"/>
                </a:solidFill>
                <a:latin typeface="方正大黑简体" pitchFamily="2" charset="-122"/>
                <a:ea typeface="方正大黑简体" pitchFamily="2" charset="-122"/>
              </a:rPr>
              <a:t>）</a:t>
            </a:r>
            <a:r>
              <a:rPr lang="zh-CN" altLang="en-US" b="1" dirty="0">
                <a:solidFill>
                  <a:srgbClr val="FF0000"/>
                </a:solidFill>
                <a:latin typeface="方正大黑简体" pitchFamily="2" charset="-122"/>
                <a:ea typeface="方正大黑简体" pitchFamily="2" charset="-122"/>
              </a:rPr>
              <a:t>相关带宽</a:t>
            </a:r>
            <a:r>
              <a:rPr lang="zh-CN" altLang="en-US" b="1" dirty="0">
                <a:latin typeface="方正大黑简体" pitchFamily="2" charset="-122"/>
                <a:ea typeface="方正大黑简体" pitchFamily="2" charset="-122"/>
              </a:rPr>
              <a:t>的定义</a:t>
            </a:r>
            <a:endParaRPr lang="en-US" altLang="zh-CN" b="1" dirty="0">
              <a:latin typeface="方正大黑简体" pitchFamily="2" charset="-122"/>
              <a:ea typeface="方正大黑简体" pitchFamily="2" charset="-122"/>
            </a:endParaRPr>
          </a:p>
          <a:p>
            <a:pPr marL="349250" lvl="1" indent="376555" defTabSz="914400" eaLnBrk="1" hangingPunct="1">
              <a:lnSpc>
                <a:spcPct val="180000"/>
              </a:lnSpc>
              <a:buClr>
                <a:srgbClr val="0000FF"/>
              </a:buClr>
              <a:buFont typeface="Wingdings" panose="05000000000000000000" pitchFamily="2" charset="2"/>
              <a:buChar char="p"/>
              <a:defRPr/>
            </a:pPr>
            <a:r>
              <a:rPr lang="zh-CN" altLang="en-US" b="1" dirty="0" smtClean="0">
                <a:latin typeface="方正大黑简体" pitchFamily="2" charset="-122"/>
              </a:rPr>
              <a:t>指</a:t>
            </a:r>
            <a:r>
              <a:rPr lang="zh-CN" altLang="en-US" b="1" dirty="0">
                <a:latin typeface="方正大黑简体" pitchFamily="2" charset="-122"/>
              </a:rPr>
              <a:t>一特定频率范围，在该范围内，两个频率分量有很强的幅度相关性；</a:t>
            </a:r>
            <a:r>
              <a:rPr lang="zh-CN" altLang="en-US" b="1" dirty="0" smtClean="0">
                <a:latin typeface="方正大黑简体" pitchFamily="2" charset="-122"/>
                <a:sym typeface="+mn-ea"/>
              </a:rPr>
              <a:t>信道特性基本不变</a:t>
            </a:r>
            <a:endParaRPr lang="zh-CN" altLang="en-US" dirty="0" smtClean="0">
              <a:latin typeface="方正大黑简体" pitchFamily="2" charset="-122"/>
              <a:sym typeface="+mn-ea"/>
            </a:endParaRPr>
          </a:p>
          <a:p>
            <a:pPr marL="349250" lvl="1" indent="376555" defTabSz="914400" eaLnBrk="1" hangingPunct="1">
              <a:lnSpc>
                <a:spcPct val="180000"/>
              </a:lnSpc>
              <a:buClr>
                <a:srgbClr val="0000FF"/>
              </a:buClr>
              <a:buFont typeface="Wingdings" panose="05000000000000000000" pitchFamily="2" charset="2"/>
              <a:buChar char="p"/>
              <a:defRPr/>
            </a:pPr>
            <a:r>
              <a:rPr lang="zh-CN" altLang="en-US" b="1" dirty="0">
                <a:latin typeface="方正大黑简体" pitchFamily="2" charset="-122"/>
              </a:rPr>
              <a:t>在此范围内的多径信道</a:t>
            </a:r>
            <a:r>
              <a:rPr lang="zh-CN" altLang="en-US" b="1" dirty="0">
                <a:solidFill>
                  <a:srgbClr val="FF0000"/>
                </a:solidFill>
                <a:latin typeface="方正大黑简体" pitchFamily="2" charset="-122"/>
              </a:rPr>
              <a:t>所有频率分量</a:t>
            </a:r>
            <a:r>
              <a:rPr lang="zh-CN" altLang="en-US" b="1" dirty="0">
                <a:latin typeface="方正大黑简体" pitchFamily="2" charset="-122"/>
                <a:ea typeface="方正大黑简体" pitchFamily="2" charset="-122"/>
              </a:rPr>
              <a:t>几乎具有相同的增益及线性相位。</a:t>
            </a:r>
            <a:endParaRPr lang="en-US" altLang="zh-CN" b="1" dirty="0">
              <a:latin typeface="方正大黑简体" pitchFamily="2" charset="-122"/>
              <a:ea typeface="方正大黑简体" pitchFamily="2" charset="-122"/>
            </a:endParaRPr>
          </a:p>
          <a:p>
            <a:pPr marL="0" indent="376555" defTabSz="914400" eaLnBrk="1" hangingPunct="1">
              <a:lnSpc>
                <a:spcPct val="130000"/>
              </a:lnSpc>
              <a:buClr>
                <a:schemeClr val="accent1">
                  <a:lumMod val="75000"/>
                </a:schemeClr>
              </a:buClr>
              <a:buFont typeface="Wingdings" panose="05000000000000000000" pitchFamily="2" charset="2"/>
              <a:buChar char="Ø"/>
              <a:defRPr/>
            </a:pPr>
            <a:endParaRPr lang="zh-CN" altLang="en-US" sz="2800" dirty="0">
              <a:latin typeface="方正大黑简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1" name="Rectangle 3"/>
          <p:cNvSpPr>
            <a:spLocks noGrp="1" noChangeArrowheads="1"/>
          </p:cNvSpPr>
          <p:nvPr>
            <p:ph type="body" idx="1"/>
          </p:nvPr>
        </p:nvSpPr>
        <p:spPr>
          <a:xfrm>
            <a:off x="539552" y="1628800"/>
            <a:ext cx="8072465" cy="3714776"/>
          </a:xfrm>
        </p:spPr>
        <p:txBody>
          <a:bodyPr>
            <a:normAutofit/>
          </a:bodyPr>
          <a:lstStyle/>
          <a:p>
            <a:pPr marL="349250" lvl="1" indent="376555">
              <a:lnSpc>
                <a:spcPct val="180000"/>
              </a:lnSpc>
              <a:buClr>
                <a:srgbClr val="0000FF"/>
              </a:buClr>
              <a:buFont typeface="Wingdings" panose="05000000000000000000" pitchFamily="2" charset="2"/>
              <a:buChar char="p"/>
              <a:defRPr/>
            </a:pPr>
            <a:r>
              <a:rPr lang="zh-CN" altLang="en-US" sz="2400" b="1" dirty="0">
                <a:latin typeface="方正大黑简体" pitchFamily="2" charset="-122"/>
              </a:rPr>
              <a:t>相关系数大于</a:t>
            </a:r>
            <a:r>
              <a:rPr lang="en-US" altLang="zh-CN" sz="2400" b="1" dirty="0">
                <a:latin typeface="方正大黑简体" pitchFamily="2" charset="-122"/>
              </a:rPr>
              <a:t>0.9</a:t>
            </a:r>
            <a:r>
              <a:rPr lang="zh-CN" altLang="en-US" sz="2400" b="1" dirty="0">
                <a:latin typeface="方正大黑简体" pitchFamily="2" charset="-122"/>
              </a:rPr>
              <a:t>时，相关带宽为：</a:t>
            </a:r>
            <a:endParaRPr lang="zh-CN" altLang="en-US" sz="2400" b="1" dirty="0">
              <a:latin typeface="方正大黑简体" pitchFamily="2" charset="-122"/>
            </a:endParaRPr>
          </a:p>
          <a:p>
            <a:pPr marL="349250" lvl="1" indent="376555" defTabSz="914400" eaLnBrk="1" hangingPunct="1">
              <a:buClr>
                <a:srgbClr val="0000FF"/>
              </a:buClr>
              <a:buFont typeface="Wingdings" panose="05000000000000000000" pitchFamily="2" charset="2"/>
              <a:buChar char="p"/>
              <a:defRPr/>
            </a:pPr>
            <a:endParaRPr lang="en-US" altLang="zh-CN" sz="2400" b="1" dirty="0">
              <a:solidFill>
                <a:srgbClr val="0000FF"/>
              </a:solidFill>
              <a:latin typeface="方正大黑简体" pitchFamily="2" charset="-122"/>
            </a:endParaRPr>
          </a:p>
          <a:p>
            <a:pPr marL="349250" lvl="1" indent="376555">
              <a:lnSpc>
                <a:spcPct val="180000"/>
              </a:lnSpc>
              <a:buClr>
                <a:srgbClr val="0000FF"/>
              </a:buClr>
              <a:buFont typeface="Wingdings" panose="05000000000000000000" pitchFamily="2" charset="2"/>
              <a:buChar char="p"/>
              <a:defRPr/>
            </a:pPr>
            <a:r>
              <a:rPr lang="zh-CN" altLang="en-US" sz="2400" b="1" dirty="0">
                <a:latin typeface="方正大黑简体" pitchFamily="2" charset="-122"/>
              </a:rPr>
              <a:t>将定义放宽至相关系数大于</a:t>
            </a:r>
            <a:r>
              <a:rPr lang="en-US" altLang="zh-CN" sz="2400" b="1" dirty="0">
                <a:latin typeface="方正大黑简体" pitchFamily="2" charset="-122"/>
              </a:rPr>
              <a:t>0.5</a:t>
            </a:r>
            <a:r>
              <a:rPr lang="zh-CN" altLang="en-US" sz="2400" b="1" dirty="0">
                <a:latin typeface="方正大黑简体" pitchFamily="2" charset="-122"/>
              </a:rPr>
              <a:t>，相关带宽为</a:t>
            </a:r>
            <a:r>
              <a:rPr lang="zh-CN" altLang="en-US" b="1" dirty="0">
                <a:latin typeface="方正大黑简体" pitchFamily="2" charset="-122"/>
              </a:rPr>
              <a:t>：</a:t>
            </a:r>
            <a:endParaRPr lang="en-US" altLang="zh-CN" b="1" dirty="0">
              <a:latin typeface="方正大黑简体" pitchFamily="2" charset="-122"/>
            </a:endParaRPr>
          </a:p>
          <a:p>
            <a:pPr marL="349250" lvl="1" indent="376555">
              <a:buClr>
                <a:srgbClr val="0000FF"/>
              </a:buClr>
              <a:buFont typeface="Wingdings" panose="05000000000000000000" pitchFamily="2" charset="2"/>
              <a:buChar char="p"/>
              <a:defRPr/>
            </a:pPr>
            <a:endParaRPr lang="en-US" altLang="zh-CN" sz="2400" b="1" dirty="0">
              <a:latin typeface="方正大黑简体" pitchFamily="2" charset="-122"/>
            </a:endParaRPr>
          </a:p>
          <a:p>
            <a:pPr marL="349250" lvl="1" indent="376555">
              <a:lnSpc>
                <a:spcPct val="180000"/>
              </a:lnSpc>
              <a:buClr>
                <a:srgbClr val="0000FF"/>
              </a:buClr>
              <a:buFont typeface="Wingdings" panose="05000000000000000000" pitchFamily="2" charset="2"/>
              <a:buChar char="p"/>
              <a:defRPr/>
            </a:pPr>
            <a:r>
              <a:rPr lang="zh-CN" altLang="en-US" sz="2400" b="1" dirty="0">
                <a:latin typeface="方正大黑简体" pitchFamily="2" charset="-122"/>
              </a:rPr>
              <a:t>实际工程上，一般采用下式估算：</a:t>
            </a:r>
            <a:endParaRPr lang="en-US" altLang="zh-CN" b="1" dirty="0">
              <a:latin typeface="方正大黑简体" pitchFamily="2" charset="-122"/>
            </a:endParaRPr>
          </a:p>
          <a:p>
            <a:pPr marL="349250" lvl="1" indent="376555">
              <a:lnSpc>
                <a:spcPct val="180000"/>
              </a:lnSpc>
              <a:buClr>
                <a:srgbClr val="0000FF"/>
              </a:buClr>
              <a:buFont typeface="Wingdings" panose="05000000000000000000" pitchFamily="2" charset="2"/>
              <a:buChar char="p"/>
              <a:defRPr/>
            </a:pPr>
            <a:endParaRPr lang="zh-CN" altLang="en-US" sz="2800" dirty="0">
              <a:latin typeface="方正大黑简体" pitchFamily="2" charset="-122"/>
            </a:endParaRPr>
          </a:p>
        </p:txBody>
      </p:sp>
      <p:sp>
        <p:nvSpPr>
          <p:cNvPr id="5" name="矩形 4"/>
          <p:cNvSpPr/>
          <p:nvPr/>
        </p:nvSpPr>
        <p:spPr>
          <a:xfrm>
            <a:off x="539552" y="548680"/>
            <a:ext cx="3810980" cy="652486"/>
          </a:xfrm>
          <a:prstGeom prst="rect">
            <a:avLst/>
          </a:prstGeom>
        </p:spPr>
        <p:txBody>
          <a:bodyPr wrap="none">
            <a:spAutoFit/>
          </a:bodyPr>
          <a:lstStyle/>
          <a:p>
            <a:pPr indent="376555">
              <a:lnSpc>
                <a:spcPct val="130000"/>
              </a:lnSpc>
              <a:buClr>
                <a:schemeClr val="accent1">
                  <a:lumMod val="75000"/>
                </a:schemeClr>
              </a:buClr>
              <a:defRPr/>
            </a:pPr>
            <a:r>
              <a:rPr lang="zh-CN" altLang="en-US" sz="2800" dirty="0" smtClean="0">
                <a:solidFill>
                  <a:srgbClr val="FF0000"/>
                </a:solidFill>
                <a:latin typeface="方正大黑简体" pitchFamily="2" charset="-122"/>
                <a:ea typeface="方正大黑简体" pitchFamily="2" charset="-122"/>
              </a:rPr>
              <a:t>相关</a:t>
            </a:r>
            <a:r>
              <a:rPr lang="zh-CN" altLang="en-US" sz="2800" dirty="0">
                <a:solidFill>
                  <a:srgbClr val="FF0000"/>
                </a:solidFill>
                <a:latin typeface="方正大黑简体" pitchFamily="2" charset="-122"/>
                <a:ea typeface="方正大黑简体" pitchFamily="2" charset="-122"/>
              </a:rPr>
              <a:t>带宽</a:t>
            </a:r>
            <a:r>
              <a:rPr lang="zh-CN" altLang="en-US" sz="2800" dirty="0">
                <a:solidFill>
                  <a:schemeClr val="tx1"/>
                </a:solidFill>
                <a:latin typeface="方正大黑简体" pitchFamily="2" charset="-122"/>
                <a:ea typeface="方正大黑简体" pitchFamily="2" charset="-122"/>
              </a:rPr>
              <a:t>的定量计算</a:t>
            </a:r>
            <a:endParaRPr lang="en-US" altLang="zh-CN" sz="2800" dirty="0">
              <a:solidFill>
                <a:schemeClr val="tx1"/>
              </a:solidFill>
              <a:latin typeface="方正大黑简体" pitchFamily="2" charset="-122"/>
              <a:ea typeface="方正大黑简体" pitchFamily="2" charset="-122"/>
            </a:endParaRPr>
          </a:p>
        </p:txBody>
      </p:sp>
      <p:graphicFrame>
        <p:nvGraphicFramePr>
          <p:cNvPr id="905218" name="Object 1024"/>
          <p:cNvGraphicFramePr>
            <a:graphicFrameLocks noChangeAspect="1"/>
          </p:cNvGraphicFramePr>
          <p:nvPr/>
        </p:nvGraphicFramePr>
        <p:xfrm>
          <a:off x="3347864" y="2276872"/>
          <a:ext cx="1362205" cy="850901"/>
        </p:xfrm>
        <a:graphic>
          <a:graphicData uri="http://schemas.openxmlformats.org/presentationml/2006/ole">
            <mc:AlternateContent xmlns:mc="http://schemas.openxmlformats.org/markup-compatibility/2006">
              <mc:Choice xmlns:v="urn:schemas-microsoft-com:vml" Requires="v">
                <p:oleObj spid="_x0000_s126011" name="Equation" r:id="rId1" imgW="19913600" imgH="12598400" progId="Equation.DSMT4">
                  <p:embed/>
                </p:oleObj>
              </mc:Choice>
              <mc:Fallback>
                <p:oleObj name="Equation" r:id="rId1" imgW="19913600" imgH="12598400" progId="Equation.DSMT4">
                  <p:embed/>
                  <p:pic>
                    <p:nvPicPr>
                      <p:cNvPr id="0" name="图片 1260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2276872"/>
                        <a:ext cx="1362205" cy="8509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5219" name="Object 1025"/>
          <p:cNvGraphicFramePr>
            <a:graphicFrameLocks noChangeAspect="1"/>
          </p:cNvGraphicFramePr>
          <p:nvPr/>
        </p:nvGraphicFramePr>
        <p:xfrm>
          <a:off x="3707904" y="3573016"/>
          <a:ext cx="1102964" cy="785818"/>
        </p:xfrm>
        <a:graphic>
          <a:graphicData uri="http://schemas.openxmlformats.org/presentationml/2006/ole">
            <mc:AlternateContent xmlns:mc="http://schemas.openxmlformats.org/markup-compatibility/2006">
              <mc:Choice xmlns:v="urn:schemas-microsoft-com:vml" Requires="v">
                <p:oleObj spid="_x0000_s126012" name="Equation" r:id="rId3" imgW="17475200" imgH="12598400" progId="Equation.DSMT4">
                  <p:embed/>
                </p:oleObj>
              </mc:Choice>
              <mc:Fallback>
                <p:oleObj name="Equation" r:id="rId3" imgW="17475200" imgH="12598400" progId="Equation.DSMT4">
                  <p:embed/>
                  <p:pic>
                    <p:nvPicPr>
                      <p:cNvPr id="0" name="图片 1260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573016"/>
                        <a:ext cx="1102964" cy="7858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5220" name="Object 1026"/>
          <p:cNvGraphicFramePr>
            <a:graphicFrameLocks noChangeAspect="1"/>
          </p:cNvGraphicFramePr>
          <p:nvPr/>
        </p:nvGraphicFramePr>
        <p:xfrm>
          <a:off x="3779912" y="4869160"/>
          <a:ext cx="1131887" cy="708025"/>
        </p:xfrm>
        <a:graphic>
          <a:graphicData uri="http://schemas.openxmlformats.org/presentationml/2006/ole">
            <mc:AlternateContent xmlns:mc="http://schemas.openxmlformats.org/markup-compatibility/2006">
              <mc:Choice xmlns:v="urn:schemas-microsoft-com:vml" Requires="v">
                <p:oleObj spid="_x0000_s126013" name="Equation" r:id="rId5" imgW="19913600" imgH="12598400" progId="Equation.DSMT4">
                  <p:embed/>
                </p:oleObj>
              </mc:Choice>
              <mc:Fallback>
                <p:oleObj name="Equation" r:id="rId5" imgW="19913600" imgH="12598400" progId="Equation.DSMT4">
                  <p:embed/>
                  <p:pic>
                    <p:nvPicPr>
                      <p:cNvPr id="0" name="图片 1260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912" y="4869160"/>
                        <a:ext cx="1131887" cy="708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mc:Choice xmlns:a14="http://schemas.microsoft.com/office/drawing/2010/main" Requires="a14">
          <p:sp>
            <p:nvSpPr>
              <p:cNvPr id="2" name="文本框 1"/>
              <p:cNvSpPr txBox="1"/>
              <p:nvPr/>
            </p:nvSpPr>
            <p:spPr>
              <a:xfrm>
                <a:off x="1187450" y="5733415"/>
                <a:ext cx="4572000" cy="521970"/>
              </a:xfrm>
              <a:prstGeom prst="rect">
                <a:avLst/>
              </a:prstGeom>
              <a:noFill/>
            </p:spPr>
            <p:txBody>
              <a:bodyPr wrap="square" rtlCol="0" anchor="t">
                <a:spAutoFit/>
              </a:bodyPr>
              <a:p>
                <a14:m>
                  <m:oMath xmlns:m="http://schemas.openxmlformats.org/officeDocument/2006/math">
                    <m:r>
                      <a:rPr lang="en-US" altLang="zh-CN" sz="2800" b="1" i="1">
                        <a:latin typeface="Cambria Math" panose="02040503050406030204"/>
                      </a:rPr>
                      <m:t>∆</m:t>
                    </m:r>
                  </m:oMath>
                </a14:m>
                <a:r>
                  <a:rPr lang="zh-CN" altLang="en-US" sz="2800" b="0">
                    <a:latin typeface="Cambria Math" panose="02040503050406030204"/>
                  </a:rPr>
                  <a:t>：</a:t>
                </a:r>
                <a:r>
                  <a:rPr lang="zh-CN" altLang="zh-CN" sz="2800" dirty="0">
                    <a:sym typeface="+mn-ea"/>
                  </a:rPr>
                  <a:t>时延扩展</a:t>
                </a:r>
                <a:endParaRPr lang="en-US" altLang="zh-CN" sz="2800" b="1" i="1">
                  <a:latin typeface="Cambria Math" panose="02040503050406030204"/>
                </a:endParaRPr>
              </a:p>
            </p:txBody>
          </p:sp>
        </mc:Choice>
        <mc:Fallback>
          <p:sp>
            <p:nvSpPr>
              <p:cNvPr id="2" name="文本框 1"/>
              <p:cNvSpPr txBox="1">
                <a:spLocks noRot="1" noChangeAspect="1" noMove="1" noResize="1" noEditPoints="1" noAdjustHandles="1" noChangeArrowheads="1" noChangeShapeType="1" noTextEdit="1"/>
              </p:cNvSpPr>
              <p:nvPr/>
            </p:nvSpPr>
            <p:spPr>
              <a:xfrm>
                <a:off x="1187450" y="5733415"/>
                <a:ext cx="4572000" cy="521970"/>
              </a:xfrm>
              <a:prstGeom prst="rect">
                <a:avLst/>
              </a:prstGeom>
              <a:blipFill rotWithShape="1">
                <a:blip r:embed="rId7"/>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511">
                                            <p:txEl>
                                              <p:pRg st="4" end="4"/>
                                            </p:txEl>
                                          </p:spTgt>
                                        </p:tgtEl>
                                        <p:attrNameLst>
                                          <p:attrName>style.visibility</p:attrName>
                                        </p:attrNameLst>
                                      </p:cBhvr>
                                      <p:to>
                                        <p:strVal val="visible"/>
                                      </p:to>
                                    </p:set>
                                    <p:animEffect transition="in" filter="blinds(horizontal)">
                                      <p:cBhvr>
                                        <p:cTn id="7" dur="500"/>
                                        <p:tgtEl>
                                          <p:spTgt spid="21511">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05220"/>
                                        </p:tgtEl>
                                        <p:attrNameLst>
                                          <p:attrName>style.visibility</p:attrName>
                                        </p:attrNameLst>
                                      </p:cBhvr>
                                      <p:to>
                                        <p:strVal val="visible"/>
                                      </p:to>
                                    </p:set>
                                    <p:animEffect transition="in" filter="blinds(horizontal)">
                                      <p:cBhvr>
                                        <p:cTn id="10" dur="500"/>
                                        <p:tgtEl>
                                          <p:spTgt spid="905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6020" name="Rectangle 3"/>
              <p:cNvSpPr>
                <a:spLocks noGrp="1" noChangeArrowheads="1"/>
              </p:cNvSpPr>
              <p:nvPr>
                <p:ph type="body" idx="1"/>
              </p:nvPr>
            </p:nvSpPr>
            <p:spPr>
              <a:xfrm>
                <a:off x="539552" y="548680"/>
                <a:ext cx="7715250" cy="3214687"/>
              </a:xfrm>
            </p:spPr>
            <p:txBody>
              <a:bodyPr/>
              <a:lstStyle/>
              <a:p>
                <a:pPr marL="0" indent="0">
                  <a:lnSpc>
                    <a:spcPct val="150000"/>
                  </a:lnSpc>
                  <a:buNone/>
                </a:pPr>
                <a:r>
                  <a:rPr lang="en-US" altLang="zh-CN" sz="2800" b="1" dirty="0" smtClean="0"/>
                  <a:t>【</a:t>
                </a:r>
                <a:r>
                  <a:rPr lang="zh-CN" altLang="zh-CN" sz="2800" b="1" dirty="0"/>
                  <a:t>例</a:t>
                </a:r>
                <a:r>
                  <a:rPr lang="en-US" altLang="zh-CN" sz="2800" b="1" dirty="0"/>
                  <a:t>2-3 】</a:t>
                </a:r>
                <a:r>
                  <a:rPr lang="zh-CN" altLang="zh-CN" sz="2800" b="1" dirty="0" smtClean="0"/>
                  <a:t>如果</a:t>
                </a:r>
                <a:r>
                  <a:rPr lang="zh-CN" altLang="zh-CN" sz="2800" b="1" dirty="0"/>
                  <a:t>某系统的时延扩展</a:t>
                </a:r>
                <a14:m>
                  <m:oMath xmlns:m="http://schemas.openxmlformats.org/officeDocument/2006/math">
                    <m:r>
                      <a:rPr lang="en-US" altLang="zh-CN" sz="2800" b="1" i="1">
                        <a:latin typeface="Cambria Math" panose="02040503050406030204"/>
                      </a:rPr>
                      <m:t>∆</m:t>
                    </m:r>
                  </m:oMath>
                </a14:m>
                <a:r>
                  <a:rPr lang="en-US" altLang="zh-CN" sz="2800" b="1" dirty="0"/>
                  <a:t>=3μs</a:t>
                </a:r>
                <a:r>
                  <a:rPr lang="zh-CN" altLang="zh-CN" sz="2800" b="1" dirty="0"/>
                  <a:t>，为使系统能正常工作，传输信号的带宽应如何选取？</a:t>
                </a:r>
                <a:endParaRPr lang="zh-CN" altLang="zh-CN" sz="2800" b="1" dirty="0"/>
              </a:p>
              <a:p>
                <a:pPr marL="0" indent="0">
                  <a:lnSpc>
                    <a:spcPct val="150000"/>
                  </a:lnSpc>
                  <a:buNone/>
                </a:pPr>
                <a:r>
                  <a:rPr lang="zh-CN" altLang="zh-CN" sz="2800" b="1" dirty="0"/>
                  <a:t>解：工程上</a:t>
                </a:r>
                <a:endParaRPr lang="zh-CN" altLang="zh-CN" sz="2800" b="1" dirty="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800" b="1" i="1">
                              <a:latin typeface="Cambria Math" panose="02040503050406030204"/>
                            </a:rPr>
                          </m:ctrlPr>
                        </m:sSubPr>
                        <m:e>
                          <m:r>
                            <a:rPr lang="en-US" altLang="zh-CN" sz="2800" b="1" i="1">
                              <a:latin typeface="Cambria Math" panose="02040503050406030204"/>
                            </a:rPr>
                            <m:t>𝑩</m:t>
                          </m:r>
                        </m:e>
                        <m:sub>
                          <m:r>
                            <a:rPr lang="en-US" altLang="zh-CN" sz="2800" b="1" i="1">
                              <a:latin typeface="Cambria Math" panose="02040503050406030204"/>
                            </a:rPr>
                            <m:t>𝒄</m:t>
                          </m:r>
                        </m:sub>
                      </m:sSub>
                      <m:r>
                        <a:rPr lang="en-US" altLang="zh-CN" sz="2800" b="1" i="1">
                          <a:latin typeface="Cambria Math" panose="02040503050406030204"/>
                        </a:rPr>
                        <m:t>=</m:t>
                      </m:r>
                      <m:f>
                        <m:fPr>
                          <m:ctrlPr>
                            <a:rPr lang="zh-CN" altLang="zh-CN" sz="2800" b="1" i="1">
                              <a:latin typeface="Cambria Math" panose="02040503050406030204"/>
                            </a:rPr>
                          </m:ctrlPr>
                        </m:fPr>
                        <m:num>
                          <m:r>
                            <a:rPr lang="en-US" altLang="zh-CN" sz="2800" b="1" i="1">
                              <a:latin typeface="Cambria Math" panose="02040503050406030204"/>
                            </a:rPr>
                            <m:t>𝟏</m:t>
                          </m:r>
                        </m:num>
                        <m:den>
                          <m:r>
                            <a:rPr lang="en-US" altLang="zh-CN" sz="2800" b="1" i="1">
                              <a:latin typeface="Cambria Math" panose="02040503050406030204"/>
                            </a:rPr>
                            <m:t>𝟐</m:t>
                          </m:r>
                          <m:r>
                            <a:rPr lang="en-US" altLang="zh-CN" sz="2800" b="1" i="1">
                              <a:latin typeface="Cambria Math" panose="02040503050406030204"/>
                            </a:rPr>
                            <m:t>𝝅</m:t>
                          </m:r>
                          <m:r>
                            <a:rPr lang="en-US" altLang="zh-CN" sz="2800" b="1" i="1">
                              <a:latin typeface="Cambria Math" panose="02040503050406030204"/>
                            </a:rPr>
                            <m:t>∆</m:t>
                          </m:r>
                        </m:den>
                      </m:f>
                      <m:r>
                        <a:rPr lang="en-US" altLang="zh-CN" sz="2800" b="1" i="1">
                          <a:latin typeface="Cambria Math" panose="02040503050406030204"/>
                        </a:rPr>
                        <m:t>=</m:t>
                      </m:r>
                      <m:f>
                        <m:fPr>
                          <m:ctrlPr>
                            <a:rPr lang="zh-CN" altLang="zh-CN" sz="2800" b="1" i="1">
                              <a:latin typeface="Cambria Math" panose="02040503050406030204"/>
                            </a:rPr>
                          </m:ctrlPr>
                        </m:fPr>
                        <m:num>
                          <m:r>
                            <a:rPr lang="en-US" altLang="zh-CN" sz="2800" b="1" i="1">
                              <a:latin typeface="Cambria Math" panose="02040503050406030204"/>
                            </a:rPr>
                            <m:t>𝟏</m:t>
                          </m:r>
                        </m:num>
                        <m:den>
                          <m:r>
                            <a:rPr lang="en-US" altLang="zh-CN" sz="2800" b="1" i="1">
                              <a:latin typeface="Cambria Math" panose="02040503050406030204"/>
                            </a:rPr>
                            <m:t>𝟐</m:t>
                          </m:r>
                          <m:r>
                            <a:rPr lang="en-US" altLang="zh-CN" sz="2800" b="1">
                              <a:latin typeface="Cambria Math" panose="02040503050406030204"/>
                            </a:rPr>
                            <m:t>×</m:t>
                          </m:r>
                          <m:r>
                            <a:rPr lang="en-US" altLang="zh-CN" sz="2800" b="1" i="1">
                              <a:latin typeface="Cambria Math" panose="02040503050406030204"/>
                            </a:rPr>
                            <m:t>𝟑</m:t>
                          </m:r>
                          <m:r>
                            <a:rPr lang="en-US" altLang="zh-CN" sz="2800" b="1">
                              <a:latin typeface="Cambria Math" panose="02040503050406030204"/>
                            </a:rPr>
                            <m:t>.</m:t>
                          </m:r>
                          <m:r>
                            <a:rPr lang="en-US" altLang="zh-CN" sz="2800" b="1" i="1">
                              <a:latin typeface="Cambria Math" panose="02040503050406030204"/>
                            </a:rPr>
                            <m:t>𝟏𝟒</m:t>
                          </m:r>
                          <m:r>
                            <a:rPr lang="en-US" altLang="zh-CN" sz="2800" b="1">
                              <a:latin typeface="Cambria Math" panose="02040503050406030204"/>
                            </a:rPr>
                            <m:t>×</m:t>
                          </m:r>
                          <m:r>
                            <a:rPr lang="en-US" altLang="zh-CN" sz="2800" b="1" i="1">
                              <a:latin typeface="Cambria Math" panose="02040503050406030204"/>
                            </a:rPr>
                            <m:t>𝟑</m:t>
                          </m:r>
                        </m:den>
                      </m:f>
                      <m:r>
                        <a:rPr lang="en-US" altLang="zh-CN" sz="2800" b="1">
                          <a:latin typeface="Cambria Math" panose="02040503050406030204"/>
                        </a:rPr>
                        <m:t>=</m:t>
                      </m:r>
                      <m:r>
                        <a:rPr lang="en-US" altLang="zh-CN" sz="2800" b="1" i="1">
                          <a:latin typeface="Cambria Math" panose="02040503050406030204"/>
                        </a:rPr>
                        <m:t>𝟓𝟑𝐊𝐇𝐳</m:t>
                      </m:r>
                    </m:oMath>
                  </m:oMathPara>
                </a14:m>
                <a:endParaRPr lang="zh-CN" altLang="zh-CN" sz="2800" b="1" dirty="0"/>
              </a:p>
              <a:p>
                <a:pPr marL="0" indent="0">
                  <a:lnSpc>
                    <a:spcPct val="150000"/>
                  </a:lnSpc>
                  <a:buNone/>
                </a:pPr>
                <a:r>
                  <a:rPr lang="en-US" altLang="zh-CN" sz="2800" b="1" dirty="0" smtClean="0"/>
                  <a:t>       </a:t>
                </a:r>
                <a:r>
                  <a:rPr lang="zh-CN" altLang="zh-CN" sz="2800" b="1" dirty="0" smtClean="0"/>
                  <a:t>为</a:t>
                </a:r>
                <a:r>
                  <a:rPr lang="zh-CN" altLang="zh-CN" sz="2800" b="1" dirty="0"/>
                  <a:t>使系统能正常工作，传输信号的带宽应小于</a:t>
                </a:r>
                <a14:m>
                  <m:oMath xmlns:m="http://schemas.openxmlformats.org/officeDocument/2006/math">
                    <m:r>
                      <a:rPr lang="en-US" altLang="zh-CN" sz="2800" b="1" i="1">
                        <a:latin typeface="Cambria Math" panose="02040503050406030204"/>
                      </a:rPr>
                      <m:t>𝟓𝟑𝐊𝐇𝐳</m:t>
                    </m:r>
                  </m:oMath>
                </a14:m>
                <a:r>
                  <a:rPr lang="zh-CN" altLang="zh-CN" sz="2800" b="1" dirty="0"/>
                  <a:t>。</a:t>
                </a:r>
                <a:endParaRPr lang="en-US" altLang="zh-CN" sz="2800" b="1" dirty="0">
                  <a:latin typeface="方正大黑简体" pitchFamily="2" charset="-122"/>
                </a:endParaRPr>
              </a:p>
            </p:txBody>
          </p:sp>
        </mc:Choice>
        <mc:Fallback>
          <p:sp>
            <p:nvSpPr>
              <p:cNvPr id="86020" name="Rectangle 3"/>
              <p:cNvSpPr>
                <a:spLocks noRot="1" noChangeAspect="1" noMove="1" noResize="1" noEditPoints="1" noAdjustHandles="1" noChangeArrowheads="1" noChangeShapeType="1" noTextEdit="1"/>
              </p:cNvSpPr>
              <p:nvPr>
                <p:ph type="body" idx="1"/>
              </p:nvPr>
            </p:nvSpPr>
            <p:spPr>
              <a:xfrm>
                <a:off x="539552" y="548680"/>
                <a:ext cx="7715250" cy="3214687"/>
              </a:xfrm>
              <a:blipFill rotWithShape="1">
                <a:blip r:embed="rId1"/>
                <a:stretch>
                  <a:fillRect l="-6" t="-1" r="6" b="-4334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3"/>
          <p:cNvSpPr>
            <a:spLocks noGrp="1" noChangeArrowheads="1"/>
          </p:cNvSpPr>
          <p:nvPr>
            <p:ph type="body" idx="1"/>
          </p:nvPr>
        </p:nvSpPr>
        <p:spPr>
          <a:xfrm>
            <a:off x="714375" y="1857387"/>
            <a:ext cx="7715250" cy="3214687"/>
          </a:xfrm>
        </p:spPr>
        <p:txBody>
          <a:bodyPr/>
          <a:lstStyle/>
          <a:p>
            <a:pPr algn="just" eaLnBrk="1" hangingPunct="1">
              <a:lnSpc>
                <a:spcPct val="150000"/>
              </a:lnSpc>
              <a:buClr>
                <a:srgbClr val="0000FF"/>
              </a:buClr>
              <a:buFont typeface="Wingdings" panose="05000000000000000000" pitchFamily="2" charset="2"/>
              <a:buChar char="p"/>
              <a:defRPr/>
            </a:pPr>
            <a:r>
              <a:rPr lang="zh-CN" altLang="en-US" sz="2800" dirty="0">
                <a:latin typeface="方正大黑简体" pitchFamily="2" charset="-122"/>
              </a:rPr>
              <a:t> </a:t>
            </a:r>
            <a:r>
              <a:rPr lang="zh-CN" altLang="en-US" sz="2800" b="1" dirty="0">
                <a:latin typeface="方正大黑简体" pitchFamily="2" charset="-122"/>
              </a:rPr>
              <a:t>相关带宽由信道的时延扩展决定，两者之间</a:t>
            </a:r>
            <a:r>
              <a:rPr lang="zh-CN" altLang="en-US" sz="2800" b="1" dirty="0">
                <a:solidFill>
                  <a:srgbClr val="FF0000"/>
                </a:solidFill>
                <a:latin typeface="方正大黑简体" pitchFamily="2" charset="-122"/>
              </a:rPr>
              <a:t>成反比</a:t>
            </a:r>
            <a:r>
              <a:rPr lang="zh-CN" altLang="en-US" sz="2800" b="1" dirty="0">
                <a:latin typeface="方正大黑简体" pitchFamily="2" charset="-122"/>
              </a:rPr>
              <a:t>关系。</a:t>
            </a:r>
            <a:endParaRPr lang="en-US" altLang="zh-CN" sz="2800" b="1" dirty="0">
              <a:latin typeface="方正大黑简体" pitchFamily="2" charset="-122"/>
            </a:endParaRPr>
          </a:p>
          <a:p>
            <a:pPr algn="just">
              <a:lnSpc>
                <a:spcPct val="150000"/>
              </a:lnSpc>
              <a:buClr>
                <a:srgbClr val="0000FF"/>
              </a:buClr>
              <a:buFont typeface="Wingdings" panose="05000000000000000000" pitchFamily="2" charset="2"/>
              <a:buChar char="p"/>
              <a:defRPr/>
            </a:pPr>
            <a:r>
              <a:rPr lang="zh-CN" altLang="en-US" sz="2800" b="1" kern="0" dirty="0">
                <a:latin typeface="方正大黑简体" pitchFamily="2" charset="-122"/>
              </a:rPr>
              <a:t> 信道实际情况 </a:t>
            </a:r>
            <a:r>
              <a:rPr lang="en-US" altLang="zh-CN" sz="2800" b="1" kern="0" dirty="0">
                <a:latin typeface="方正大黑简体" pitchFamily="2" charset="-122"/>
                <a:sym typeface="Wingdings" panose="05000000000000000000" pitchFamily="2" charset="2"/>
              </a:rPr>
              <a:t> </a:t>
            </a:r>
            <a:r>
              <a:rPr lang="zh-CN" altLang="en-US" sz="2800" b="1" kern="0" dirty="0">
                <a:latin typeface="方正大黑简体" pitchFamily="2" charset="-122"/>
              </a:rPr>
              <a:t>时延扩展（多径结构） </a:t>
            </a:r>
            <a:r>
              <a:rPr lang="en-US" altLang="zh-CN" sz="2800" b="1" kern="0" dirty="0">
                <a:latin typeface="方正大黑简体" pitchFamily="2" charset="-122"/>
                <a:sym typeface="Wingdings" panose="05000000000000000000" pitchFamily="2" charset="2"/>
              </a:rPr>
              <a:t> </a:t>
            </a:r>
            <a:r>
              <a:rPr lang="zh-CN" altLang="en-US" sz="2800" b="1" kern="0" dirty="0">
                <a:latin typeface="方正大黑简体" pitchFamily="2" charset="-122"/>
                <a:sym typeface="Wingdings" panose="05000000000000000000" pitchFamily="2" charset="2"/>
              </a:rPr>
              <a:t>相关带宽</a:t>
            </a:r>
            <a:endParaRPr lang="en-US" altLang="zh-CN" b="1" dirty="0">
              <a:latin typeface="方正大黑简体" pitchFamily="2" charset="-122"/>
            </a:endParaRPr>
          </a:p>
        </p:txBody>
      </p:sp>
      <p:sp>
        <p:nvSpPr>
          <p:cNvPr id="43012" name="Rectangle 2"/>
          <p:cNvSpPr>
            <a:spLocks noGrp="1" noChangeArrowheads="1"/>
          </p:cNvSpPr>
          <p:nvPr>
            <p:ph type="title"/>
          </p:nvPr>
        </p:nvSpPr>
        <p:spPr>
          <a:xfrm>
            <a:off x="457200" y="198438"/>
            <a:ext cx="8229600" cy="1143000"/>
          </a:xfrm>
        </p:spPr>
        <p:txBody>
          <a:bodyPr>
            <a:normAutofit/>
          </a:bodyPr>
          <a:lstStyle/>
          <a:p>
            <a:pPr eaLnBrk="1" hangingPunct="1">
              <a:defRPr/>
            </a:pPr>
            <a:r>
              <a:rPr lang="zh-CN" altLang="en-US" sz="3600" dirty="0">
                <a:solidFill>
                  <a:schemeClr val="bg1"/>
                </a:solidFill>
                <a:latin typeface="方正兰亭粗黑简体" pitchFamily="2" charset="-122"/>
                <a:ea typeface="方正兰亭粗黑简体" pitchFamily="2" charset="-122"/>
              </a:rPr>
              <a:t>五、时延扩展和相关带宽</a:t>
            </a:r>
            <a:endParaRPr lang="zh-CN" altLang="en-US" sz="3600" dirty="0">
              <a:solidFill>
                <a:schemeClr val="bg1"/>
              </a:solidFill>
              <a:latin typeface="方正兰亭粗黑简体" pitchFamily="2" charset="-122"/>
              <a:ea typeface="方正兰亭粗黑简体" pitchFamily="2" charset="-122"/>
            </a:endParaRPr>
          </a:p>
        </p:txBody>
      </p:sp>
      <p:sp>
        <p:nvSpPr>
          <p:cNvPr id="7" name="矩形 6"/>
          <p:cNvSpPr/>
          <p:nvPr/>
        </p:nvSpPr>
        <p:spPr>
          <a:xfrm>
            <a:off x="714375" y="1336675"/>
            <a:ext cx="5857875" cy="523220"/>
          </a:xfrm>
          <a:prstGeom prst="rect">
            <a:avLst/>
          </a:prstGeom>
        </p:spPr>
        <p:txBody>
          <a:bodyPr>
            <a:spAutoFit/>
          </a:bodyPr>
          <a:lstStyle/>
          <a:p>
            <a:pPr>
              <a:defRPr/>
            </a:pPr>
            <a:r>
              <a:rPr lang="zh-CN" altLang="en-US" sz="2800" dirty="0" smtClean="0">
                <a:solidFill>
                  <a:srgbClr val="FF0000"/>
                </a:solidFill>
                <a:latin typeface="方正兰亭粗黑简体" pitchFamily="2" charset="-122"/>
                <a:ea typeface="方正兰亭粗黑简体" pitchFamily="2" charset="-122"/>
              </a:rPr>
              <a:t>时延</a:t>
            </a:r>
            <a:r>
              <a:rPr lang="zh-CN" altLang="en-US" sz="2800" dirty="0">
                <a:solidFill>
                  <a:srgbClr val="FF0000"/>
                </a:solidFill>
                <a:latin typeface="方正兰亭粗黑简体" pitchFamily="2" charset="-122"/>
                <a:ea typeface="方正兰亭粗黑简体" pitchFamily="2" charset="-122"/>
              </a:rPr>
              <a:t>扩展</a:t>
            </a:r>
            <a:r>
              <a:rPr lang="zh-CN" altLang="en-US" sz="2800" dirty="0">
                <a:solidFill>
                  <a:srgbClr val="000099"/>
                </a:solidFill>
                <a:latin typeface="方正兰亭粗黑简体" pitchFamily="2" charset="-122"/>
                <a:ea typeface="方正兰亭粗黑简体" pitchFamily="2" charset="-122"/>
              </a:rPr>
              <a:t>和</a:t>
            </a:r>
            <a:r>
              <a:rPr lang="zh-CN" altLang="en-US" sz="2800" dirty="0">
                <a:solidFill>
                  <a:srgbClr val="FF0000"/>
                </a:solidFill>
                <a:latin typeface="方正兰亭粗黑简体" pitchFamily="2" charset="-122"/>
                <a:ea typeface="方正兰亭粗黑简体" pitchFamily="2" charset="-122"/>
              </a:rPr>
              <a:t>相关带宽</a:t>
            </a:r>
            <a:r>
              <a:rPr lang="zh-CN" altLang="en-US" sz="2800" dirty="0">
                <a:solidFill>
                  <a:srgbClr val="000099"/>
                </a:solidFill>
                <a:latin typeface="方正兰亭粗黑简体" pitchFamily="2" charset="-122"/>
                <a:ea typeface="方正兰亭粗黑简体" pitchFamily="2" charset="-122"/>
              </a:rPr>
              <a:t>的关系</a:t>
            </a:r>
            <a:endParaRPr lang="zh-CN" altLang="en-US" sz="2800" dirty="0">
              <a:solidFill>
                <a:srgbClr val="000099"/>
              </a:solidFill>
              <a:latin typeface="方正兰亭粗黑简体" pitchFamily="2" charset="-122"/>
              <a:ea typeface="方正兰亭粗黑简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171450" lvl="1" indent="-457200">
              <a:buFont typeface="Wingdings" panose="05000000000000000000" charset="0"/>
              <a:buChar char="u"/>
            </a:pPr>
            <a:r>
              <a:rPr lang="zh-CN" altLang="en-US" sz="3200" b="1" dirty="0" smtClean="0">
                <a:latin typeface="方正大黑简体" pitchFamily="2" charset="-122"/>
                <a:sym typeface="+mn-ea"/>
              </a:rPr>
              <a:t>当信号带宽大于信道相干带宽会产</a:t>
            </a:r>
            <a:r>
              <a:rPr lang="zh-CN" altLang="en-US" sz="3200" b="1" dirty="0" smtClean="0">
                <a:solidFill>
                  <a:srgbClr val="FF0000"/>
                </a:solidFill>
                <a:latin typeface="方正大黑简体" pitchFamily="2" charset="-122"/>
                <a:sym typeface="+mn-ea"/>
              </a:rPr>
              <a:t>生频率选择性衰落。</a:t>
            </a:r>
            <a:endParaRPr lang="zh-CN" altLang="en-US" sz="3200" b="1" dirty="0" smtClean="0">
              <a:solidFill>
                <a:srgbClr val="FF0000"/>
              </a:solidFill>
              <a:latin typeface="方正大黑简体" pitchFamily="2" charset="-122"/>
              <a:sym typeface="+mn-ea"/>
            </a:endParaRPr>
          </a:p>
          <a:p>
            <a:pPr marL="171450" lvl="1" indent="-457200">
              <a:buFont typeface="Wingdings" panose="05000000000000000000" charset="0"/>
              <a:buChar char="u"/>
            </a:pPr>
            <a:endParaRPr lang="zh-CN" altLang="en-US" sz="3200" b="1" dirty="0" smtClean="0">
              <a:latin typeface="方正大黑简体" pitchFamily="2" charset="-122"/>
              <a:sym typeface="+mn-ea"/>
            </a:endParaRPr>
          </a:p>
          <a:p>
            <a:pPr marL="171450" lvl="1" indent="-457200">
              <a:buFont typeface="Wingdings" panose="05000000000000000000" charset="0"/>
              <a:buChar char="u"/>
            </a:pPr>
            <a:r>
              <a:rPr lang="zh-CN" altLang="en-US" sz="3200" b="1" dirty="0" smtClean="0">
                <a:latin typeface="方正大黑简体" pitchFamily="2" charset="-122"/>
                <a:sym typeface="+mn-ea"/>
              </a:rPr>
              <a:t>当信号周期大于信道相干时间时会会产生</a:t>
            </a:r>
            <a:r>
              <a:rPr lang="zh-CN" altLang="en-US" sz="3200" b="1" dirty="0" smtClean="0">
                <a:solidFill>
                  <a:srgbClr val="FF0000"/>
                </a:solidFill>
                <a:latin typeface="方正大黑简体" pitchFamily="2" charset="-122"/>
                <a:sym typeface="+mn-ea"/>
              </a:rPr>
              <a:t>快衰落</a:t>
            </a:r>
            <a:r>
              <a:rPr lang="zh-CN" altLang="en-US" sz="3200" b="1" dirty="0" smtClean="0">
                <a:latin typeface="方正大黑简体" pitchFamily="2" charset="-122"/>
                <a:sym typeface="+mn-ea"/>
              </a:rPr>
              <a:t>。</a:t>
            </a:r>
            <a:endParaRPr lang="zh-CN" altLang="zh-CN" sz="3200" b="1" dirty="0">
              <a:latin typeface="方正大黑简体" pitchFamily="2" charset="-122"/>
            </a:endParaRPr>
          </a:p>
          <a:p>
            <a:pPr>
              <a:buFont typeface="Wingdings" panose="05000000000000000000" charset="0"/>
              <a:buChar char="u"/>
            </a:pPr>
            <a:endParaRPr lang="zh-CN" altLang="en-US" b="1"/>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6020" name="Rectangle 3"/>
              <p:cNvSpPr>
                <a:spLocks noGrp="1" noChangeArrowheads="1"/>
              </p:cNvSpPr>
              <p:nvPr>
                <p:ph type="body" idx="1"/>
              </p:nvPr>
            </p:nvSpPr>
            <p:spPr>
              <a:xfrm>
                <a:off x="118110" y="405130"/>
                <a:ext cx="8745855" cy="4622800"/>
              </a:xfrm>
            </p:spPr>
            <p:txBody>
              <a:bodyPr>
                <a:normAutofit lnSpcReduction="10000"/>
              </a:bodyPr>
              <a:lstStyle/>
              <a:p>
                <a:pPr algn="just">
                  <a:lnSpc>
                    <a:spcPct val="150000"/>
                  </a:lnSpc>
                  <a:buClr>
                    <a:srgbClr val="0000FF"/>
                  </a:buClr>
                  <a:buFont typeface="Wingdings" panose="05000000000000000000" pitchFamily="2" charset="2"/>
                  <a:buChar char="p"/>
                  <a:defRPr/>
                </a:pPr>
                <a:r>
                  <a:rPr lang="zh-CN" altLang="en-US" sz="2400" b="1" dirty="0">
                    <a:effectLst>
                      <a:outerShdw blurRad="38100" dist="38100" dir="2700000" algn="tl">
                        <a:srgbClr val="000000">
                          <a:alpha val="43137"/>
                        </a:srgbClr>
                      </a:outerShdw>
                    </a:effectLst>
                    <a:latin typeface="方正大黑简体" pitchFamily="2" charset="-122"/>
                  </a:rPr>
                  <a:t>平坦衰落</a:t>
                </a:r>
                <a:endParaRPr lang="en-US" altLang="zh-CN" sz="2400" b="1" dirty="0">
                  <a:effectLst>
                    <a:outerShdw blurRad="38100" dist="38100" dir="2700000" algn="tl">
                      <a:srgbClr val="000000">
                        <a:alpha val="43137"/>
                      </a:srgbClr>
                    </a:outerShdw>
                  </a:effectLst>
                  <a:latin typeface="方正大黑简体" pitchFamily="2" charset="-122"/>
                </a:endParaRPr>
              </a:p>
              <a:p>
                <a:pPr lvl="1" algn="just">
                  <a:lnSpc>
                    <a:spcPct val="150000"/>
                  </a:lnSpc>
                  <a:buClr>
                    <a:srgbClr val="FF0000"/>
                  </a:buClr>
                  <a:buFont typeface="Wingdings" panose="05000000000000000000" pitchFamily="2" charset="2"/>
                  <a:buChar char="ü"/>
                  <a:defRPr/>
                </a:pPr>
                <a:r>
                  <a:rPr lang="zh-CN" altLang="en-US" sz="2400" b="1" dirty="0">
                    <a:solidFill>
                      <a:srgbClr val="FF0000"/>
                    </a:solidFill>
                    <a:latin typeface="方正大黑简体" pitchFamily="2" charset="-122"/>
                  </a:rPr>
                  <a:t>数据传输速率低，</a:t>
                </a:r>
                <a:r>
                  <a:rPr lang="zh-CN" altLang="en-US" sz="2400" b="1" dirty="0">
                    <a:solidFill>
                      <a:srgbClr val="FF0000"/>
                    </a:solidFill>
                    <a:latin typeface="方正大黑简体" pitchFamily="2" charset="-122"/>
                    <a:sym typeface="+mn-ea"/>
                  </a:rPr>
                  <a:t>码元周期大于时延拓展</a:t>
                </a:r>
                <a:r>
                  <a:rPr lang="zh-CN" altLang="en-US" sz="2400" b="1" dirty="0">
                    <a:solidFill>
                      <a:srgbClr val="FF0000"/>
                    </a:solidFill>
                    <a:latin typeface="方正大黑简体" pitchFamily="2" charset="-122"/>
                  </a:rPr>
                  <a:t>（</a:t>
                </a:r>
                <a:r>
                  <a:rPr lang="en-US" altLang="zh-CN" sz="2400" b="1" dirty="0">
                    <a:solidFill>
                      <a:srgbClr val="FF0000"/>
                    </a:solidFill>
                    <a:latin typeface="方正大黑简体" pitchFamily="2" charset="-122"/>
                  </a:rPr>
                  <a:t>T&gt;&gt;</a:t>
                </a:r>
                <a14:m>
                  <m:oMath xmlns:m="http://schemas.openxmlformats.org/officeDocument/2006/math">
                    <m:r>
                      <a:rPr lang="en-US" altLang="zh-CN" sz="2400" b="1" i="1">
                        <a:latin typeface="Cambria Math" panose="02040503050406030204"/>
                      </a:rPr>
                      <m:t>∆</m:t>
                    </m:r>
                  </m:oMath>
                </a14:m>
                <a:r>
                  <a:rPr lang="zh-CN" altLang="en-US" sz="2400" b="1" dirty="0">
                    <a:solidFill>
                      <a:srgbClr val="FF0000"/>
                    </a:solidFill>
                    <a:latin typeface="方正大黑简体" pitchFamily="2" charset="-122"/>
                  </a:rPr>
                  <a:t>）</a:t>
                </a:r>
                <a:r>
                  <a:rPr lang="zh-CN" altLang="en-US" sz="2400" b="1" dirty="0">
                    <a:solidFill>
                      <a:srgbClr val="0000FF"/>
                    </a:solidFill>
                    <a:latin typeface="方正大黑简体" pitchFamily="2" charset="-122"/>
                  </a:rPr>
                  <a:t>，</a:t>
                </a:r>
                <a:r>
                  <a:rPr lang="zh-CN" altLang="en-US" sz="2400" b="1" dirty="0">
                    <a:latin typeface="方正大黑简体" pitchFamily="2" charset="-122"/>
                    <a:cs typeface="+mn-cs"/>
                    <a:sym typeface="+mn-ea"/>
                  </a:rPr>
                  <a:t>多径信号不会干扰整个码元，</a:t>
                </a:r>
                <a:r>
                  <a:rPr lang="zh-CN" altLang="en-US" sz="2400" b="1" dirty="0">
                    <a:latin typeface="方正大黑简体" pitchFamily="2" charset="-122"/>
                    <a:cs typeface="+mn-cs"/>
                  </a:rPr>
                  <a:t>则码元宽度长，带宽窄，</a:t>
                </a:r>
                <a:r>
                  <a:rPr lang="zh-CN" altLang="en-US" sz="2400" b="1" dirty="0">
                    <a:solidFill>
                      <a:srgbClr val="FF0000"/>
                    </a:solidFill>
                    <a:latin typeface="方正大黑简体" pitchFamily="2" charset="-122"/>
                  </a:rPr>
                  <a:t>信号带宽小于信道相关带宽</a:t>
                </a:r>
                <a:endParaRPr lang="en-US" altLang="zh-CN" sz="2400" b="1" dirty="0">
                  <a:solidFill>
                    <a:srgbClr val="0000FF"/>
                  </a:solidFill>
                  <a:latin typeface="方正大黑简体" pitchFamily="2" charset="-122"/>
                </a:endParaRPr>
              </a:p>
              <a:p>
                <a:pPr algn="just">
                  <a:lnSpc>
                    <a:spcPct val="150000"/>
                  </a:lnSpc>
                  <a:buClr>
                    <a:srgbClr val="0000FF"/>
                  </a:buClr>
                  <a:buFont typeface="Wingdings" panose="05000000000000000000" pitchFamily="2" charset="2"/>
                  <a:buChar char="p"/>
                  <a:defRPr/>
                </a:pPr>
                <a:r>
                  <a:rPr lang="zh-CN" altLang="en-US" sz="2400" b="1" dirty="0">
                    <a:solidFill>
                      <a:srgbClr val="0000FF"/>
                    </a:solidFill>
                    <a:effectLst>
                      <a:outerShdw blurRad="38100" dist="38100" dir="2700000" algn="tl">
                        <a:srgbClr val="000000">
                          <a:alpha val="43137"/>
                        </a:srgbClr>
                      </a:outerShdw>
                    </a:effectLst>
                    <a:latin typeface="方正大黑简体" pitchFamily="2" charset="-122"/>
                  </a:rPr>
                  <a:t> </a:t>
                </a:r>
                <a:r>
                  <a:rPr lang="zh-CN" altLang="en-US" sz="2400" b="1" dirty="0">
                    <a:effectLst>
                      <a:outerShdw blurRad="38100" dist="38100" dir="2700000" algn="tl">
                        <a:srgbClr val="000000">
                          <a:alpha val="43137"/>
                        </a:srgbClr>
                      </a:outerShdw>
                    </a:effectLst>
                    <a:latin typeface="方正大黑简体" pitchFamily="2" charset="-122"/>
                  </a:rPr>
                  <a:t>频率选择性衰落</a:t>
                </a:r>
                <a:endParaRPr lang="en-US" altLang="zh-CN" sz="2400" b="1" dirty="0">
                  <a:effectLst>
                    <a:outerShdw blurRad="38100" dist="38100" dir="2700000" algn="tl">
                      <a:srgbClr val="000000">
                        <a:alpha val="43137"/>
                      </a:srgbClr>
                    </a:outerShdw>
                  </a:effectLst>
                  <a:latin typeface="方正大黑简体" pitchFamily="2" charset="-122"/>
                </a:endParaRPr>
              </a:p>
              <a:p>
                <a:pPr lvl="1" algn="just">
                  <a:lnSpc>
                    <a:spcPct val="150000"/>
                  </a:lnSpc>
                  <a:buClr>
                    <a:srgbClr val="FF0000"/>
                  </a:buClr>
                  <a:buFont typeface="Wingdings" panose="05000000000000000000" pitchFamily="2" charset="2"/>
                  <a:buChar char="ü"/>
                  <a:defRPr/>
                </a:pPr>
                <a:r>
                  <a:rPr lang="zh-CN" altLang="en-US" sz="2400" b="1" dirty="0">
                    <a:solidFill>
                      <a:srgbClr val="FF0000"/>
                    </a:solidFill>
                    <a:latin typeface="方正大黑简体" pitchFamily="2" charset="-122"/>
                  </a:rPr>
                  <a:t>数据传输速率高</a:t>
                </a:r>
                <a:r>
                  <a:rPr lang="zh-CN" altLang="en-US" sz="2400" b="1" dirty="0">
                    <a:solidFill>
                      <a:srgbClr val="FF0000"/>
                    </a:solidFill>
                    <a:latin typeface="方正大黑简体" pitchFamily="2" charset="-122"/>
                    <a:sym typeface="+mn-ea"/>
                  </a:rPr>
                  <a:t>，码元周期小于时延拓展</a:t>
                </a:r>
                <a:r>
                  <a:rPr lang="zh-CN" altLang="en-US" sz="2400" b="1" dirty="0">
                    <a:solidFill>
                      <a:srgbClr val="FF0000"/>
                    </a:solidFill>
                    <a:latin typeface="方正大黑简体" pitchFamily="2" charset="-122"/>
                    <a:sym typeface="+mn-ea"/>
                  </a:rPr>
                  <a:t>（</a:t>
                </a:r>
                <a:r>
                  <a:rPr lang="en-US" altLang="zh-CN" sz="2400" b="1" dirty="0">
                    <a:solidFill>
                      <a:srgbClr val="FF0000"/>
                    </a:solidFill>
                    <a:latin typeface="方正大黑简体" pitchFamily="2" charset="-122"/>
                    <a:sym typeface="+mn-ea"/>
                  </a:rPr>
                  <a:t>T&lt;&lt;</a:t>
                </a:r>
                <a14:m>
                  <m:oMath xmlns:m="http://schemas.openxmlformats.org/officeDocument/2006/math">
                    <m:r>
                      <a:rPr lang="en-US" altLang="zh-CN" sz="2400" b="1" i="1">
                        <a:latin typeface="Cambria Math" panose="02040503050406030204"/>
                      </a:rPr>
                      <m:t>∆</m:t>
                    </m:r>
                  </m:oMath>
                </a14:m>
                <a:r>
                  <a:rPr lang="zh-CN" altLang="en-US" sz="2400" b="1" dirty="0">
                    <a:solidFill>
                      <a:srgbClr val="FF0000"/>
                    </a:solidFill>
                    <a:latin typeface="方正大黑简体" pitchFamily="2" charset="-122"/>
                    <a:sym typeface="+mn-ea"/>
                  </a:rPr>
                  <a:t>）</a:t>
                </a:r>
                <a:r>
                  <a:rPr lang="zh-CN" altLang="en-US" sz="2400" b="1" dirty="0">
                    <a:latin typeface="方正大黑简体" pitchFamily="2" charset="-122"/>
                    <a:cs typeface="+mn-cs"/>
                  </a:rPr>
                  <a:t>，</a:t>
                </a:r>
                <a:r>
                  <a:rPr lang="zh-CN" altLang="en-US" sz="2400" b="1" dirty="0">
                    <a:latin typeface="方正大黑简体" pitchFamily="2" charset="-122"/>
                    <a:cs typeface="+mn-cs"/>
                    <a:sym typeface="+mn-ea"/>
                  </a:rPr>
                  <a:t>多径信号干扰码元程度高，</a:t>
                </a:r>
                <a:r>
                  <a:rPr lang="zh-CN" altLang="en-US" sz="2400" b="1" dirty="0">
                    <a:latin typeface="方正大黑简体" pitchFamily="2" charset="-122"/>
                    <a:cs typeface="+mn-cs"/>
                  </a:rPr>
                  <a:t>则码元宽度小，带宽宽，</a:t>
                </a:r>
                <a:r>
                  <a:rPr lang="zh-CN" altLang="en-US" sz="2400" b="1" dirty="0">
                    <a:solidFill>
                      <a:srgbClr val="FF0000"/>
                    </a:solidFill>
                    <a:latin typeface="方正大黑简体" pitchFamily="2" charset="-122"/>
                  </a:rPr>
                  <a:t>信号带宽大于信道相关带宽</a:t>
                </a:r>
                <a:r>
                  <a:rPr lang="zh-CN" altLang="en-US" sz="2400" b="1" dirty="0">
                    <a:solidFill>
                      <a:srgbClr val="0000FF"/>
                    </a:solidFill>
                    <a:latin typeface="方正大黑简体" pitchFamily="2" charset="-122"/>
                  </a:rPr>
                  <a:t>。</a:t>
                </a:r>
                <a:endParaRPr lang="en-US" altLang="zh-CN" sz="2400" b="1" dirty="0">
                  <a:solidFill>
                    <a:srgbClr val="0000FF"/>
                  </a:solidFill>
                  <a:latin typeface="方正大黑简体" pitchFamily="2" charset="-122"/>
                </a:endParaRPr>
              </a:p>
            </p:txBody>
          </p:sp>
        </mc:Choice>
        <mc:Fallback>
          <p:sp>
            <p:nvSpPr>
              <p:cNvPr id="86020" name="Rectangle 3"/>
              <p:cNvSpPr>
                <a:spLocks noRot="1" noChangeAspect="1" noMove="1" noResize="1" noEditPoints="1" noAdjustHandles="1" noChangeArrowheads="1" noChangeShapeType="1" noTextEdit="1"/>
              </p:cNvSpPr>
              <p:nvPr>
                <p:ph type="body" idx="1"/>
              </p:nvPr>
            </p:nvSpPr>
            <p:spPr>
              <a:xfrm>
                <a:off x="118110" y="405130"/>
                <a:ext cx="8745855" cy="4622800"/>
              </a:xfrm>
              <a:blipFill rotWithShape="1">
                <a:blip r:embed="rId1"/>
                <a:stretch>
                  <a:fillRect/>
                </a:stretch>
              </a:blipFill>
            </p:spPr>
            <p:txBody>
              <a:bodyPr/>
              <a:lstStyle/>
              <a:p>
                <a:r>
                  <a:rPr lang="zh-CN" altLang="en-US">
                    <a:noFill/>
                  </a:rPr>
                  <a:t> </a:t>
                </a:r>
              </a:p>
            </p:txBody>
          </p:sp>
        </mc:Fallback>
      </mc:AlternateContent>
      <p:sp>
        <p:nvSpPr>
          <p:cNvPr id="9" name="AutoShape 8"/>
          <p:cNvSpPr>
            <a:spLocks noChangeArrowheads="1"/>
          </p:cNvSpPr>
          <p:nvPr/>
        </p:nvSpPr>
        <p:spPr bwMode="auto">
          <a:xfrm>
            <a:off x="683047" y="5157579"/>
            <a:ext cx="7500937" cy="571504"/>
          </a:xfrm>
          <a:prstGeom prst="roundRect">
            <a:avLst>
              <a:gd name="adj" fmla="val 16667"/>
            </a:avLst>
          </a:prstGeom>
          <a:gradFill rotWithShape="1">
            <a:gsLst>
              <a:gs pos="0">
                <a:srgbClr val="CCECFF"/>
              </a:gs>
              <a:gs pos="50000">
                <a:srgbClr val="FFFFFF"/>
              </a:gs>
              <a:gs pos="100000">
                <a:srgbClr val="CCECFF"/>
              </a:gs>
            </a:gsLst>
            <a:lin ang="5400000" scaled="1"/>
          </a:gradFill>
          <a:ln w="28575" algn="ctr">
            <a:solidFill>
              <a:srgbClr val="003399"/>
            </a:solidFill>
            <a:round/>
          </a:ln>
          <a:effectLst>
            <a:outerShdw dist="107763" dir="18900000" algn="ctr" rotWithShape="0">
              <a:srgbClr val="B2B2B2">
                <a:alpha val="50000"/>
              </a:srgbClr>
            </a:outerShdw>
          </a:effectLst>
        </p:spPr>
        <p:txBody>
          <a:bodyPr anchor="ctr"/>
          <a:lstStyle/>
          <a:p>
            <a:pPr fontAlgn="auto">
              <a:lnSpc>
                <a:spcPct val="150000"/>
              </a:lnSpc>
              <a:spcAft>
                <a:spcPts val="0"/>
              </a:spcAft>
              <a:defRPr/>
            </a:pPr>
            <a:r>
              <a:rPr kumimoji="1" lang="zh-CN" altLang="en-US" sz="2400" kern="0" dirty="0">
                <a:solidFill>
                  <a:srgbClr val="FF0000"/>
                </a:solidFill>
                <a:latin typeface="方正兰亭粗黑简体" pitchFamily="2" charset="-122"/>
                <a:ea typeface="方正兰亭粗黑简体" pitchFamily="2" charset="-122"/>
              </a:rPr>
              <a:t>   思考：</a:t>
            </a:r>
            <a:r>
              <a:rPr kumimoji="1" lang="zh-CN" altLang="en-US" sz="2400" kern="0" dirty="0">
                <a:solidFill>
                  <a:srgbClr val="002060"/>
                </a:solidFill>
                <a:latin typeface="方正兰亭粗黑简体" pitchFamily="2" charset="-122"/>
                <a:ea typeface="方正兰亭粗黑简体" pitchFamily="2" charset="-122"/>
              </a:rPr>
              <a:t>信道多径分布对通信有何影响？</a:t>
            </a:r>
            <a:endParaRPr kumimoji="1" lang="zh-CN" altLang="en-US" sz="2400" kern="0" dirty="0">
              <a:solidFill>
                <a:srgbClr val="002060"/>
              </a:solidFill>
              <a:latin typeface="方正兰亭粗黑简体" pitchFamily="2" charset="-122"/>
              <a:ea typeface="方正兰亭粗黑简体" pitchFamily="2" charset="-122"/>
            </a:endParaRPr>
          </a:p>
        </p:txBody>
      </p:sp>
      <p:sp>
        <p:nvSpPr>
          <p:cNvPr id="10" name="矩形 9"/>
          <p:cNvSpPr/>
          <p:nvPr/>
        </p:nvSpPr>
        <p:spPr>
          <a:xfrm>
            <a:off x="611478" y="5805904"/>
            <a:ext cx="7000924" cy="698268"/>
          </a:xfrm>
          <a:prstGeom prst="rect">
            <a:avLst/>
          </a:prstGeom>
        </p:spPr>
        <p:txBody>
          <a:bodyPr wrap="square">
            <a:spAutoFit/>
          </a:bodyPr>
          <a:lstStyle/>
          <a:p>
            <a:pPr lvl="1" algn="just">
              <a:lnSpc>
                <a:spcPct val="200000"/>
              </a:lnSpc>
              <a:buClr>
                <a:srgbClr val="FF0000"/>
              </a:buClr>
              <a:buNone/>
              <a:defRPr/>
            </a:pPr>
            <a:r>
              <a:rPr lang="zh-CN" altLang="en-US" sz="2400" dirty="0">
                <a:solidFill>
                  <a:srgbClr val="FF0000"/>
                </a:solidFill>
                <a:latin typeface="方正兰亭粗黑简体" pitchFamily="2" charset="-122"/>
                <a:ea typeface="方正兰亭粗黑简体" pitchFamily="2" charset="-122"/>
              </a:rPr>
              <a:t>信号传输速率</a:t>
            </a:r>
            <a:r>
              <a:rPr lang="zh-CN" altLang="en-US" sz="2400" dirty="0">
                <a:solidFill>
                  <a:schemeClr val="tx1"/>
                </a:solidFill>
                <a:latin typeface="方正大黑简体" pitchFamily="2" charset="-122"/>
                <a:ea typeface="+mn-ea"/>
              </a:rPr>
              <a:t>受相关带宽（多径分布）的限制</a:t>
            </a:r>
            <a:r>
              <a:rPr lang="en-US" altLang="zh-CN" sz="2400" dirty="0">
                <a:solidFill>
                  <a:schemeClr val="tx1"/>
                </a:solidFill>
                <a:latin typeface="方正大黑简体" pitchFamily="2" charset="-122"/>
                <a:ea typeface="+mn-ea"/>
              </a:rPr>
              <a:t>!</a:t>
            </a:r>
            <a:endParaRPr lang="en-US" altLang="zh-CN" sz="2400" dirty="0">
              <a:solidFill>
                <a:schemeClr val="tx1"/>
              </a:solidFill>
              <a:latin typeface="方正大黑简体" pitchFamily="2" charset="-122"/>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a:xfrm>
            <a:off x="685800" y="165100"/>
            <a:ext cx="7772400" cy="1143000"/>
          </a:xfrm>
        </p:spPr>
        <p:txBody>
          <a:bodyPr>
            <a:normAutofit/>
          </a:bodyPr>
          <a:lstStyle/>
          <a:p>
            <a:pPr eaLnBrk="1" hangingPunct="1">
              <a:defRPr/>
            </a:pPr>
            <a:r>
              <a:rPr lang="zh-CN" altLang="en-US" sz="3600" dirty="0">
                <a:solidFill>
                  <a:schemeClr val="bg1"/>
                </a:solidFill>
                <a:latin typeface="方正兰亭粗黑简体" pitchFamily="2" charset="-122"/>
                <a:ea typeface="方正兰亭粗黑简体" pitchFamily="2" charset="-122"/>
              </a:rPr>
              <a:t>六、</a:t>
            </a:r>
            <a:r>
              <a:rPr lang="en-US" altLang="zh-CN" sz="3600" dirty="0">
                <a:solidFill>
                  <a:schemeClr val="bg1"/>
                </a:solidFill>
                <a:latin typeface="方正兰亭粗黑简体" pitchFamily="2" charset="-122"/>
                <a:ea typeface="方正兰亭粗黑简体" pitchFamily="2" charset="-122"/>
              </a:rPr>
              <a:t> </a:t>
            </a:r>
            <a:r>
              <a:rPr lang="zh-CN" altLang="en-US" sz="3600" dirty="0">
                <a:solidFill>
                  <a:schemeClr val="bg1"/>
                </a:solidFill>
                <a:latin typeface="方正兰亭粗黑简体" pitchFamily="2" charset="-122"/>
                <a:ea typeface="方正兰亭粗黑简体" pitchFamily="2" charset="-122"/>
              </a:rPr>
              <a:t>多普勒扩展和相关时间</a:t>
            </a:r>
            <a:endParaRPr lang="zh-CN" altLang="en-US" sz="3600" dirty="0">
              <a:solidFill>
                <a:schemeClr val="bg1"/>
              </a:solidFill>
              <a:latin typeface="方正兰亭粗黑简体" pitchFamily="2" charset="-122"/>
              <a:ea typeface="方正兰亭粗黑简体" pitchFamily="2" charset="-122"/>
            </a:endParaRPr>
          </a:p>
        </p:txBody>
      </p:sp>
      <p:sp>
        <p:nvSpPr>
          <p:cNvPr id="87044" name="Rectangle 3"/>
          <p:cNvSpPr>
            <a:spLocks noGrp="1" noChangeArrowheads="1"/>
          </p:cNvSpPr>
          <p:nvPr>
            <p:ph type="body" idx="1"/>
          </p:nvPr>
        </p:nvSpPr>
        <p:spPr>
          <a:xfrm>
            <a:off x="395536" y="1094289"/>
            <a:ext cx="8215312" cy="4572000"/>
          </a:xfrm>
        </p:spPr>
        <p:txBody>
          <a:bodyPr/>
          <a:lstStyle/>
          <a:p>
            <a:pPr eaLnBrk="1" hangingPunct="1">
              <a:lnSpc>
                <a:spcPct val="150000"/>
              </a:lnSpc>
              <a:buClr>
                <a:schemeClr val="accent1">
                  <a:lumMod val="75000"/>
                </a:schemeClr>
              </a:buClr>
              <a:buFont typeface="Wingdings" panose="05000000000000000000" pitchFamily="2" charset="2"/>
              <a:buNone/>
              <a:defRPr/>
            </a:pPr>
            <a:r>
              <a:rPr lang="zh-CN" altLang="en-US" sz="2800" b="1" dirty="0" smtClean="0">
                <a:latin typeface="方正大黑简体" pitchFamily="2" charset="-122"/>
              </a:rPr>
              <a:t>（</a:t>
            </a:r>
            <a:r>
              <a:rPr lang="en-US" altLang="zh-CN" sz="2800" b="1" dirty="0" smtClean="0">
                <a:latin typeface="方正大黑简体" pitchFamily="2" charset="-122"/>
              </a:rPr>
              <a:t>1</a:t>
            </a:r>
            <a:r>
              <a:rPr lang="zh-CN" altLang="en-US" sz="2800" b="1" dirty="0" smtClean="0">
                <a:latin typeface="方正大黑简体" pitchFamily="2" charset="-122"/>
              </a:rPr>
              <a:t>）多普勒</a:t>
            </a:r>
            <a:r>
              <a:rPr lang="zh-CN" altLang="en-US" sz="2800" b="1" dirty="0">
                <a:latin typeface="方正大黑简体" pitchFamily="2" charset="-122"/>
              </a:rPr>
              <a:t>扩展（</a:t>
            </a:r>
            <a:r>
              <a:rPr lang="en-US" altLang="zh-CN" sz="2800" b="1" dirty="0">
                <a:latin typeface="方正大黑简体" pitchFamily="2" charset="-122"/>
              </a:rPr>
              <a:t>Doppler spread</a:t>
            </a:r>
            <a:r>
              <a:rPr lang="zh-CN" altLang="en-US" sz="2800" b="1" dirty="0">
                <a:latin typeface="方正大黑简体" pitchFamily="2" charset="-122"/>
              </a:rPr>
              <a:t>）现象的定义</a:t>
            </a:r>
            <a:endParaRPr lang="zh-CN" altLang="en-US" sz="2800" b="1" dirty="0">
              <a:latin typeface="方正大黑简体" pitchFamily="2" charset="-122"/>
            </a:endParaRPr>
          </a:p>
          <a:p>
            <a:pPr lvl="1">
              <a:lnSpc>
                <a:spcPct val="150000"/>
              </a:lnSpc>
              <a:buClr>
                <a:srgbClr val="0000FF"/>
              </a:buClr>
              <a:buFont typeface="Wingdings" panose="05000000000000000000" pitchFamily="2" charset="2"/>
              <a:buChar char="p"/>
              <a:defRPr/>
            </a:pPr>
            <a:r>
              <a:rPr lang="en-US" altLang="zh-CN" sz="2400" b="1" dirty="0">
                <a:latin typeface="方正大黑简体" pitchFamily="2" charset="-122"/>
              </a:rPr>
              <a:t> </a:t>
            </a:r>
            <a:r>
              <a:rPr lang="zh-CN" altLang="en-US" sz="2400" b="1" dirty="0">
                <a:latin typeface="方正大黑简体" pitchFamily="2" charset="-122"/>
              </a:rPr>
              <a:t>定义：若发送信号频率为</a:t>
            </a:r>
            <a:r>
              <a:rPr lang="en-US" altLang="zh-CN" sz="2400" b="1" dirty="0" err="1">
                <a:latin typeface="方正大黑简体" pitchFamily="2" charset="-122"/>
              </a:rPr>
              <a:t>fc</a:t>
            </a:r>
            <a:r>
              <a:rPr lang="zh-CN" altLang="en-US" sz="2400" b="1" dirty="0">
                <a:latin typeface="方正大黑简体" pitchFamily="2" charset="-122"/>
              </a:rPr>
              <a:t>的纯正弦波，接收信号频谱在</a:t>
            </a:r>
            <a:r>
              <a:rPr lang="en-US" altLang="zh-CN" sz="2400" b="1" dirty="0" err="1">
                <a:latin typeface="方正大黑简体" pitchFamily="2" charset="-122"/>
              </a:rPr>
              <a:t>fc</a:t>
            </a:r>
            <a:r>
              <a:rPr lang="en-US" altLang="zh-CN" sz="2400" b="1" dirty="0">
                <a:latin typeface="方正大黑简体" pitchFamily="2" charset="-122"/>
              </a:rPr>
              <a:t>- </a:t>
            </a:r>
            <a:r>
              <a:rPr lang="en-US" altLang="zh-CN" sz="2400" b="1" dirty="0" err="1">
                <a:latin typeface="方正大黑简体" pitchFamily="2" charset="-122"/>
              </a:rPr>
              <a:t>fd</a:t>
            </a:r>
            <a:r>
              <a:rPr lang="zh-CN" altLang="en-US" sz="2400" b="1" dirty="0">
                <a:latin typeface="方正大黑简体" pitchFamily="2" charset="-122"/>
              </a:rPr>
              <a:t>至</a:t>
            </a:r>
            <a:r>
              <a:rPr lang="en-US" altLang="zh-CN" sz="2400" b="1" dirty="0" err="1">
                <a:latin typeface="方正大黑简体" pitchFamily="2" charset="-122"/>
              </a:rPr>
              <a:t>fc</a:t>
            </a:r>
            <a:r>
              <a:rPr lang="en-US" altLang="zh-CN" sz="2400" b="1" dirty="0">
                <a:latin typeface="方正大黑简体" pitchFamily="2" charset="-122"/>
              </a:rPr>
              <a:t>+</a:t>
            </a:r>
            <a:r>
              <a:rPr lang="en-US" altLang="zh-CN" sz="2400" b="1" dirty="0">
                <a:latin typeface="方正大黑简体" pitchFamily="2" charset="-122"/>
              </a:rPr>
              <a:t> </a:t>
            </a:r>
            <a:r>
              <a:rPr lang="en-US" altLang="zh-CN" sz="2400" b="1" dirty="0" err="1">
                <a:latin typeface="方正大黑简体" pitchFamily="2" charset="-122"/>
              </a:rPr>
              <a:t>fd</a:t>
            </a:r>
            <a:r>
              <a:rPr lang="zh-CN" altLang="en-US" sz="2400" b="1" dirty="0">
                <a:latin typeface="方正大黑简体" pitchFamily="2" charset="-122"/>
              </a:rPr>
              <a:t>范围内存在分量，则其中的</a:t>
            </a:r>
            <a:r>
              <a:rPr lang="en-US" altLang="zh-CN" sz="2400" b="1" dirty="0" err="1">
                <a:latin typeface="方正大黑简体" pitchFamily="2" charset="-122"/>
              </a:rPr>
              <a:t>fd</a:t>
            </a:r>
            <a:r>
              <a:rPr lang="zh-CN" altLang="en-US" sz="2400" b="1" dirty="0">
                <a:latin typeface="方正大黑简体" pitchFamily="2" charset="-122"/>
              </a:rPr>
              <a:t>称为多普勒频移。</a:t>
            </a:r>
            <a:endParaRPr lang="en-US" altLang="zh-CN" sz="2400" b="1" dirty="0">
              <a:latin typeface="方正大黑简体" pitchFamily="2" charset="-122"/>
            </a:endParaRPr>
          </a:p>
        </p:txBody>
      </p:sp>
      <p:grpSp>
        <p:nvGrpSpPr>
          <p:cNvPr id="8" name="组合 7"/>
          <p:cNvGrpSpPr/>
          <p:nvPr/>
        </p:nvGrpSpPr>
        <p:grpSpPr>
          <a:xfrm>
            <a:off x="592386" y="3683488"/>
            <a:ext cx="7858154" cy="2065766"/>
            <a:chOff x="500034" y="3786190"/>
            <a:chExt cx="7858154" cy="2065766"/>
          </a:xfrm>
        </p:grpSpPr>
        <p:pic>
          <p:nvPicPr>
            <p:cNvPr id="4" name="Picture 3"/>
            <p:cNvPicPr>
              <a:picLocks noChangeAspect="1" noChangeArrowheads="1"/>
            </p:cNvPicPr>
            <p:nvPr/>
          </p:nvPicPr>
          <p:blipFill>
            <a:blip r:embed="rId1" cstate="print"/>
            <a:srcRect r="-467" b="35802"/>
            <a:stretch>
              <a:fillRect/>
            </a:stretch>
          </p:blipFill>
          <p:spPr bwMode="auto">
            <a:xfrm>
              <a:off x="500034" y="3786190"/>
              <a:ext cx="7858154" cy="1665281"/>
            </a:xfrm>
            <a:prstGeom prst="rect">
              <a:avLst/>
            </a:prstGeom>
            <a:noFill/>
            <a:ln w="9525">
              <a:noFill/>
              <a:miter lim="800000"/>
              <a:headEnd/>
              <a:tailEnd/>
            </a:ln>
          </p:spPr>
        </p:pic>
        <p:sp>
          <p:nvSpPr>
            <p:cNvPr id="5" name="矩形 4"/>
            <p:cNvSpPr/>
            <p:nvPr/>
          </p:nvSpPr>
          <p:spPr>
            <a:xfrm>
              <a:off x="4143372" y="5500702"/>
              <a:ext cx="1620957" cy="338554"/>
            </a:xfrm>
            <a:prstGeom prst="rect">
              <a:avLst/>
            </a:prstGeom>
          </p:spPr>
          <p:txBody>
            <a:bodyPr wrap="none">
              <a:spAutoFit/>
            </a:bodyPr>
            <a:lstStyle/>
            <a:p>
              <a:r>
                <a:rPr lang="zh-CN" altLang="en-US" sz="1600" dirty="0">
                  <a:solidFill>
                    <a:schemeClr val="tx1"/>
                  </a:solidFill>
                  <a:latin typeface="方正大黑简体" pitchFamily="2" charset="-122"/>
                  <a:ea typeface="方正大黑简体" pitchFamily="2" charset="-122"/>
                </a:rPr>
                <a:t>实际多普勒频移</a:t>
              </a:r>
              <a:endParaRPr lang="zh-CN" altLang="en-US" sz="1600" dirty="0">
                <a:solidFill>
                  <a:schemeClr val="tx1"/>
                </a:solidFill>
                <a:latin typeface="方正大黑简体" pitchFamily="2" charset="-122"/>
                <a:ea typeface="方正大黑简体" pitchFamily="2" charset="-122"/>
              </a:endParaRPr>
            </a:p>
          </p:txBody>
        </p:sp>
        <p:sp>
          <p:nvSpPr>
            <p:cNvPr id="6" name="矩形 5"/>
            <p:cNvSpPr/>
            <p:nvPr/>
          </p:nvSpPr>
          <p:spPr>
            <a:xfrm>
              <a:off x="5715008" y="5500702"/>
              <a:ext cx="1620957" cy="338554"/>
            </a:xfrm>
            <a:prstGeom prst="rect">
              <a:avLst/>
            </a:prstGeom>
          </p:spPr>
          <p:txBody>
            <a:bodyPr wrap="none">
              <a:spAutoFit/>
            </a:bodyPr>
            <a:lstStyle/>
            <a:p>
              <a:r>
                <a:rPr lang="zh-CN" altLang="en-US" sz="1600" dirty="0">
                  <a:solidFill>
                    <a:schemeClr val="tx1"/>
                  </a:solidFill>
                  <a:latin typeface="方正大黑简体" pitchFamily="2" charset="-122"/>
                  <a:ea typeface="方正大黑简体" pitchFamily="2" charset="-122"/>
                </a:rPr>
                <a:t>最大多普勒频移</a:t>
              </a:r>
              <a:endParaRPr lang="zh-CN" altLang="en-US" sz="1600" dirty="0">
                <a:solidFill>
                  <a:schemeClr val="tx1"/>
                </a:solidFill>
                <a:latin typeface="方正大黑简体" pitchFamily="2" charset="-122"/>
                <a:ea typeface="方正大黑简体" pitchFamily="2" charset="-122"/>
              </a:endParaRPr>
            </a:p>
          </p:txBody>
        </p:sp>
        <p:sp>
          <p:nvSpPr>
            <p:cNvPr id="7" name="矩形 6"/>
            <p:cNvSpPr/>
            <p:nvPr/>
          </p:nvSpPr>
          <p:spPr>
            <a:xfrm>
              <a:off x="2214546" y="5513402"/>
              <a:ext cx="1620957" cy="338554"/>
            </a:xfrm>
            <a:prstGeom prst="rect">
              <a:avLst/>
            </a:prstGeom>
          </p:spPr>
          <p:txBody>
            <a:bodyPr wrap="none">
              <a:spAutoFit/>
            </a:bodyPr>
            <a:lstStyle/>
            <a:p>
              <a:r>
                <a:rPr lang="zh-CN" altLang="en-US" sz="1600" dirty="0">
                  <a:solidFill>
                    <a:schemeClr val="tx1"/>
                  </a:solidFill>
                  <a:latin typeface="方正大黑简体" pitchFamily="2" charset="-122"/>
                  <a:ea typeface="方正大黑简体" pitchFamily="2" charset="-122"/>
                </a:rPr>
                <a:t>最小多普勒频移</a:t>
              </a:r>
              <a:endParaRPr lang="zh-CN" altLang="en-US" sz="1600" dirty="0">
                <a:solidFill>
                  <a:schemeClr val="tx1"/>
                </a:solidFill>
                <a:latin typeface="方正大黑简体" pitchFamily="2" charset="-122"/>
                <a:ea typeface="方正大黑简体" pitchFamily="2" charset="-122"/>
              </a:endParaRPr>
            </a:p>
          </p:txBody>
        </p:sp>
      </p:grpSp>
      <p:sp>
        <p:nvSpPr>
          <p:cNvPr id="9" name="TextBox 8"/>
          <p:cNvSpPr txBox="1"/>
          <p:nvPr/>
        </p:nvSpPr>
        <p:spPr>
          <a:xfrm>
            <a:off x="6572264" y="4000504"/>
            <a:ext cx="2357454" cy="400110"/>
          </a:xfrm>
          <a:prstGeom prst="rect">
            <a:avLst/>
          </a:prstGeom>
          <a:noFill/>
        </p:spPr>
        <p:txBody>
          <a:bodyPr wrap="square" rtlCol="0">
            <a:spAutoFit/>
          </a:bodyPr>
          <a:lstStyle/>
          <a:p>
            <a:r>
              <a:rPr lang="zh-CN" altLang="en-US" sz="2000" dirty="0">
                <a:solidFill>
                  <a:schemeClr val="tx1"/>
                </a:solidFill>
                <a:latin typeface="方正大黑简体" pitchFamily="2" charset="-122"/>
              </a:rPr>
              <a:t>出现</a:t>
            </a:r>
            <a:r>
              <a:rPr lang="zh-CN" altLang="en-US" sz="2000" dirty="0">
                <a:solidFill>
                  <a:srgbClr val="FF0000"/>
                </a:solidFill>
                <a:latin typeface="方正大黑简体" pitchFamily="2" charset="-122"/>
              </a:rPr>
              <a:t>频率色散</a:t>
            </a:r>
            <a:r>
              <a:rPr lang="zh-CN" altLang="en-US" sz="2000" dirty="0">
                <a:solidFill>
                  <a:schemeClr val="tx1"/>
                </a:solidFill>
                <a:latin typeface="方正大黑简体" pitchFamily="2" charset="-122"/>
              </a:rPr>
              <a:t>现象</a:t>
            </a:r>
            <a:endParaRPr lang="zh-CN" altLang="en-US" sz="2000" dirty="0">
              <a:solidFill>
                <a:schemeClr val="tx1"/>
              </a:solidFill>
            </a:endParaRPr>
          </a:p>
        </p:txBody>
      </p:sp>
      <p:sp>
        <p:nvSpPr>
          <p:cNvPr id="2" name="矩形 1"/>
          <p:cNvSpPr/>
          <p:nvPr/>
        </p:nvSpPr>
        <p:spPr>
          <a:xfrm>
            <a:off x="539552" y="404664"/>
            <a:ext cx="4352474" cy="523220"/>
          </a:xfrm>
          <a:prstGeom prst="rect">
            <a:avLst/>
          </a:prstGeom>
        </p:spPr>
        <p:txBody>
          <a:bodyPr wrap="none">
            <a:spAutoFit/>
          </a:bodyPr>
          <a:lstStyle/>
          <a:p>
            <a:r>
              <a:rPr lang="en-US" altLang="zh-CN" sz="2800" dirty="0">
                <a:solidFill>
                  <a:schemeClr val="tx1"/>
                </a:solidFill>
              </a:rPr>
              <a:t>2</a:t>
            </a:r>
            <a:r>
              <a:rPr lang="zh-CN" altLang="zh-CN" sz="2800" dirty="0">
                <a:solidFill>
                  <a:schemeClr val="tx1"/>
                </a:solidFill>
              </a:rPr>
              <a:t>）多普勒扩展与相关时间</a:t>
            </a:r>
            <a:endParaRPr lang="zh-CN" altLang="zh-CN" sz="28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a:xfrm>
            <a:off x="685800" y="165100"/>
            <a:ext cx="7772400" cy="1143000"/>
          </a:xfrm>
        </p:spPr>
        <p:txBody>
          <a:bodyPr>
            <a:normAutofit/>
          </a:bodyPr>
          <a:lstStyle/>
          <a:p>
            <a:pPr eaLnBrk="1" hangingPunct="1">
              <a:defRPr/>
            </a:pPr>
            <a:r>
              <a:rPr lang="zh-CN" altLang="en-US" sz="3600" dirty="0">
                <a:solidFill>
                  <a:schemeClr val="bg1"/>
                </a:solidFill>
                <a:latin typeface="方正兰亭粗黑简体" pitchFamily="2" charset="-122"/>
                <a:ea typeface="方正兰亭粗黑简体" pitchFamily="2" charset="-122"/>
              </a:rPr>
              <a:t>六、</a:t>
            </a:r>
            <a:r>
              <a:rPr lang="en-US" altLang="zh-CN" sz="3600" dirty="0">
                <a:solidFill>
                  <a:schemeClr val="bg1"/>
                </a:solidFill>
                <a:latin typeface="方正兰亭粗黑简体" pitchFamily="2" charset="-122"/>
                <a:ea typeface="方正兰亭粗黑简体" pitchFamily="2" charset="-122"/>
              </a:rPr>
              <a:t> </a:t>
            </a:r>
            <a:r>
              <a:rPr lang="zh-CN" altLang="en-US" sz="3600" dirty="0">
                <a:solidFill>
                  <a:schemeClr val="bg1"/>
                </a:solidFill>
                <a:latin typeface="方正兰亭粗黑简体" pitchFamily="2" charset="-122"/>
                <a:ea typeface="方正兰亭粗黑简体" pitchFamily="2" charset="-122"/>
              </a:rPr>
              <a:t>多普勒扩展和相关时间</a:t>
            </a:r>
            <a:endParaRPr lang="zh-CN" altLang="en-US" sz="3600" dirty="0">
              <a:solidFill>
                <a:schemeClr val="bg1"/>
              </a:solidFill>
              <a:latin typeface="方正兰亭粗黑简体" pitchFamily="2" charset="-122"/>
              <a:ea typeface="方正兰亭粗黑简体" pitchFamily="2" charset="-122"/>
            </a:endParaRPr>
          </a:p>
        </p:txBody>
      </p:sp>
      <p:sp>
        <p:nvSpPr>
          <p:cNvPr id="87044" name="Rectangle 3"/>
          <p:cNvSpPr>
            <a:spLocks noGrp="1" noChangeArrowheads="1"/>
          </p:cNvSpPr>
          <p:nvPr>
            <p:ph type="body" idx="1"/>
          </p:nvPr>
        </p:nvSpPr>
        <p:spPr>
          <a:xfrm>
            <a:off x="467544" y="836712"/>
            <a:ext cx="8215312" cy="4572000"/>
          </a:xfrm>
        </p:spPr>
        <p:txBody>
          <a:bodyPr/>
          <a:lstStyle/>
          <a:p>
            <a:pPr>
              <a:lnSpc>
                <a:spcPct val="150000"/>
              </a:lnSpc>
              <a:buClr>
                <a:schemeClr val="accent1">
                  <a:lumMod val="75000"/>
                </a:schemeClr>
              </a:buClr>
              <a:buNone/>
              <a:defRPr/>
            </a:pPr>
            <a:r>
              <a:rPr lang="zh-CN" altLang="en-US" sz="2800" b="1" dirty="0" smtClean="0">
                <a:latin typeface="方正兰亭粗黑简体" pitchFamily="2" charset="-122"/>
                <a:ea typeface="方正兰亭粗黑简体" pitchFamily="2" charset="-122"/>
              </a:rPr>
              <a:t>多普勒</a:t>
            </a:r>
            <a:r>
              <a:rPr lang="zh-CN" altLang="en-US" sz="2800" b="1" dirty="0">
                <a:latin typeface="方正兰亭粗黑简体" pitchFamily="2" charset="-122"/>
                <a:ea typeface="方正兰亭粗黑简体" pitchFamily="2" charset="-122"/>
              </a:rPr>
              <a:t>扩展的量化</a:t>
            </a:r>
            <a:endParaRPr lang="zh-CN" altLang="en-US" sz="2800" b="1" dirty="0">
              <a:latin typeface="+mj-ea"/>
              <a:ea typeface="+mj-ea"/>
            </a:endParaRPr>
          </a:p>
          <a:p>
            <a:pPr lvl="1" eaLnBrk="1" hangingPunct="1">
              <a:lnSpc>
                <a:spcPct val="150000"/>
              </a:lnSpc>
              <a:buClr>
                <a:srgbClr val="0000FF"/>
              </a:buClr>
              <a:buFont typeface="Wingdings" panose="05000000000000000000" pitchFamily="2" charset="2"/>
              <a:buChar char="p"/>
              <a:defRPr/>
            </a:pPr>
            <a:r>
              <a:rPr lang="zh-CN" altLang="en-US" sz="2400" b="1" dirty="0">
                <a:latin typeface="+mj-ea"/>
              </a:rPr>
              <a:t>多普勒扩展指接收信号多普勒谱为非</a:t>
            </a:r>
            <a:r>
              <a:rPr lang="en-US" altLang="zh-CN" sz="2400" b="1" dirty="0">
                <a:latin typeface="+mj-ea"/>
              </a:rPr>
              <a:t>0</a:t>
            </a:r>
            <a:r>
              <a:rPr lang="zh-CN" altLang="en-US" sz="2400" b="1" dirty="0">
                <a:latin typeface="+mj-ea"/>
              </a:rPr>
              <a:t>值的频率范围，表达式为：</a:t>
            </a:r>
            <a:endParaRPr lang="en-US" altLang="zh-CN" sz="2400" b="1" dirty="0">
              <a:latin typeface="方正兰亭粗黑简体" pitchFamily="2" charset="-122"/>
              <a:ea typeface="方正兰亭粗黑简体" pitchFamily="2" charset="-122"/>
            </a:endParaRPr>
          </a:p>
        </p:txBody>
      </p:sp>
      <p:grpSp>
        <p:nvGrpSpPr>
          <p:cNvPr id="12" name="组合 11"/>
          <p:cNvGrpSpPr/>
          <p:nvPr/>
        </p:nvGrpSpPr>
        <p:grpSpPr>
          <a:xfrm>
            <a:off x="928688" y="3429000"/>
            <a:ext cx="7572375" cy="2928938"/>
            <a:chOff x="928688" y="3429000"/>
            <a:chExt cx="7572375" cy="2928938"/>
          </a:xfrm>
        </p:grpSpPr>
        <p:pic>
          <p:nvPicPr>
            <p:cNvPr id="10" name="Picture 2"/>
            <p:cNvPicPr>
              <a:picLocks noChangeAspect="1" noChangeArrowheads="1"/>
            </p:cNvPicPr>
            <p:nvPr/>
          </p:nvPicPr>
          <p:blipFill>
            <a:blip r:embed="rId1" cstate="print"/>
            <a:srcRect l="13272" t="23560" r="4402" b="22807"/>
            <a:stretch>
              <a:fillRect/>
            </a:stretch>
          </p:blipFill>
          <p:spPr bwMode="auto">
            <a:xfrm>
              <a:off x="928688" y="3429000"/>
              <a:ext cx="7572375" cy="2928938"/>
            </a:xfrm>
            <a:prstGeom prst="rect">
              <a:avLst/>
            </a:prstGeom>
            <a:noFill/>
            <a:ln w="9525" algn="ctr">
              <a:noFill/>
              <a:miter lim="800000"/>
              <a:headEnd/>
              <a:tailEnd/>
            </a:ln>
          </p:spPr>
        </p:pic>
        <p:sp>
          <p:nvSpPr>
            <p:cNvPr id="11" name="椭圆 10"/>
            <p:cNvSpPr>
              <a:spLocks noChangeArrowheads="1"/>
            </p:cNvSpPr>
            <p:nvPr/>
          </p:nvSpPr>
          <p:spPr bwMode="auto">
            <a:xfrm>
              <a:off x="5643563" y="3929063"/>
              <a:ext cx="2071687" cy="1143000"/>
            </a:xfrm>
            <a:prstGeom prst="ellipse">
              <a:avLst/>
            </a:prstGeom>
            <a:noFill/>
            <a:ln w="25400" algn="ctr">
              <a:solidFill>
                <a:srgbClr val="FF0000"/>
              </a:solidFill>
              <a:round/>
            </a:ln>
          </p:spPr>
          <p:txBody>
            <a:bodyPr/>
            <a:lstStyle/>
            <a:p>
              <a:pPr marL="298450" indent="-298450" defTabSz="697230">
                <a:spcBef>
                  <a:spcPct val="20000"/>
                </a:spcBef>
                <a:buClr>
                  <a:schemeClr val="accent1"/>
                </a:buClr>
                <a:buFont typeface="Wingdings" panose="05000000000000000000" pitchFamily="2" charset="2"/>
                <a:buChar char="Ø"/>
              </a:pPr>
              <a:endParaRPr lang="zh-CN" altLang="en-US"/>
            </a:p>
          </p:txBody>
        </p:sp>
      </p:grpSp>
      <p:graphicFrame>
        <p:nvGraphicFramePr>
          <p:cNvPr id="906242" name="Object 2"/>
          <p:cNvGraphicFramePr>
            <a:graphicFrameLocks noChangeAspect="1"/>
          </p:cNvGraphicFramePr>
          <p:nvPr/>
        </p:nvGraphicFramePr>
        <p:xfrm>
          <a:off x="2782889" y="3214686"/>
          <a:ext cx="2217740" cy="531730"/>
        </p:xfrm>
        <a:graphic>
          <a:graphicData uri="http://schemas.openxmlformats.org/presentationml/2006/ole">
            <mc:AlternateContent xmlns:mc="http://schemas.openxmlformats.org/markup-compatibility/2006">
              <mc:Choice xmlns:v="urn:schemas-microsoft-com:vml" Requires="v">
                <p:oleObj spid="_x0000_s126993" name="Equation" r:id="rId2" imgW="22860000" imgH="5486400" progId="Equation.DSMT4">
                  <p:embed/>
                </p:oleObj>
              </mc:Choice>
              <mc:Fallback>
                <p:oleObj name="Equation" r:id="rId2" imgW="22860000" imgH="5486400" progId="Equation.DSMT4">
                  <p:embed/>
                  <p:pic>
                    <p:nvPicPr>
                      <p:cNvPr id="0" name="图片 1269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9" y="3214686"/>
                        <a:ext cx="2217740" cy="531730"/>
                      </a:xfrm>
                      <a:prstGeom prst="rect">
                        <a:avLst/>
                      </a:prstGeom>
                      <a:noFill/>
                      <a:extLst>
                        <a:ext uri="{909E8E84-426E-40DD-AFC4-6F175D3DCCD1}">
                          <a14:hiddenFill xmlns:a14="http://schemas.microsoft.com/office/drawing/2010/main">
                            <a:solidFill>
                              <a:schemeClr val="tx2"/>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a:xfrm>
            <a:off x="685800" y="165100"/>
            <a:ext cx="7772400" cy="1143000"/>
          </a:xfrm>
        </p:spPr>
        <p:txBody>
          <a:bodyPr>
            <a:normAutofit/>
          </a:bodyPr>
          <a:lstStyle/>
          <a:p>
            <a:pPr eaLnBrk="1" hangingPunct="1">
              <a:defRPr/>
            </a:pPr>
            <a:r>
              <a:rPr lang="zh-CN" altLang="en-US" sz="3600" dirty="0">
                <a:solidFill>
                  <a:schemeClr val="bg1"/>
                </a:solidFill>
                <a:latin typeface="方正兰亭粗黑简体" pitchFamily="2" charset="-122"/>
                <a:ea typeface="方正兰亭粗黑简体" pitchFamily="2" charset="-122"/>
              </a:rPr>
              <a:t>六、</a:t>
            </a:r>
            <a:r>
              <a:rPr lang="en-US" altLang="zh-CN" sz="3600" dirty="0">
                <a:solidFill>
                  <a:schemeClr val="bg1"/>
                </a:solidFill>
                <a:latin typeface="方正兰亭粗黑简体" pitchFamily="2" charset="-122"/>
                <a:ea typeface="方正兰亭粗黑简体" pitchFamily="2" charset="-122"/>
              </a:rPr>
              <a:t> </a:t>
            </a:r>
            <a:r>
              <a:rPr lang="zh-CN" altLang="en-US" sz="3600" dirty="0">
                <a:solidFill>
                  <a:schemeClr val="bg1"/>
                </a:solidFill>
                <a:latin typeface="方正兰亭粗黑简体" pitchFamily="2" charset="-122"/>
                <a:ea typeface="方正兰亭粗黑简体" pitchFamily="2" charset="-122"/>
              </a:rPr>
              <a:t>多普勒扩展和相关时间</a:t>
            </a:r>
            <a:endParaRPr lang="zh-CN" altLang="en-US" sz="3600" dirty="0">
              <a:solidFill>
                <a:schemeClr val="bg1"/>
              </a:solidFill>
              <a:latin typeface="方正兰亭粗黑简体" pitchFamily="2" charset="-122"/>
              <a:ea typeface="方正兰亭粗黑简体" pitchFamily="2" charset="-122"/>
            </a:endParaRPr>
          </a:p>
        </p:txBody>
      </p:sp>
      <p:sp>
        <p:nvSpPr>
          <p:cNvPr id="87044" name="Rectangle 3"/>
          <p:cNvSpPr>
            <a:spLocks noGrp="1" noChangeArrowheads="1"/>
          </p:cNvSpPr>
          <p:nvPr>
            <p:ph type="body" idx="1"/>
          </p:nvPr>
        </p:nvSpPr>
        <p:spPr>
          <a:xfrm>
            <a:off x="179512" y="764704"/>
            <a:ext cx="8712968" cy="4572000"/>
          </a:xfrm>
        </p:spPr>
        <p:txBody>
          <a:bodyPr/>
          <a:lstStyle/>
          <a:p>
            <a:pPr eaLnBrk="1" hangingPunct="1">
              <a:lnSpc>
                <a:spcPct val="150000"/>
              </a:lnSpc>
              <a:buClr>
                <a:schemeClr val="accent1">
                  <a:lumMod val="75000"/>
                </a:schemeClr>
              </a:buClr>
              <a:buFont typeface="Wingdings" panose="05000000000000000000" pitchFamily="2" charset="2"/>
              <a:buNone/>
              <a:defRPr/>
            </a:pPr>
            <a:r>
              <a:rPr lang="zh-CN" altLang="en-US" sz="2800" b="1" dirty="0" smtClean="0">
                <a:latin typeface="方正兰亭粗黑简体" pitchFamily="2" charset="-122"/>
                <a:ea typeface="方正兰亭粗黑简体" pitchFamily="2" charset="-122"/>
              </a:rPr>
              <a:t>（</a:t>
            </a:r>
            <a:r>
              <a:rPr lang="en-US" altLang="zh-CN" sz="2800" b="1" dirty="0" smtClean="0">
                <a:latin typeface="方正兰亭粗黑简体" pitchFamily="2" charset="-122"/>
                <a:ea typeface="方正兰亭粗黑简体" pitchFamily="2" charset="-122"/>
              </a:rPr>
              <a:t>2</a:t>
            </a:r>
            <a:r>
              <a:rPr lang="zh-CN" altLang="en-US" sz="2800" b="1" dirty="0" smtClean="0">
                <a:latin typeface="方正兰亭粗黑简体" pitchFamily="2" charset="-122"/>
                <a:ea typeface="方正兰亭粗黑简体" pitchFamily="2" charset="-122"/>
              </a:rPr>
              <a:t>）相关时间</a:t>
            </a:r>
            <a:r>
              <a:rPr lang="zh-CN" altLang="en-US" sz="2800" b="1" dirty="0">
                <a:latin typeface="方正兰亭粗黑简体" pitchFamily="2" charset="-122"/>
                <a:ea typeface="方正兰亭粗黑简体" pitchFamily="2" charset="-122"/>
              </a:rPr>
              <a:t>定义及量化</a:t>
            </a:r>
            <a:endParaRPr lang="zh-CN" altLang="en-US" sz="2800" b="1" dirty="0">
              <a:latin typeface="+mj-ea"/>
              <a:ea typeface="+mj-ea"/>
            </a:endParaRPr>
          </a:p>
          <a:p>
            <a:pPr lvl="1" eaLnBrk="1" hangingPunct="1">
              <a:lnSpc>
                <a:spcPct val="150000"/>
              </a:lnSpc>
              <a:buClr>
                <a:srgbClr val="0000FF"/>
              </a:buClr>
              <a:buFont typeface="Wingdings" panose="05000000000000000000" pitchFamily="2" charset="2"/>
              <a:buChar char="p"/>
              <a:defRPr/>
            </a:pPr>
            <a:r>
              <a:rPr lang="zh-CN" altLang="en-US" sz="2400" b="1" dirty="0">
                <a:latin typeface="+mj-ea"/>
              </a:rPr>
              <a:t> </a:t>
            </a:r>
            <a:r>
              <a:rPr lang="zh-CN" altLang="en-US" sz="2400" b="1" dirty="0">
                <a:latin typeface="方正大黑简体" pitchFamily="2" charset="-122"/>
              </a:rPr>
              <a:t>定义：信道冲激响应维持不变（或一定相关度）的时间间隔的统计平均。</a:t>
            </a:r>
            <a:endParaRPr lang="en-US" altLang="zh-CN" sz="2400" b="1" dirty="0">
              <a:latin typeface="方正大黑简体" pitchFamily="2" charset="-122"/>
            </a:endParaRPr>
          </a:p>
          <a:p>
            <a:pPr lvl="1">
              <a:lnSpc>
                <a:spcPct val="150000"/>
              </a:lnSpc>
              <a:buClr>
                <a:srgbClr val="0000FF"/>
              </a:buClr>
              <a:buFont typeface="Wingdings" panose="05000000000000000000" pitchFamily="2" charset="2"/>
              <a:buChar char="p"/>
              <a:defRPr/>
            </a:pPr>
            <a:r>
              <a:rPr lang="zh-CN" altLang="en-US" sz="2400" b="1" dirty="0">
                <a:latin typeface="方正大黑简体" pitchFamily="2" charset="-122"/>
              </a:rPr>
              <a:t> 在相关时间内，两个到达信号有很强的幅度相关性。</a:t>
            </a:r>
            <a:endParaRPr lang="en-US" altLang="zh-CN" sz="2400" b="1" dirty="0">
              <a:latin typeface="方正大黑简体" pitchFamily="2" charset="-122"/>
            </a:endParaRPr>
          </a:p>
          <a:p>
            <a:pPr lvl="1">
              <a:buClr>
                <a:srgbClr val="0000FF"/>
              </a:buClr>
              <a:buFont typeface="Wingdings" panose="05000000000000000000" pitchFamily="2" charset="2"/>
              <a:buChar char="p"/>
              <a:defRPr/>
            </a:pPr>
            <a:endParaRPr lang="en-US" altLang="zh-CN" sz="2400" b="1" dirty="0">
              <a:latin typeface="方正大黑简体" pitchFamily="2" charset="-122"/>
            </a:endParaRPr>
          </a:p>
          <a:p>
            <a:pPr lvl="1">
              <a:buClr>
                <a:srgbClr val="0000FF"/>
              </a:buClr>
              <a:buFont typeface="Wingdings" panose="05000000000000000000" pitchFamily="2" charset="2"/>
              <a:buChar char="p"/>
              <a:defRPr/>
            </a:pPr>
            <a:endParaRPr lang="en-US" altLang="zh-CN" sz="2400" b="1" dirty="0">
              <a:latin typeface="方正大黑简体" pitchFamily="2" charset="-122"/>
            </a:endParaRPr>
          </a:p>
          <a:p>
            <a:pPr lvl="1">
              <a:lnSpc>
                <a:spcPct val="150000"/>
              </a:lnSpc>
              <a:buClr>
                <a:srgbClr val="0000FF"/>
              </a:buClr>
              <a:buFont typeface="Wingdings" panose="05000000000000000000" pitchFamily="2" charset="2"/>
              <a:buChar char="p"/>
              <a:defRPr/>
            </a:pPr>
            <a:r>
              <a:rPr lang="zh-CN" altLang="en-US" sz="2400" b="1" dirty="0">
                <a:latin typeface="方正大黑简体" pitchFamily="2" charset="-122"/>
              </a:rPr>
              <a:t>若时间相关函数定义为大于</a:t>
            </a:r>
            <a:r>
              <a:rPr lang="en-US" altLang="zh-CN" sz="2400" b="1" dirty="0">
                <a:latin typeface="方正大黑简体" pitchFamily="2" charset="-122"/>
              </a:rPr>
              <a:t>0.5</a:t>
            </a:r>
            <a:r>
              <a:rPr lang="zh-CN" altLang="en-US" sz="2400" b="1" dirty="0">
                <a:latin typeface="方正大黑简体" pitchFamily="2" charset="-122"/>
              </a:rPr>
              <a:t>时，相关时间可近似为</a:t>
            </a:r>
            <a:r>
              <a:rPr lang="zh-CN" altLang="zh-CN" sz="2400" b="1" dirty="0">
                <a:latin typeface="方正大黑简体" pitchFamily="2" charset="-122"/>
              </a:rPr>
              <a:t>：</a:t>
            </a:r>
            <a:endParaRPr lang="en-US" altLang="zh-CN" sz="2400" b="1" dirty="0">
              <a:latin typeface="方正大黑简体" pitchFamily="2" charset="-122"/>
            </a:endParaRPr>
          </a:p>
          <a:p>
            <a:pPr lvl="1">
              <a:lnSpc>
                <a:spcPct val="150000"/>
              </a:lnSpc>
              <a:buClr>
                <a:srgbClr val="0000FF"/>
              </a:buClr>
              <a:buFont typeface="Wingdings" panose="05000000000000000000" pitchFamily="2" charset="2"/>
              <a:buChar char="p"/>
              <a:defRPr/>
            </a:pPr>
            <a:endParaRPr lang="en-US" altLang="zh-CN" sz="2400" dirty="0">
              <a:latin typeface="+mj-ea"/>
            </a:endParaRPr>
          </a:p>
          <a:p>
            <a:pPr marL="457200" lvl="1" indent="0" eaLnBrk="1" hangingPunct="1">
              <a:lnSpc>
                <a:spcPct val="150000"/>
              </a:lnSpc>
              <a:buClr>
                <a:srgbClr val="0000FF"/>
              </a:buClr>
              <a:buNone/>
              <a:defRPr/>
            </a:pPr>
            <a:endParaRPr lang="en-US" altLang="zh-CN" sz="2400" dirty="0">
              <a:solidFill>
                <a:srgbClr val="0000FF"/>
              </a:solidFill>
              <a:latin typeface="方正兰亭粗黑简体" pitchFamily="2" charset="-122"/>
              <a:ea typeface="方正兰亭粗黑简体" pitchFamily="2" charset="-122"/>
            </a:endParaRPr>
          </a:p>
        </p:txBody>
      </p:sp>
      <p:graphicFrame>
        <p:nvGraphicFramePr>
          <p:cNvPr id="907267" name="Object 4"/>
          <p:cNvGraphicFramePr>
            <a:graphicFrameLocks noChangeAspect="1"/>
          </p:cNvGraphicFramePr>
          <p:nvPr/>
        </p:nvGraphicFramePr>
        <p:xfrm>
          <a:off x="3779912" y="3212976"/>
          <a:ext cx="1176337" cy="992188"/>
        </p:xfrm>
        <a:graphic>
          <a:graphicData uri="http://schemas.openxmlformats.org/presentationml/2006/ole">
            <mc:AlternateContent xmlns:mc="http://schemas.openxmlformats.org/markup-compatibility/2006">
              <mc:Choice xmlns:v="urn:schemas-microsoft-com:vml" Requires="v">
                <p:oleObj spid="_x0000_s128032" name="Equation" r:id="rId1" imgW="16256000" imgH="13817600" progId="Equation.DSMT4">
                  <p:embed/>
                </p:oleObj>
              </mc:Choice>
              <mc:Fallback>
                <p:oleObj name="Equation" r:id="rId1" imgW="16256000" imgH="13817600" progId="Equation.DSMT4">
                  <p:embed/>
                  <p:pic>
                    <p:nvPicPr>
                      <p:cNvPr id="0" name="图片 1280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3212976"/>
                        <a:ext cx="1176337" cy="992188"/>
                      </a:xfrm>
                      <a:prstGeom prst="rect">
                        <a:avLst/>
                      </a:prstGeom>
                      <a:noFill/>
                      <a:extLst>
                        <a:ext uri="{909E8E84-426E-40DD-AFC4-6F175D3DCCD1}">
                          <a14:hiddenFill xmlns:a14="http://schemas.microsoft.com/office/drawing/2010/main">
                            <a:solidFill>
                              <a:schemeClr val="tx2"/>
                            </a:solidFill>
                          </a14:hiddenFill>
                        </a:ext>
                      </a:extLst>
                    </p:spPr>
                  </p:pic>
                </p:oleObj>
              </mc:Fallback>
            </mc:AlternateContent>
          </a:graphicData>
        </a:graphic>
      </p:graphicFrame>
      <p:graphicFrame>
        <p:nvGraphicFramePr>
          <p:cNvPr id="907268" name="Object 7"/>
          <p:cNvGraphicFramePr>
            <a:graphicFrameLocks noChangeAspect="1"/>
          </p:cNvGraphicFramePr>
          <p:nvPr/>
        </p:nvGraphicFramePr>
        <p:xfrm>
          <a:off x="3707904" y="4869160"/>
          <a:ext cx="1704975" cy="992188"/>
        </p:xfrm>
        <a:graphic>
          <a:graphicData uri="http://schemas.openxmlformats.org/presentationml/2006/ole">
            <mc:AlternateContent xmlns:mc="http://schemas.openxmlformats.org/markup-compatibility/2006">
              <mc:Choice xmlns:v="urn:schemas-microsoft-com:vml" Requires="v">
                <p:oleObj spid="_x0000_s128033" name="Equation" r:id="rId3" imgW="23571200" imgH="13817600" progId="Equation.DSMT4">
                  <p:embed/>
                </p:oleObj>
              </mc:Choice>
              <mc:Fallback>
                <p:oleObj name="Equation" r:id="rId3" imgW="23571200" imgH="13817600" progId="Equation.DSMT4">
                  <p:embed/>
                  <p:pic>
                    <p:nvPicPr>
                      <p:cNvPr id="0" name="图片 1280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4869160"/>
                        <a:ext cx="1704975" cy="992188"/>
                      </a:xfrm>
                      <a:prstGeom prst="rect">
                        <a:avLst/>
                      </a:prstGeom>
                      <a:noFill/>
                      <a:extLst>
                        <a:ext uri="{909E8E84-426E-40DD-AFC4-6F175D3DCCD1}">
                          <a14:hiddenFill xmlns:a14="http://schemas.microsoft.com/office/drawing/2010/main">
                            <a:solidFill>
                              <a:schemeClr val="tx2"/>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7044">
                                            <p:txEl>
                                              <p:pRg st="5" end="5"/>
                                            </p:txEl>
                                          </p:spTgt>
                                        </p:tgtEl>
                                        <p:attrNameLst>
                                          <p:attrName>style.visibility</p:attrName>
                                        </p:attrNameLst>
                                      </p:cBhvr>
                                      <p:to>
                                        <p:strVal val="visible"/>
                                      </p:to>
                                    </p:set>
                                    <p:animEffect transition="in" filter="blinds(horizontal)">
                                      <p:cBhvr>
                                        <p:cTn id="7" dur="500"/>
                                        <p:tgtEl>
                                          <p:spTgt spid="87044">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07268"/>
                                        </p:tgtEl>
                                        <p:attrNameLst>
                                          <p:attrName>style.visibility</p:attrName>
                                        </p:attrNameLst>
                                      </p:cBhvr>
                                      <p:to>
                                        <p:strVal val="visible"/>
                                      </p:to>
                                    </p:set>
                                    <p:animEffect transition="in" filter="blinds(horizontal)">
                                      <p:cBhvr>
                                        <p:cTn id="10" dur="500"/>
                                        <p:tgtEl>
                                          <p:spTgt spid="907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728690" y="214298"/>
            <a:ext cx="7772400" cy="1143000"/>
          </a:xfrm>
        </p:spPr>
        <p:txBody>
          <a:bodyPr>
            <a:normAutofit/>
          </a:bodyPr>
          <a:lstStyle/>
          <a:p>
            <a:pPr>
              <a:defRPr/>
            </a:pPr>
            <a:r>
              <a:rPr lang="zh-CN" altLang="en-US" sz="3600" dirty="0">
                <a:solidFill>
                  <a:schemeClr val="bg1"/>
                </a:solidFill>
                <a:latin typeface="方正兰亭粗黑简体" pitchFamily="2" charset="-122"/>
                <a:ea typeface="方正兰亭粗黑简体" pitchFamily="2" charset="-122"/>
              </a:rPr>
              <a:t>六、</a:t>
            </a:r>
            <a:r>
              <a:rPr lang="en-US" altLang="zh-CN" sz="3600" dirty="0">
                <a:solidFill>
                  <a:schemeClr val="bg1"/>
                </a:solidFill>
                <a:latin typeface="方正兰亭粗黑简体" pitchFamily="2" charset="-122"/>
                <a:ea typeface="方正兰亭粗黑简体" pitchFamily="2" charset="-122"/>
              </a:rPr>
              <a:t> </a:t>
            </a:r>
            <a:r>
              <a:rPr lang="zh-CN" altLang="en-US" sz="3600" dirty="0">
                <a:solidFill>
                  <a:schemeClr val="bg1"/>
                </a:solidFill>
                <a:latin typeface="方正兰亭粗黑简体" pitchFamily="2" charset="-122"/>
                <a:ea typeface="方正兰亭粗黑简体" pitchFamily="2" charset="-122"/>
              </a:rPr>
              <a:t>多普勒扩展和相关时间</a:t>
            </a:r>
            <a:endParaRPr lang="zh-CN" altLang="en-US" sz="3600" dirty="0">
              <a:solidFill>
                <a:schemeClr val="bg1"/>
              </a:solidFill>
              <a:latin typeface="方正兰亭粗黑简体" pitchFamily="2" charset="-122"/>
              <a:ea typeface="方正兰亭粗黑简体" pitchFamily="2" charset="-122"/>
            </a:endParaRPr>
          </a:p>
        </p:txBody>
      </p:sp>
      <p:sp>
        <p:nvSpPr>
          <p:cNvPr id="6" name="矩形 5"/>
          <p:cNvSpPr/>
          <p:nvPr/>
        </p:nvSpPr>
        <p:spPr>
          <a:xfrm>
            <a:off x="523479" y="692696"/>
            <a:ext cx="8072437" cy="3877985"/>
          </a:xfrm>
          <a:prstGeom prst="rect">
            <a:avLst/>
          </a:prstGeom>
        </p:spPr>
        <p:txBody>
          <a:bodyPr>
            <a:spAutoFit/>
          </a:bodyPr>
          <a:lstStyle/>
          <a:p>
            <a:pPr algn="just">
              <a:lnSpc>
                <a:spcPct val="150000"/>
              </a:lnSpc>
              <a:buClr>
                <a:schemeClr val="accent1">
                  <a:lumMod val="75000"/>
                </a:schemeClr>
              </a:buClr>
              <a:defRPr/>
            </a:pPr>
            <a:r>
              <a:rPr lang="zh-CN" altLang="en-US" sz="2800" dirty="0" smtClean="0">
                <a:solidFill>
                  <a:srgbClr val="FF0000"/>
                </a:solidFill>
                <a:latin typeface="方正兰亭粗黑简体" pitchFamily="2" charset="-122"/>
                <a:ea typeface="方正兰亭粗黑简体" pitchFamily="2" charset="-122"/>
              </a:rPr>
              <a:t>多普勒</a:t>
            </a:r>
            <a:r>
              <a:rPr lang="zh-CN" altLang="en-US" sz="2800" dirty="0">
                <a:solidFill>
                  <a:srgbClr val="FF0000"/>
                </a:solidFill>
                <a:latin typeface="方正兰亭粗黑简体" pitchFamily="2" charset="-122"/>
                <a:ea typeface="方正兰亭粗黑简体" pitchFamily="2" charset="-122"/>
              </a:rPr>
              <a:t>扩展</a:t>
            </a:r>
            <a:r>
              <a:rPr lang="zh-CN" altLang="en-US" sz="2800" dirty="0">
                <a:solidFill>
                  <a:srgbClr val="000099"/>
                </a:solidFill>
                <a:latin typeface="方正兰亭粗黑简体" pitchFamily="2" charset="-122"/>
                <a:ea typeface="方正兰亭粗黑简体" pitchFamily="2" charset="-122"/>
              </a:rPr>
              <a:t>与</a:t>
            </a:r>
            <a:r>
              <a:rPr lang="zh-CN" altLang="en-US" sz="2800" dirty="0">
                <a:solidFill>
                  <a:srgbClr val="FF0000"/>
                </a:solidFill>
                <a:latin typeface="方正兰亭粗黑简体" pitchFamily="2" charset="-122"/>
                <a:ea typeface="方正兰亭粗黑简体" pitchFamily="2" charset="-122"/>
              </a:rPr>
              <a:t>相关时间</a:t>
            </a:r>
            <a:r>
              <a:rPr lang="zh-CN" altLang="en-US" sz="2800" dirty="0">
                <a:solidFill>
                  <a:schemeClr val="tx1"/>
                </a:solidFill>
                <a:latin typeface="方正兰亭粗黑简体" pitchFamily="2" charset="-122"/>
                <a:ea typeface="方正兰亭粗黑简体" pitchFamily="2" charset="-122"/>
              </a:rPr>
              <a:t>的关系</a:t>
            </a:r>
            <a:endParaRPr lang="zh-CN" altLang="en-US" sz="2800" dirty="0">
              <a:solidFill>
                <a:schemeClr val="tx1"/>
              </a:solidFill>
              <a:latin typeface="方正兰亭粗黑简体" pitchFamily="2" charset="-122"/>
              <a:ea typeface="方正兰亭粗黑简体" pitchFamily="2" charset="-122"/>
            </a:endParaRPr>
          </a:p>
          <a:p>
            <a:pPr algn="just">
              <a:lnSpc>
                <a:spcPct val="150000"/>
              </a:lnSpc>
              <a:buClr>
                <a:srgbClr val="0000FF"/>
              </a:buClr>
              <a:buFont typeface="Wingdings" panose="05000000000000000000" pitchFamily="2" charset="2"/>
              <a:buChar char="p"/>
              <a:defRPr/>
            </a:pPr>
            <a:r>
              <a:rPr lang="zh-CN" altLang="en-US" sz="2800" dirty="0">
                <a:solidFill>
                  <a:schemeClr val="tx1"/>
                </a:solidFill>
                <a:latin typeface="+mj-ea"/>
                <a:ea typeface="+mj-ea"/>
              </a:rPr>
              <a:t> </a:t>
            </a:r>
            <a:r>
              <a:rPr lang="zh-CN" altLang="en-US" sz="2800" dirty="0">
                <a:solidFill>
                  <a:schemeClr val="tx1"/>
                </a:solidFill>
                <a:latin typeface="方正大黑简体" pitchFamily="2" charset="-122"/>
                <a:ea typeface="方正大黑简体" pitchFamily="2" charset="-122"/>
              </a:rPr>
              <a:t>相关时间由多普勒扩展决定，两者之间</a:t>
            </a:r>
            <a:r>
              <a:rPr lang="zh-CN" altLang="en-US" sz="2800" dirty="0">
                <a:solidFill>
                  <a:srgbClr val="FF0000"/>
                </a:solidFill>
                <a:latin typeface="方正大黑简体" pitchFamily="2" charset="-122"/>
                <a:ea typeface="方正大黑简体" pitchFamily="2" charset="-122"/>
              </a:rPr>
              <a:t>成反比关系</a:t>
            </a:r>
            <a:r>
              <a:rPr lang="zh-CN" altLang="en-US" sz="2800" dirty="0">
                <a:latin typeface="方正大黑简体" pitchFamily="2" charset="-122"/>
                <a:ea typeface="方正大黑简体" pitchFamily="2" charset="-122"/>
              </a:rPr>
              <a:t>。</a:t>
            </a:r>
            <a:endParaRPr lang="en-US" altLang="zh-CN" sz="2800" dirty="0">
              <a:latin typeface="方正大黑简体" pitchFamily="2" charset="-122"/>
              <a:ea typeface="方正大黑简体" pitchFamily="2" charset="-122"/>
            </a:endParaRPr>
          </a:p>
          <a:p>
            <a:pPr algn="just">
              <a:lnSpc>
                <a:spcPct val="150000"/>
              </a:lnSpc>
              <a:buClr>
                <a:srgbClr val="0000FF"/>
              </a:buClr>
              <a:buFont typeface="Wingdings" panose="05000000000000000000" pitchFamily="2" charset="2"/>
              <a:buChar char="p"/>
              <a:defRPr/>
            </a:pPr>
            <a:r>
              <a:rPr lang="zh-CN" altLang="en-US" sz="2800" dirty="0">
                <a:latin typeface="方正大黑简体" pitchFamily="2" charset="-122"/>
                <a:ea typeface="方正大黑简体" pitchFamily="2" charset="-122"/>
              </a:rPr>
              <a:t> </a:t>
            </a:r>
            <a:r>
              <a:rPr lang="zh-CN" altLang="en-US" sz="2800" dirty="0">
                <a:solidFill>
                  <a:schemeClr val="tx1"/>
                </a:solidFill>
                <a:latin typeface="方正大黑简体" pitchFamily="2" charset="-122"/>
                <a:ea typeface="方正大黑简体" pitchFamily="2" charset="-122"/>
              </a:rPr>
              <a:t>运动速度和信号频率 </a:t>
            </a:r>
            <a:r>
              <a:rPr lang="en-US" altLang="zh-CN" sz="2800" dirty="0">
                <a:solidFill>
                  <a:schemeClr val="tx1"/>
                </a:solidFill>
                <a:latin typeface="方正大黑简体" pitchFamily="2" charset="-122"/>
                <a:ea typeface="方正大黑简体" pitchFamily="2" charset="-122"/>
                <a:sym typeface="Wingdings" panose="05000000000000000000" pitchFamily="2" charset="2"/>
              </a:rPr>
              <a:t> </a:t>
            </a:r>
            <a:r>
              <a:rPr lang="zh-CN" altLang="en-US" sz="2800" dirty="0">
                <a:solidFill>
                  <a:schemeClr val="tx1"/>
                </a:solidFill>
                <a:latin typeface="方正大黑简体" pitchFamily="2" charset="-122"/>
                <a:ea typeface="方正大黑简体" pitchFamily="2" charset="-122"/>
                <a:sym typeface="Wingdings" panose="05000000000000000000" pitchFamily="2" charset="2"/>
              </a:rPr>
              <a:t>多普勒扩展 </a:t>
            </a:r>
            <a:r>
              <a:rPr lang="en-US" altLang="zh-CN" sz="2800" dirty="0">
                <a:solidFill>
                  <a:schemeClr val="tx1"/>
                </a:solidFill>
                <a:latin typeface="方正大黑简体" pitchFamily="2" charset="-122"/>
                <a:ea typeface="方正大黑简体" pitchFamily="2" charset="-122"/>
                <a:sym typeface="Wingdings" panose="05000000000000000000" pitchFamily="2" charset="2"/>
              </a:rPr>
              <a:t> </a:t>
            </a:r>
            <a:r>
              <a:rPr lang="zh-CN" altLang="en-US" sz="2800" dirty="0">
                <a:solidFill>
                  <a:schemeClr val="tx1"/>
                </a:solidFill>
                <a:latin typeface="方正大黑简体" pitchFamily="2" charset="-122"/>
                <a:ea typeface="方正大黑简体" pitchFamily="2" charset="-122"/>
                <a:sym typeface="Wingdings" panose="05000000000000000000" pitchFamily="2" charset="2"/>
              </a:rPr>
              <a:t>相关时间</a:t>
            </a:r>
            <a:endParaRPr lang="en-US" altLang="zh-CN" sz="2800" dirty="0">
              <a:solidFill>
                <a:schemeClr val="tx1"/>
              </a:solidFill>
              <a:latin typeface="方正大黑简体" pitchFamily="2" charset="-122"/>
              <a:ea typeface="方正大黑简体" pitchFamily="2" charset="-122"/>
            </a:endParaRPr>
          </a:p>
          <a:p>
            <a:pPr algn="just">
              <a:lnSpc>
                <a:spcPct val="150000"/>
              </a:lnSpc>
              <a:buClr>
                <a:srgbClr val="0000FF"/>
              </a:buClr>
              <a:buFont typeface="Wingdings" panose="05000000000000000000" pitchFamily="2" charset="2"/>
              <a:buChar char="p"/>
              <a:defRPr/>
            </a:pPr>
            <a:endParaRPr lang="zh-CN" altLang="en-US" sz="2400" dirty="0">
              <a:latin typeface="+mj-ea"/>
              <a:ea typeface="方正大黑简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15"/>
          <p:cNvGrpSpPr/>
          <p:nvPr/>
        </p:nvGrpSpPr>
        <p:grpSpPr bwMode="auto">
          <a:xfrm flipH="1">
            <a:off x="0" y="6197600"/>
            <a:ext cx="9144000" cy="660400"/>
            <a:chOff x="0" y="3944"/>
            <a:chExt cx="5760" cy="368"/>
          </a:xfrm>
        </p:grpSpPr>
        <p:sp>
          <p:nvSpPr>
            <p:cNvPr id="311315" name="Line 19"/>
            <p:cNvSpPr>
              <a:spLocks noChangeShapeType="1"/>
            </p:cNvSpPr>
            <p:nvPr/>
          </p:nvSpPr>
          <p:spPr bwMode="auto">
            <a:xfrm>
              <a:off x="5568" y="4120"/>
              <a:ext cx="0" cy="192"/>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4" name="Line 18"/>
            <p:cNvSpPr>
              <a:spLocks noChangeShapeType="1"/>
            </p:cNvSpPr>
            <p:nvPr/>
          </p:nvSpPr>
          <p:spPr bwMode="auto">
            <a:xfrm>
              <a:off x="5616" y="4088"/>
              <a:ext cx="144" cy="0"/>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3" name="Line 17"/>
            <p:cNvSpPr>
              <a:spLocks noChangeShapeType="1"/>
            </p:cNvSpPr>
            <p:nvPr/>
          </p:nvSpPr>
          <p:spPr bwMode="auto">
            <a:xfrm>
              <a:off x="0" y="4088"/>
              <a:ext cx="5520" cy="0"/>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2" name="Line 16"/>
            <p:cNvSpPr>
              <a:spLocks noChangeShapeType="1"/>
            </p:cNvSpPr>
            <p:nvPr/>
          </p:nvSpPr>
          <p:spPr bwMode="auto">
            <a:xfrm>
              <a:off x="5568" y="3944"/>
              <a:ext cx="0" cy="96"/>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11310" name="Rectangle 14"/>
          <p:cNvSpPr>
            <a:spLocks noChangeArrowheads="1"/>
          </p:cNvSpPr>
          <p:nvPr/>
        </p:nvSpPr>
        <p:spPr bwMode="gray">
          <a:xfrm>
            <a:off x="266700" y="676275"/>
            <a:ext cx="8240713" cy="28575"/>
          </a:xfrm>
          <a:prstGeom prst="rect">
            <a:avLst/>
          </a:prstGeom>
          <a:gradFill rotWithShape="0">
            <a:gsLst>
              <a:gs pos="0">
                <a:srgbClr val="F5F5F5"/>
              </a:gs>
              <a:gs pos="100000">
                <a:srgbClr val="3333FF"/>
              </a:gs>
            </a:gsLst>
            <a:lin ang="0" scaled="1"/>
          </a:gra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09" name="Rectangle 13"/>
          <p:cNvSpPr>
            <a:spLocks noChangeArrowheads="1"/>
          </p:cNvSpPr>
          <p:nvPr/>
        </p:nvSpPr>
        <p:spPr bwMode="gray">
          <a:xfrm>
            <a:off x="8594725" y="0"/>
            <a:ext cx="31750" cy="596900"/>
          </a:xfrm>
          <a:prstGeom prst="rect">
            <a:avLst/>
          </a:prstGeom>
          <a:solidFill>
            <a:srgbClr val="3333FF"/>
          </a:soli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08" name="Rectangle 12"/>
          <p:cNvSpPr>
            <a:spLocks noChangeArrowheads="1"/>
          </p:cNvSpPr>
          <p:nvPr/>
        </p:nvSpPr>
        <p:spPr bwMode="gray">
          <a:xfrm>
            <a:off x="8594725" y="804863"/>
            <a:ext cx="31750" cy="611187"/>
          </a:xfrm>
          <a:prstGeom prst="rect">
            <a:avLst/>
          </a:prstGeom>
          <a:solidFill>
            <a:srgbClr val="3333FF"/>
          </a:soli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07" name="Rectangle 11"/>
          <p:cNvSpPr>
            <a:spLocks noChangeArrowheads="1"/>
          </p:cNvSpPr>
          <p:nvPr/>
        </p:nvSpPr>
        <p:spPr bwMode="gray">
          <a:xfrm rot="-5400000">
            <a:off x="8909050" y="469901"/>
            <a:ext cx="28575" cy="444500"/>
          </a:xfrm>
          <a:prstGeom prst="rect">
            <a:avLst/>
          </a:prstGeom>
          <a:solidFill>
            <a:srgbClr val="3333FF"/>
          </a:solidFill>
          <a:ln w="9525">
            <a:noFill/>
            <a:miter lim="800000"/>
          </a:ln>
          <a:effectLst/>
        </p:spPr>
        <p:txBody>
          <a:bodyPr vert="eaVert" wrap="none" anchor="ctr"/>
          <a:lstStyle/>
          <a:p>
            <a:pPr>
              <a:defRPr/>
            </a:pPr>
            <a:endParaRPr lang="zh-CN" altLang="en-US">
              <a:effectLst>
                <a:outerShdw blurRad="38100" dist="38100" dir="2700000" algn="tl">
                  <a:srgbClr val="000000">
                    <a:alpha val="43137"/>
                  </a:srgbClr>
                </a:outerShdw>
              </a:effectLst>
            </a:endParaRPr>
          </a:p>
        </p:txBody>
      </p:sp>
      <p:sp>
        <p:nvSpPr>
          <p:cNvPr id="4104" name="Rectangle 3"/>
          <p:cNvSpPr>
            <a:spLocks noChangeArrowheads="1"/>
          </p:cNvSpPr>
          <p:nvPr/>
        </p:nvSpPr>
        <p:spPr bwMode="auto">
          <a:xfrm>
            <a:off x="266700" y="706439"/>
            <a:ext cx="8229600" cy="356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auto">
              <a:spcAft>
                <a:spcPts val="0"/>
              </a:spcAft>
              <a:buFont typeface="Arial" panose="020B0604020202020204" pitchFamily="34" charset="0"/>
              <a:buNone/>
              <a:defRPr/>
            </a:pPr>
            <a:endParaRPr lang="zh-CN" altLang="en-US" sz="2400" dirty="0"/>
          </a:p>
        </p:txBody>
      </p:sp>
      <p:sp>
        <p:nvSpPr>
          <p:cNvPr id="311298" name="Text Box 2"/>
          <p:cNvSpPr txBox="1">
            <a:spLocks noChangeArrowheads="1"/>
          </p:cNvSpPr>
          <p:nvPr/>
        </p:nvSpPr>
        <p:spPr bwMode="auto">
          <a:xfrm>
            <a:off x="2262188" y="93663"/>
            <a:ext cx="5184775" cy="523220"/>
          </a:xfrm>
          <a:prstGeom prst="rect">
            <a:avLst/>
          </a:prstGeom>
          <a:noFill/>
          <a:ln w="9525">
            <a:noFill/>
            <a:miter lim="800000"/>
          </a:ln>
          <a:effectLst/>
        </p:spPr>
        <p:txBody>
          <a:bodyPr>
            <a:spAutoFit/>
          </a:bodyPr>
          <a:lstStyle/>
          <a:p>
            <a:r>
              <a:rPr lang="en-US" altLang="zh-CN" sz="2800" dirty="0" smtClean="0">
                <a:solidFill>
                  <a:schemeClr val="tx1"/>
                </a:solidFill>
              </a:rPr>
              <a:t>2.2   </a:t>
            </a:r>
            <a:r>
              <a:rPr lang="zh-CN" altLang="zh-CN" sz="2800" dirty="0" smtClean="0">
                <a:solidFill>
                  <a:schemeClr val="tx1"/>
                </a:solidFill>
              </a:rPr>
              <a:t>无线电波</a:t>
            </a:r>
            <a:r>
              <a:rPr lang="zh-CN" altLang="zh-CN" sz="2800" dirty="0">
                <a:solidFill>
                  <a:schemeClr val="tx1"/>
                </a:solidFill>
              </a:rPr>
              <a:t>传播特性</a:t>
            </a:r>
            <a:endParaRPr lang="zh-CN" altLang="zh-CN" sz="2800" dirty="0">
              <a:solidFill>
                <a:schemeClr val="tx1"/>
              </a:solidFill>
            </a:endParaRPr>
          </a:p>
        </p:txBody>
      </p:sp>
      <p:sp>
        <p:nvSpPr>
          <p:cNvPr id="4107" name="Rectangle 23"/>
          <p:cNvSpPr>
            <a:spLocks noChangeArrowheads="1"/>
          </p:cNvSpPr>
          <p:nvPr/>
        </p:nvSpPr>
        <p:spPr bwMode="auto">
          <a:xfrm>
            <a:off x="7392988" y="6513513"/>
            <a:ext cx="1582737"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kumimoji="1" lang="en-US" altLang="zh-CN" sz="1600">
                <a:solidFill>
                  <a:srgbClr val="3333FF"/>
                </a:solidFill>
                <a:latin typeface="Times New Roman" panose="02020603050405020304" pitchFamily="18" charset="0"/>
                <a:ea typeface="ˎ̥"/>
                <a:cs typeface="ˎ̥"/>
              </a:rPr>
              <a:t>1-</a:t>
            </a:r>
            <a:fld id="{165A2C6D-77B8-458A-A8FB-84B1A491F4B2}" type="slidenum">
              <a:rPr kumimoji="1" lang="en-US" altLang="zh-CN" sz="1600">
                <a:solidFill>
                  <a:srgbClr val="3333FF"/>
                </a:solidFill>
                <a:latin typeface="Times New Roman" panose="02020603050405020304" pitchFamily="18" charset="0"/>
                <a:ea typeface="ˎ̥"/>
                <a:cs typeface="ˎ̥"/>
              </a:rPr>
            </a:fld>
            <a:r>
              <a:rPr kumimoji="1" lang="en-US" altLang="zh-CN" sz="1600">
                <a:solidFill>
                  <a:srgbClr val="3333FF"/>
                </a:solidFill>
                <a:latin typeface="Times New Roman" panose="02020603050405020304" pitchFamily="18" charset="0"/>
                <a:ea typeface="ˎ̥"/>
                <a:cs typeface="ˎ̥"/>
              </a:rPr>
              <a:t>/73</a:t>
            </a:r>
            <a:endParaRPr kumimoji="1" lang="en-US" altLang="zh-CN" sz="1600">
              <a:solidFill>
                <a:srgbClr val="3333FF"/>
              </a:solidFill>
              <a:latin typeface="Times New Roman" panose="02020603050405020304" pitchFamily="18" charset="0"/>
              <a:ea typeface="ˎ̥"/>
              <a:cs typeface="ˎ̥"/>
            </a:endParaRPr>
          </a:p>
        </p:txBody>
      </p:sp>
      <p:sp>
        <p:nvSpPr>
          <p:cNvPr id="2" name="矩形 1"/>
          <p:cNvSpPr/>
          <p:nvPr/>
        </p:nvSpPr>
        <p:spPr>
          <a:xfrm>
            <a:off x="539552" y="804863"/>
            <a:ext cx="7956748" cy="4616648"/>
          </a:xfrm>
          <a:prstGeom prst="rect">
            <a:avLst/>
          </a:prstGeom>
        </p:spPr>
        <p:txBody>
          <a:bodyPr wrap="square">
            <a:spAutoFit/>
          </a:bodyPr>
          <a:lstStyle/>
          <a:p>
            <a:pPr>
              <a:lnSpc>
                <a:spcPct val="150000"/>
              </a:lnSpc>
            </a:pPr>
            <a:r>
              <a:rPr lang="en-US" altLang="zh-CN" sz="2800" dirty="0" smtClean="0">
                <a:solidFill>
                  <a:schemeClr val="tx1"/>
                </a:solidFill>
              </a:rPr>
              <a:t>      </a:t>
            </a:r>
            <a:r>
              <a:rPr lang="zh-CN" altLang="zh-CN" sz="2800" dirty="0" smtClean="0">
                <a:solidFill>
                  <a:schemeClr val="tx1"/>
                </a:solidFill>
              </a:rPr>
              <a:t>早期</a:t>
            </a:r>
            <a:r>
              <a:rPr lang="zh-CN" altLang="zh-CN" sz="2800" dirty="0">
                <a:solidFill>
                  <a:schemeClr val="tx1"/>
                </a:solidFill>
              </a:rPr>
              <a:t>研究频段主要包括</a:t>
            </a:r>
            <a:r>
              <a:rPr lang="en-US" altLang="zh-CN" sz="2800" dirty="0">
                <a:solidFill>
                  <a:schemeClr val="tx1"/>
                </a:solidFill>
              </a:rPr>
              <a:t> VHF ( 30~300MHz)</a:t>
            </a:r>
            <a:r>
              <a:rPr lang="zh-CN" altLang="zh-CN" sz="2800" dirty="0">
                <a:solidFill>
                  <a:schemeClr val="tx1"/>
                </a:solidFill>
              </a:rPr>
              <a:t>、</a:t>
            </a:r>
            <a:r>
              <a:rPr lang="en-US" altLang="zh-CN" sz="2800" dirty="0">
                <a:solidFill>
                  <a:schemeClr val="tx1"/>
                </a:solidFill>
              </a:rPr>
              <a:t>UHF ( 300~3000MHz)</a:t>
            </a:r>
            <a:r>
              <a:rPr lang="zh-CN" altLang="zh-CN" sz="2800" dirty="0">
                <a:solidFill>
                  <a:schemeClr val="tx1"/>
                </a:solidFill>
              </a:rPr>
              <a:t>。对于</a:t>
            </a:r>
            <a:r>
              <a:rPr lang="en-US" altLang="zh-CN" sz="2800" dirty="0">
                <a:solidFill>
                  <a:schemeClr val="tx1"/>
                </a:solidFill>
              </a:rPr>
              <a:t>2G/3G/4G</a:t>
            </a:r>
            <a:r>
              <a:rPr lang="zh-CN" altLang="zh-CN" sz="2800" dirty="0">
                <a:solidFill>
                  <a:schemeClr val="tx1"/>
                </a:solidFill>
              </a:rPr>
              <a:t>数字蜂窝移动通信系统使用频段主要包括</a:t>
            </a:r>
            <a:r>
              <a:rPr lang="en-US" altLang="zh-CN" sz="2800" dirty="0">
                <a:solidFill>
                  <a:schemeClr val="tx1"/>
                </a:solidFill>
              </a:rPr>
              <a:t>150MHz</a:t>
            </a:r>
            <a:r>
              <a:rPr lang="zh-CN" altLang="zh-CN" sz="2800" dirty="0">
                <a:solidFill>
                  <a:schemeClr val="tx1"/>
                </a:solidFill>
              </a:rPr>
              <a:t>、</a:t>
            </a:r>
            <a:r>
              <a:rPr lang="en-US" altLang="zh-CN" sz="2800" dirty="0">
                <a:solidFill>
                  <a:schemeClr val="tx1"/>
                </a:solidFill>
              </a:rPr>
              <a:t> 450MHz</a:t>
            </a:r>
            <a:r>
              <a:rPr lang="zh-CN" altLang="zh-CN" sz="2800" dirty="0">
                <a:solidFill>
                  <a:schemeClr val="tx1"/>
                </a:solidFill>
              </a:rPr>
              <a:t>、</a:t>
            </a:r>
            <a:r>
              <a:rPr lang="en-US" altLang="zh-CN" sz="2800" dirty="0">
                <a:solidFill>
                  <a:schemeClr val="tx1"/>
                </a:solidFill>
              </a:rPr>
              <a:t>900MHz</a:t>
            </a:r>
            <a:r>
              <a:rPr lang="zh-CN" altLang="zh-CN" sz="2800" dirty="0">
                <a:solidFill>
                  <a:schemeClr val="tx1"/>
                </a:solidFill>
              </a:rPr>
              <a:t>、</a:t>
            </a:r>
            <a:r>
              <a:rPr lang="en-US" altLang="zh-CN" sz="2800" dirty="0">
                <a:solidFill>
                  <a:schemeClr val="tx1"/>
                </a:solidFill>
              </a:rPr>
              <a:t>1.8GHZ</a:t>
            </a:r>
            <a:r>
              <a:rPr lang="zh-CN" altLang="zh-CN" sz="2800" dirty="0">
                <a:solidFill>
                  <a:schemeClr val="tx1"/>
                </a:solidFill>
              </a:rPr>
              <a:t>、</a:t>
            </a:r>
            <a:r>
              <a:rPr lang="en-US" altLang="zh-CN" sz="2800" dirty="0">
                <a:solidFill>
                  <a:schemeClr val="tx1"/>
                </a:solidFill>
              </a:rPr>
              <a:t>2GHz</a:t>
            </a:r>
            <a:r>
              <a:rPr lang="zh-CN" altLang="zh-CN" sz="2800" dirty="0">
                <a:solidFill>
                  <a:schemeClr val="tx1"/>
                </a:solidFill>
              </a:rPr>
              <a:t>、 </a:t>
            </a:r>
            <a:r>
              <a:rPr lang="en-US" altLang="zh-CN" sz="2800" dirty="0">
                <a:solidFill>
                  <a:schemeClr val="tx1"/>
                </a:solidFill>
              </a:rPr>
              <a:t>2.6GHz</a:t>
            </a:r>
            <a:r>
              <a:rPr lang="zh-CN" altLang="zh-CN" sz="2800" dirty="0">
                <a:solidFill>
                  <a:schemeClr val="tx1"/>
                </a:solidFill>
              </a:rPr>
              <a:t>等。</a:t>
            </a:r>
            <a:r>
              <a:rPr lang="en-US" altLang="zh-CN" sz="2800" dirty="0">
                <a:solidFill>
                  <a:schemeClr val="tx1"/>
                </a:solidFill>
              </a:rPr>
              <a:t>3GPP</a:t>
            </a:r>
            <a:r>
              <a:rPr lang="zh-CN" altLang="zh-CN" sz="2800" dirty="0">
                <a:solidFill>
                  <a:schemeClr val="tx1"/>
                </a:solidFill>
              </a:rPr>
              <a:t>对于</a:t>
            </a:r>
            <a:r>
              <a:rPr lang="en-US" altLang="zh-CN" sz="2800" dirty="0">
                <a:solidFill>
                  <a:schemeClr val="tx1"/>
                </a:solidFill>
              </a:rPr>
              <a:t>5G</a:t>
            </a:r>
            <a:r>
              <a:rPr lang="zh-CN" altLang="zh-CN" sz="2800" dirty="0">
                <a:solidFill>
                  <a:schemeClr val="tx1"/>
                </a:solidFill>
              </a:rPr>
              <a:t>的新空口频段分成了两个范围</a:t>
            </a:r>
            <a:r>
              <a:rPr lang="en-US" altLang="zh-CN" sz="2800" dirty="0">
                <a:solidFill>
                  <a:schemeClr val="tx1"/>
                </a:solidFill>
              </a:rPr>
              <a:t>FR1</a:t>
            </a:r>
            <a:r>
              <a:rPr lang="zh-CN" altLang="zh-CN" sz="2800" dirty="0">
                <a:solidFill>
                  <a:schemeClr val="tx1"/>
                </a:solidFill>
              </a:rPr>
              <a:t>和</a:t>
            </a:r>
            <a:r>
              <a:rPr lang="en-US" altLang="zh-CN" sz="2800" dirty="0">
                <a:solidFill>
                  <a:schemeClr val="tx1"/>
                </a:solidFill>
              </a:rPr>
              <a:t>FR2</a:t>
            </a:r>
            <a:r>
              <a:rPr lang="zh-CN" altLang="zh-CN" sz="2800" dirty="0">
                <a:solidFill>
                  <a:schemeClr val="tx1"/>
                </a:solidFill>
              </a:rPr>
              <a:t>，</a:t>
            </a:r>
            <a:r>
              <a:rPr lang="en-US" altLang="zh-CN" sz="2800" dirty="0">
                <a:solidFill>
                  <a:schemeClr val="tx1"/>
                </a:solidFill>
              </a:rPr>
              <a:t>FR1</a:t>
            </a:r>
            <a:r>
              <a:rPr lang="zh-CN" altLang="zh-CN" sz="2800" dirty="0">
                <a:solidFill>
                  <a:schemeClr val="tx1"/>
                </a:solidFill>
              </a:rPr>
              <a:t>包括</a:t>
            </a:r>
            <a:r>
              <a:rPr lang="en-US" altLang="zh-CN" sz="2800" dirty="0">
                <a:solidFill>
                  <a:schemeClr val="tx1"/>
                </a:solidFill>
              </a:rPr>
              <a:t>450~6000 MHz</a:t>
            </a:r>
            <a:r>
              <a:rPr lang="zh-CN" altLang="zh-CN" sz="2800" dirty="0">
                <a:solidFill>
                  <a:schemeClr val="tx1"/>
                </a:solidFill>
              </a:rPr>
              <a:t>、</a:t>
            </a:r>
            <a:r>
              <a:rPr lang="en-US" altLang="zh-CN" sz="2800" dirty="0">
                <a:solidFill>
                  <a:schemeClr val="tx1"/>
                </a:solidFill>
              </a:rPr>
              <a:t>FR2</a:t>
            </a:r>
            <a:r>
              <a:rPr lang="zh-CN" altLang="zh-CN" sz="2800" dirty="0">
                <a:solidFill>
                  <a:schemeClr val="tx1"/>
                </a:solidFill>
              </a:rPr>
              <a:t>包括</a:t>
            </a:r>
            <a:r>
              <a:rPr lang="en-US" altLang="zh-CN" sz="2800" dirty="0">
                <a:solidFill>
                  <a:schemeClr val="tx1"/>
                </a:solidFill>
              </a:rPr>
              <a:t>24250~52600 MHz</a:t>
            </a:r>
            <a:r>
              <a:rPr lang="zh-CN" altLang="zh-CN" sz="2800" dirty="0">
                <a:solidFill>
                  <a:schemeClr val="tx1"/>
                </a:solidFill>
              </a:rPr>
              <a:t>。</a:t>
            </a:r>
            <a:endParaRPr lang="zh-CN" altLang="en-US" sz="2800" dirty="0">
              <a:solidFill>
                <a:schemeClr val="tx1"/>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728690" y="214298"/>
            <a:ext cx="7772400" cy="1143000"/>
          </a:xfrm>
        </p:spPr>
        <p:txBody>
          <a:bodyPr>
            <a:normAutofit/>
          </a:bodyPr>
          <a:lstStyle/>
          <a:p>
            <a:pPr>
              <a:defRPr/>
            </a:pPr>
            <a:r>
              <a:rPr lang="zh-CN" altLang="en-US" sz="3600" dirty="0">
                <a:solidFill>
                  <a:schemeClr val="bg1"/>
                </a:solidFill>
                <a:latin typeface="方正兰亭粗黑简体" pitchFamily="2" charset="-122"/>
                <a:ea typeface="方正兰亭粗黑简体" pitchFamily="2" charset="-122"/>
              </a:rPr>
              <a:t>六、</a:t>
            </a:r>
            <a:r>
              <a:rPr lang="en-US" altLang="zh-CN" sz="3600" dirty="0">
                <a:solidFill>
                  <a:schemeClr val="bg1"/>
                </a:solidFill>
                <a:latin typeface="方正兰亭粗黑简体" pitchFamily="2" charset="-122"/>
                <a:ea typeface="方正兰亭粗黑简体" pitchFamily="2" charset="-122"/>
              </a:rPr>
              <a:t> </a:t>
            </a:r>
            <a:r>
              <a:rPr lang="zh-CN" altLang="en-US" sz="3600" dirty="0">
                <a:solidFill>
                  <a:schemeClr val="bg1"/>
                </a:solidFill>
                <a:latin typeface="方正兰亭粗黑简体" pitchFamily="2" charset="-122"/>
                <a:ea typeface="方正兰亭粗黑简体" pitchFamily="2" charset="-122"/>
              </a:rPr>
              <a:t>多普勒扩展和相关时间</a:t>
            </a:r>
            <a:endParaRPr lang="zh-CN" altLang="en-US" sz="3600" dirty="0">
              <a:solidFill>
                <a:schemeClr val="bg1"/>
              </a:solidFill>
              <a:latin typeface="方正兰亭粗黑简体" pitchFamily="2" charset="-122"/>
              <a:ea typeface="方正兰亭粗黑简体" pitchFamily="2" charset="-122"/>
            </a:endParaRPr>
          </a:p>
        </p:txBody>
      </p:sp>
      <p:sp>
        <p:nvSpPr>
          <p:cNvPr id="6" name="矩形 5"/>
          <p:cNvSpPr/>
          <p:nvPr/>
        </p:nvSpPr>
        <p:spPr>
          <a:xfrm>
            <a:off x="232592" y="548680"/>
            <a:ext cx="8072437" cy="4924425"/>
          </a:xfrm>
          <a:prstGeom prst="rect">
            <a:avLst/>
          </a:prstGeom>
        </p:spPr>
        <p:txBody>
          <a:bodyPr>
            <a:spAutoFit/>
          </a:bodyPr>
          <a:lstStyle/>
          <a:p>
            <a:pPr algn="just">
              <a:lnSpc>
                <a:spcPct val="150000"/>
              </a:lnSpc>
              <a:spcBef>
                <a:spcPts val="600"/>
              </a:spcBef>
              <a:buClr>
                <a:schemeClr val="accent1">
                  <a:lumMod val="75000"/>
                </a:schemeClr>
              </a:buClr>
              <a:defRPr/>
            </a:pPr>
            <a:r>
              <a:rPr lang="zh-CN" altLang="en-US" sz="2800" dirty="0" smtClean="0">
                <a:solidFill>
                  <a:srgbClr val="FF0000"/>
                </a:solidFill>
                <a:latin typeface="方正兰亭粗黑简体" pitchFamily="2" charset="-122"/>
                <a:ea typeface="方正兰亭粗黑简体" pitchFamily="2" charset="-122"/>
              </a:rPr>
              <a:t>多普勒</a:t>
            </a:r>
            <a:r>
              <a:rPr lang="zh-CN" altLang="en-US" sz="2800" dirty="0">
                <a:solidFill>
                  <a:srgbClr val="FF0000"/>
                </a:solidFill>
                <a:latin typeface="方正兰亭粗黑简体" pitchFamily="2" charset="-122"/>
                <a:ea typeface="方正兰亭粗黑简体" pitchFamily="2" charset="-122"/>
              </a:rPr>
              <a:t>扩展</a:t>
            </a:r>
            <a:r>
              <a:rPr lang="zh-CN" altLang="en-US" sz="2800" dirty="0">
                <a:solidFill>
                  <a:srgbClr val="000099"/>
                </a:solidFill>
                <a:latin typeface="方正兰亭粗黑简体" pitchFamily="2" charset="-122"/>
                <a:ea typeface="方正兰亭粗黑简体" pitchFamily="2" charset="-122"/>
              </a:rPr>
              <a:t>与</a:t>
            </a:r>
            <a:r>
              <a:rPr lang="zh-CN" altLang="en-US" sz="2800" dirty="0">
                <a:solidFill>
                  <a:srgbClr val="FF0000"/>
                </a:solidFill>
                <a:latin typeface="方正兰亭粗黑简体" pitchFamily="2" charset="-122"/>
                <a:ea typeface="方正兰亭粗黑简体" pitchFamily="2" charset="-122"/>
              </a:rPr>
              <a:t>相关时间</a:t>
            </a:r>
            <a:r>
              <a:rPr lang="zh-CN" altLang="en-US" sz="2800" dirty="0">
                <a:solidFill>
                  <a:srgbClr val="000099"/>
                </a:solidFill>
                <a:latin typeface="方正兰亭粗黑简体" pitchFamily="2" charset="-122"/>
                <a:ea typeface="方正兰亭粗黑简体" pitchFamily="2" charset="-122"/>
              </a:rPr>
              <a:t>的关系</a:t>
            </a:r>
            <a:endParaRPr lang="zh-CN" altLang="en-US" sz="2800" dirty="0">
              <a:solidFill>
                <a:srgbClr val="000099"/>
              </a:solidFill>
              <a:latin typeface="方正兰亭粗黑简体" pitchFamily="2" charset="-122"/>
              <a:ea typeface="方正兰亭粗黑简体" pitchFamily="2" charset="-122"/>
            </a:endParaRPr>
          </a:p>
          <a:p>
            <a:pPr algn="just">
              <a:lnSpc>
                <a:spcPct val="150000"/>
              </a:lnSpc>
              <a:spcBef>
                <a:spcPts val="600"/>
              </a:spcBef>
              <a:buClr>
                <a:srgbClr val="0000FF"/>
              </a:buClr>
              <a:buFont typeface="Wingdings" panose="05000000000000000000" pitchFamily="2" charset="2"/>
              <a:buChar char="p"/>
              <a:defRPr/>
            </a:pPr>
            <a:r>
              <a:rPr lang="zh-CN" altLang="en-US" sz="2400" dirty="0">
                <a:latin typeface="方正兰亭粗黑简体" pitchFamily="2" charset="-122"/>
                <a:ea typeface="方正兰亭粗黑简体" pitchFamily="2" charset="-122"/>
              </a:rPr>
              <a:t> </a:t>
            </a:r>
            <a:r>
              <a:rPr lang="zh-CN" altLang="en-US" sz="2400" dirty="0">
                <a:solidFill>
                  <a:schemeClr val="tx1"/>
                </a:solidFill>
                <a:latin typeface="方正大黑简体" pitchFamily="2" charset="-122"/>
                <a:ea typeface="方正大黑简体" pitchFamily="2" charset="-122"/>
              </a:rPr>
              <a:t>实例分析：移动台速率为</a:t>
            </a:r>
            <a:r>
              <a:rPr lang="en-US" altLang="zh-CN" sz="2400" dirty="0">
                <a:solidFill>
                  <a:schemeClr val="tx1"/>
                </a:solidFill>
                <a:latin typeface="方正大黑简体" pitchFamily="2" charset="-122"/>
                <a:ea typeface="方正大黑简体" pitchFamily="2" charset="-122"/>
              </a:rPr>
              <a:t>60km/h</a:t>
            </a:r>
            <a:r>
              <a:rPr lang="zh-CN" altLang="en-US" sz="2400" dirty="0">
                <a:solidFill>
                  <a:schemeClr val="tx1"/>
                </a:solidFill>
                <a:latin typeface="方正大黑简体" pitchFamily="2" charset="-122"/>
                <a:ea typeface="方正大黑简体" pitchFamily="2" charset="-122"/>
              </a:rPr>
              <a:t>，载频为</a:t>
            </a:r>
            <a:r>
              <a:rPr lang="en-US" altLang="zh-CN" sz="2400" dirty="0">
                <a:solidFill>
                  <a:schemeClr val="tx1"/>
                </a:solidFill>
                <a:latin typeface="方正大黑简体" pitchFamily="2" charset="-122"/>
                <a:ea typeface="方正大黑简体" pitchFamily="2" charset="-122"/>
              </a:rPr>
              <a:t>900MHz</a:t>
            </a:r>
            <a:r>
              <a:rPr lang="zh-CN" altLang="en-US" sz="2400" dirty="0">
                <a:solidFill>
                  <a:schemeClr val="tx1"/>
                </a:solidFill>
                <a:latin typeface="方正大黑简体" pitchFamily="2" charset="-122"/>
                <a:ea typeface="方正大黑简体" pitchFamily="2" charset="-122"/>
              </a:rPr>
              <a:t>，相关时间</a:t>
            </a:r>
            <a:r>
              <a:rPr lang="en-US" altLang="zh-CN" sz="2400" dirty="0">
                <a:solidFill>
                  <a:schemeClr val="tx1"/>
                </a:solidFill>
                <a:latin typeface="方正大黑简体" pitchFamily="2" charset="-122"/>
                <a:ea typeface="方正大黑简体" pitchFamily="2" charset="-122"/>
              </a:rPr>
              <a:t>3.58ms</a:t>
            </a:r>
            <a:r>
              <a:rPr lang="zh-CN" altLang="en-US" sz="2400" dirty="0">
                <a:solidFill>
                  <a:schemeClr val="tx1"/>
                </a:solidFill>
                <a:latin typeface="方正大黑简体" pitchFamily="2" charset="-122"/>
                <a:ea typeface="方正大黑简体" pitchFamily="2" charset="-122"/>
              </a:rPr>
              <a:t>。</a:t>
            </a:r>
            <a:endParaRPr lang="zh-CN" altLang="en-US" sz="2400" dirty="0">
              <a:solidFill>
                <a:schemeClr val="tx1"/>
              </a:solidFill>
              <a:latin typeface="方正大黑简体" pitchFamily="2" charset="-122"/>
              <a:ea typeface="方正大黑简体" pitchFamily="2" charset="-122"/>
            </a:endParaRPr>
          </a:p>
          <a:p>
            <a:pPr algn="just">
              <a:lnSpc>
                <a:spcPct val="150000"/>
              </a:lnSpc>
              <a:spcBef>
                <a:spcPts val="600"/>
              </a:spcBef>
              <a:buClr>
                <a:srgbClr val="0000FF"/>
              </a:buClr>
              <a:buFont typeface="Wingdings" panose="05000000000000000000" pitchFamily="2" charset="2"/>
              <a:buChar char="p"/>
              <a:defRPr/>
            </a:pPr>
            <a:r>
              <a:rPr lang="zh-CN" altLang="en-US" sz="2400" dirty="0">
                <a:solidFill>
                  <a:schemeClr val="tx1"/>
                </a:solidFill>
                <a:latin typeface="方正大黑简体" pitchFamily="2" charset="-122"/>
                <a:ea typeface="方正大黑简体" pitchFamily="2" charset="-122"/>
              </a:rPr>
              <a:t> 思考：传输速率为</a:t>
            </a:r>
            <a:r>
              <a:rPr lang="en-US" altLang="zh-CN" sz="2400" dirty="0">
                <a:solidFill>
                  <a:schemeClr val="tx1"/>
                </a:solidFill>
                <a:latin typeface="方正大黑简体" pitchFamily="2" charset="-122"/>
                <a:ea typeface="方正大黑简体" pitchFamily="2" charset="-122"/>
              </a:rPr>
              <a:t>200bit/s</a:t>
            </a:r>
            <a:r>
              <a:rPr lang="zh-CN" altLang="en-US" sz="2400" dirty="0">
                <a:solidFill>
                  <a:schemeClr val="tx1"/>
                </a:solidFill>
                <a:latin typeface="方正大黑简体" pitchFamily="2" charset="-122"/>
                <a:ea typeface="方正大黑简体" pitchFamily="2" charset="-122"/>
              </a:rPr>
              <a:t>和</a:t>
            </a:r>
            <a:r>
              <a:rPr lang="en-US" altLang="zh-CN" sz="2400" dirty="0">
                <a:solidFill>
                  <a:schemeClr val="tx1"/>
                </a:solidFill>
                <a:latin typeface="方正大黑简体" pitchFamily="2" charset="-122"/>
                <a:ea typeface="方正大黑简体" pitchFamily="2" charset="-122"/>
              </a:rPr>
              <a:t>2000bit/s</a:t>
            </a:r>
            <a:r>
              <a:rPr lang="zh-CN" altLang="en-US" sz="2400" dirty="0">
                <a:solidFill>
                  <a:schemeClr val="tx1"/>
                </a:solidFill>
                <a:latin typeface="方正大黑简体" pitchFamily="2" charset="-122"/>
                <a:ea typeface="方正大黑简体" pitchFamily="2" charset="-122"/>
              </a:rPr>
              <a:t>时，在经过该信道后，从时域上看，有什么区别？</a:t>
            </a:r>
            <a:endParaRPr lang="en-US" altLang="zh-CN" sz="2400" dirty="0">
              <a:solidFill>
                <a:schemeClr val="tx1"/>
              </a:solidFill>
              <a:latin typeface="方正大黑简体" pitchFamily="2" charset="-122"/>
              <a:ea typeface="方正大黑简体" pitchFamily="2" charset="-122"/>
            </a:endParaRPr>
          </a:p>
          <a:p>
            <a:pPr lvl="1" algn="just">
              <a:lnSpc>
                <a:spcPct val="150000"/>
              </a:lnSpc>
              <a:spcBef>
                <a:spcPts val="600"/>
              </a:spcBef>
              <a:buClr>
                <a:srgbClr val="FF0000"/>
              </a:buClr>
              <a:buFont typeface="Wingdings" panose="05000000000000000000" pitchFamily="2" charset="2"/>
              <a:buChar char="ü"/>
              <a:defRPr/>
            </a:pPr>
            <a:r>
              <a:rPr lang="zh-CN" altLang="en-US" sz="2400" dirty="0">
                <a:solidFill>
                  <a:schemeClr val="tx1"/>
                </a:solidFill>
                <a:latin typeface="方正大黑简体" pitchFamily="2" charset="-122"/>
                <a:ea typeface="方正大黑简体" pitchFamily="2" charset="-122"/>
              </a:rPr>
              <a:t>信号</a:t>
            </a:r>
            <a:r>
              <a:rPr lang="en-US" altLang="zh-CN" sz="2400" dirty="0">
                <a:solidFill>
                  <a:schemeClr val="tx1"/>
                </a:solidFill>
                <a:latin typeface="方正大黑简体" pitchFamily="2" charset="-122"/>
                <a:ea typeface="方正大黑简体" pitchFamily="2" charset="-122"/>
              </a:rPr>
              <a:t>1</a:t>
            </a:r>
            <a:r>
              <a:rPr lang="zh-CN" altLang="en-US" sz="2400" dirty="0">
                <a:solidFill>
                  <a:schemeClr val="tx1"/>
                </a:solidFill>
                <a:latin typeface="方正大黑简体" pitchFamily="2" charset="-122"/>
                <a:ea typeface="方正大黑简体" pitchFamily="2" charset="-122"/>
              </a:rPr>
              <a:t>：</a:t>
            </a:r>
            <a:r>
              <a:rPr lang="en-US" altLang="zh-CN" sz="2400" dirty="0">
                <a:solidFill>
                  <a:schemeClr val="tx1"/>
                </a:solidFill>
                <a:latin typeface="方正大黑简体" pitchFamily="2" charset="-122"/>
                <a:ea typeface="方正大黑简体" pitchFamily="2" charset="-122"/>
              </a:rPr>
              <a:t>2000bit/s – 0.5ms</a:t>
            </a:r>
            <a:endParaRPr lang="en-US" altLang="zh-CN" sz="2400" dirty="0">
              <a:solidFill>
                <a:schemeClr val="tx1"/>
              </a:solidFill>
              <a:latin typeface="方正大黑简体" pitchFamily="2" charset="-122"/>
              <a:ea typeface="方正大黑简体" pitchFamily="2" charset="-122"/>
            </a:endParaRPr>
          </a:p>
          <a:p>
            <a:pPr lvl="1" algn="just">
              <a:lnSpc>
                <a:spcPct val="150000"/>
              </a:lnSpc>
              <a:spcBef>
                <a:spcPts val="600"/>
              </a:spcBef>
              <a:buClr>
                <a:srgbClr val="FF0000"/>
              </a:buClr>
              <a:buFont typeface="Wingdings" panose="05000000000000000000" pitchFamily="2" charset="2"/>
              <a:buChar char="ü"/>
              <a:defRPr/>
            </a:pPr>
            <a:r>
              <a:rPr lang="zh-CN" altLang="en-US" sz="2400" dirty="0">
                <a:solidFill>
                  <a:schemeClr val="tx1"/>
                </a:solidFill>
                <a:latin typeface="方正大黑简体" pitchFamily="2" charset="-122"/>
                <a:ea typeface="方正大黑简体" pitchFamily="2" charset="-122"/>
              </a:rPr>
              <a:t>信号</a:t>
            </a:r>
            <a:r>
              <a:rPr lang="en-US" altLang="zh-CN" sz="2400" dirty="0">
                <a:solidFill>
                  <a:schemeClr val="tx1"/>
                </a:solidFill>
                <a:latin typeface="方正大黑简体" pitchFamily="2" charset="-122"/>
                <a:ea typeface="方正大黑简体" pitchFamily="2" charset="-122"/>
              </a:rPr>
              <a:t>2</a:t>
            </a:r>
            <a:r>
              <a:rPr lang="zh-CN" altLang="en-US" sz="2400" dirty="0">
                <a:solidFill>
                  <a:schemeClr val="tx1"/>
                </a:solidFill>
                <a:latin typeface="方正大黑简体" pitchFamily="2" charset="-122"/>
                <a:ea typeface="方正大黑简体" pitchFamily="2" charset="-122"/>
              </a:rPr>
              <a:t>：</a:t>
            </a:r>
            <a:r>
              <a:rPr lang="en-US" altLang="zh-CN" sz="2400" dirty="0">
                <a:solidFill>
                  <a:schemeClr val="tx1"/>
                </a:solidFill>
                <a:latin typeface="方正大黑简体" pitchFamily="2" charset="-122"/>
                <a:ea typeface="方正大黑简体" pitchFamily="2" charset="-122"/>
              </a:rPr>
              <a:t>200bit/s – 5ms</a:t>
            </a:r>
            <a:endParaRPr lang="en-US" altLang="zh-CN" sz="2400" dirty="0">
              <a:solidFill>
                <a:schemeClr val="tx1"/>
              </a:solidFill>
              <a:latin typeface="方正大黑简体" pitchFamily="2" charset="-122"/>
              <a:ea typeface="方正大黑简体" pitchFamily="2" charset="-122"/>
            </a:endParaRPr>
          </a:p>
          <a:p>
            <a:pPr algn="just">
              <a:lnSpc>
                <a:spcPct val="150000"/>
              </a:lnSpc>
              <a:buClr>
                <a:srgbClr val="0000FF"/>
              </a:buClr>
              <a:buFont typeface="Wingdings" panose="05000000000000000000" pitchFamily="2" charset="2"/>
              <a:buChar char="p"/>
              <a:defRPr/>
            </a:pPr>
            <a:endParaRPr lang="zh-CN" altLang="en-US" sz="2400" dirty="0">
              <a:latin typeface="方正兰亭粗黑简体" pitchFamily="2" charset="-122"/>
              <a:ea typeface="方正兰亭粗黑简体" pitchFamily="2" charset="-122"/>
            </a:endParaRPr>
          </a:p>
        </p:txBody>
      </p:sp>
      <p:sp>
        <p:nvSpPr>
          <p:cNvPr id="7" name="AutoShape 8"/>
          <p:cNvSpPr>
            <a:spLocks noChangeArrowheads="1"/>
          </p:cNvSpPr>
          <p:nvPr/>
        </p:nvSpPr>
        <p:spPr bwMode="auto">
          <a:xfrm>
            <a:off x="965547" y="5080207"/>
            <a:ext cx="7500937" cy="785796"/>
          </a:xfrm>
          <a:prstGeom prst="roundRect">
            <a:avLst>
              <a:gd name="adj" fmla="val 16667"/>
            </a:avLst>
          </a:prstGeom>
          <a:gradFill rotWithShape="1">
            <a:gsLst>
              <a:gs pos="0">
                <a:srgbClr val="CCECFF"/>
              </a:gs>
              <a:gs pos="50000">
                <a:srgbClr val="FFFFFF"/>
              </a:gs>
              <a:gs pos="100000">
                <a:srgbClr val="CCECFF"/>
              </a:gs>
            </a:gsLst>
            <a:lin ang="5400000" scaled="1"/>
          </a:gradFill>
          <a:ln w="28575" algn="ctr">
            <a:solidFill>
              <a:srgbClr val="003399"/>
            </a:solidFill>
            <a:round/>
          </a:ln>
          <a:effectLst>
            <a:outerShdw dist="107763" dir="18900000" algn="ctr" rotWithShape="0">
              <a:srgbClr val="B2B2B2">
                <a:alpha val="50000"/>
              </a:srgbClr>
            </a:outerShdw>
          </a:effectLst>
        </p:spPr>
        <p:txBody>
          <a:bodyPr anchor="ctr"/>
          <a:lstStyle/>
          <a:p>
            <a:pPr algn="ctr" fontAlgn="auto">
              <a:lnSpc>
                <a:spcPct val="150000"/>
              </a:lnSpc>
              <a:spcAft>
                <a:spcPts val="0"/>
              </a:spcAft>
              <a:defRPr/>
            </a:pPr>
            <a:r>
              <a:rPr kumimoji="1" lang="zh-CN" altLang="en-US" sz="2800" kern="0" dirty="0">
                <a:solidFill>
                  <a:srgbClr val="002060"/>
                </a:solidFill>
                <a:latin typeface="方正兰亭粗黑简体" pitchFamily="2" charset="-122"/>
                <a:ea typeface="方正兰亭粗黑简体" pitchFamily="2" charset="-122"/>
              </a:rPr>
              <a:t>     快衰落 </a:t>
            </a:r>
            <a:r>
              <a:rPr kumimoji="1" lang="en-US" altLang="zh-CN" sz="2800" kern="0" dirty="0">
                <a:solidFill>
                  <a:srgbClr val="002060"/>
                </a:solidFill>
                <a:latin typeface="方正兰亭粗黑简体" pitchFamily="2" charset="-122"/>
                <a:ea typeface="方正兰亭粗黑简体" pitchFamily="2" charset="-122"/>
              </a:rPr>
              <a:t>vs. </a:t>
            </a:r>
            <a:r>
              <a:rPr kumimoji="1" lang="zh-CN" altLang="en-US" sz="2800" kern="0" dirty="0">
                <a:solidFill>
                  <a:srgbClr val="002060"/>
                </a:solidFill>
                <a:latin typeface="方正兰亭粗黑简体" pitchFamily="2" charset="-122"/>
                <a:ea typeface="方正兰亭粗黑简体" pitchFamily="2" charset="-122"/>
              </a:rPr>
              <a:t>慢衰落！</a:t>
            </a:r>
            <a:endParaRPr kumimoji="1" lang="zh-CN" altLang="en-US" sz="2800" kern="0" dirty="0">
              <a:solidFill>
                <a:srgbClr val="002060"/>
              </a:solidFill>
              <a:latin typeface="方正兰亭粗黑简体" pitchFamily="2" charset="-122"/>
              <a:ea typeface="方正兰亭粗黑简体" pitchFamily="2" charset="-122"/>
            </a:endParaRPr>
          </a:p>
        </p:txBody>
      </p:sp>
      <p:sp>
        <p:nvSpPr>
          <p:cNvPr id="9" name="TextBox 8"/>
          <p:cNvSpPr txBox="1"/>
          <p:nvPr/>
        </p:nvSpPr>
        <p:spPr>
          <a:xfrm>
            <a:off x="4932040" y="3789040"/>
            <a:ext cx="4211960" cy="276999"/>
          </a:xfrm>
          <a:prstGeom prst="rect">
            <a:avLst/>
          </a:prstGeom>
          <a:solidFill>
            <a:schemeClr val="bg1"/>
          </a:solidFill>
        </p:spPr>
        <p:txBody>
          <a:bodyPr wrap="square" lIns="0" tIns="0" rIns="0" bIns="0" rtlCol="0">
            <a:spAutoFit/>
          </a:bodyPr>
          <a:lstStyle/>
          <a:p>
            <a:pPr marL="0" lvl="1"/>
            <a:r>
              <a:rPr lang="en-US" altLang="zh-CN" sz="1800" dirty="0">
                <a:solidFill>
                  <a:srgbClr val="FF0000"/>
                </a:solidFill>
                <a:latin typeface="方正兰亭粗黑简体" pitchFamily="2" charset="-122"/>
                <a:ea typeface="方正兰亭粗黑简体" pitchFamily="2" charset="-122"/>
              </a:rPr>
              <a:t>-&gt;  </a:t>
            </a:r>
            <a:r>
              <a:rPr lang="zh-CN" altLang="en-US" sz="1800" dirty="0">
                <a:solidFill>
                  <a:srgbClr val="FF0000"/>
                </a:solidFill>
                <a:latin typeface="方正兰亭粗黑简体" pitchFamily="2" charset="-122"/>
                <a:ea typeface="方正兰亭粗黑简体" pitchFamily="2" charset="-122"/>
              </a:rPr>
              <a:t>码元宽度小于相关时间，衰落一致！</a:t>
            </a:r>
            <a:endParaRPr lang="zh-CN" altLang="en-US" sz="1800" dirty="0"/>
          </a:p>
        </p:txBody>
      </p:sp>
      <p:sp>
        <p:nvSpPr>
          <p:cNvPr id="10" name="TextBox 9"/>
          <p:cNvSpPr txBox="1"/>
          <p:nvPr/>
        </p:nvSpPr>
        <p:spPr>
          <a:xfrm>
            <a:off x="4716016" y="4437112"/>
            <a:ext cx="4427984" cy="276999"/>
          </a:xfrm>
          <a:prstGeom prst="rect">
            <a:avLst/>
          </a:prstGeom>
          <a:solidFill>
            <a:schemeClr val="bg1"/>
          </a:solidFill>
        </p:spPr>
        <p:txBody>
          <a:bodyPr wrap="square" lIns="0" tIns="0" rIns="0" bIns="0" rtlCol="0">
            <a:spAutoFit/>
          </a:bodyPr>
          <a:lstStyle/>
          <a:p>
            <a:pPr marL="0" lvl="1"/>
            <a:r>
              <a:rPr lang="en-US" altLang="zh-CN" sz="1800" dirty="0">
                <a:solidFill>
                  <a:srgbClr val="FF0000"/>
                </a:solidFill>
                <a:latin typeface="方正兰亭粗黑简体" pitchFamily="2" charset="-122"/>
                <a:ea typeface="方正兰亭粗黑简体" pitchFamily="2" charset="-122"/>
              </a:rPr>
              <a:t>-&gt;  </a:t>
            </a:r>
            <a:r>
              <a:rPr lang="zh-CN" altLang="en-US" sz="1800" dirty="0">
                <a:solidFill>
                  <a:srgbClr val="FF0000"/>
                </a:solidFill>
                <a:latin typeface="方正兰亭粗黑简体" pitchFamily="2" charset="-122"/>
                <a:ea typeface="方正兰亭粗黑简体" pitchFamily="2" charset="-122"/>
              </a:rPr>
              <a:t>码元宽度大于相关时间，衰落不一致！</a:t>
            </a:r>
            <a:endParaRPr lang="zh-CN" altLang="en-US" sz="18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blinds(horizontal)">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blinds(horizontal)">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blinds(horizontal)">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714348" y="3212976"/>
            <a:ext cx="8115300" cy="2457450"/>
            <a:chOff x="714348" y="3571876"/>
            <a:chExt cx="8115300" cy="2457450"/>
          </a:xfrm>
        </p:grpSpPr>
        <p:pic>
          <p:nvPicPr>
            <p:cNvPr id="8" name="Picture 5"/>
            <p:cNvPicPr>
              <a:picLocks noChangeAspect="1" noChangeArrowheads="1"/>
            </p:cNvPicPr>
            <p:nvPr/>
          </p:nvPicPr>
          <p:blipFill>
            <a:blip r:embed="rId1" cstate="print"/>
            <a:srcRect/>
            <a:stretch>
              <a:fillRect/>
            </a:stretch>
          </p:blipFill>
          <p:spPr bwMode="auto">
            <a:xfrm>
              <a:off x="714348" y="3571876"/>
              <a:ext cx="8115300" cy="2457450"/>
            </a:xfrm>
            <a:prstGeom prst="rect">
              <a:avLst/>
            </a:prstGeom>
            <a:noFill/>
            <a:ln w="9525" algn="ctr">
              <a:noFill/>
              <a:miter lim="800000"/>
              <a:headEnd/>
              <a:tailEnd/>
            </a:ln>
          </p:spPr>
        </p:pic>
        <p:cxnSp>
          <p:nvCxnSpPr>
            <p:cNvPr id="10" name="直接连接符 9"/>
            <p:cNvCxnSpPr/>
            <p:nvPr/>
          </p:nvCxnSpPr>
          <p:spPr>
            <a:xfrm rot="5400000">
              <a:off x="846905" y="4535495"/>
              <a:ext cx="1785950" cy="1588"/>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5400000">
              <a:off x="1620817" y="4547401"/>
              <a:ext cx="1785950" cy="1588"/>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a:off x="5167317" y="4556133"/>
              <a:ext cx="1785950" cy="1588"/>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5400000">
              <a:off x="5297493" y="4556133"/>
              <a:ext cx="1785950" cy="1588"/>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9" name="AutoShape 8"/>
          <p:cNvSpPr>
            <a:spLocks noChangeArrowheads="1"/>
          </p:cNvSpPr>
          <p:nvPr/>
        </p:nvSpPr>
        <p:spPr bwMode="auto">
          <a:xfrm>
            <a:off x="539552" y="3084388"/>
            <a:ext cx="7923163" cy="2714625"/>
          </a:xfrm>
          <a:prstGeom prst="roundRect">
            <a:avLst>
              <a:gd name="adj" fmla="val 16667"/>
            </a:avLst>
          </a:prstGeom>
          <a:gradFill rotWithShape="1">
            <a:gsLst>
              <a:gs pos="0">
                <a:srgbClr val="CCECFF"/>
              </a:gs>
              <a:gs pos="50000">
                <a:srgbClr val="FFFFFF"/>
              </a:gs>
              <a:gs pos="100000">
                <a:srgbClr val="CCECFF"/>
              </a:gs>
            </a:gsLst>
            <a:lin ang="5400000" scaled="1"/>
          </a:gradFill>
          <a:ln w="28575" algn="ctr">
            <a:solidFill>
              <a:srgbClr val="003399"/>
            </a:solidFill>
            <a:round/>
          </a:ln>
          <a:effectLst>
            <a:outerShdw dist="107763" dir="18900000" algn="ctr" rotWithShape="0">
              <a:srgbClr val="B2B2B2">
                <a:alpha val="50000"/>
              </a:srgbClr>
            </a:outerShdw>
          </a:effectLst>
        </p:spPr>
        <p:txBody>
          <a:bodyPr anchor="ctr"/>
          <a:lstStyle/>
          <a:p>
            <a:pPr fontAlgn="auto">
              <a:lnSpc>
                <a:spcPct val="150000"/>
              </a:lnSpc>
              <a:spcAft>
                <a:spcPts val="0"/>
              </a:spcAft>
              <a:defRPr/>
            </a:pPr>
            <a:r>
              <a:rPr kumimoji="1" lang="zh-CN" altLang="en-US" sz="3200" kern="0" dirty="0">
                <a:solidFill>
                  <a:srgbClr val="FF0000"/>
                </a:solidFill>
                <a:latin typeface="方正兰亭粗黑简体" pitchFamily="2" charset="-122"/>
                <a:ea typeface="方正兰亭粗黑简体" pitchFamily="2" charset="-122"/>
              </a:rPr>
              <a:t>    </a:t>
            </a:r>
            <a:r>
              <a:rPr kumimoji="1" lang="zh-CN" altLang="en-US" sz="3200" kern="0" dirty="0" smtClean="0">
                <a:solidFill>
                  <a:schemeClr val="tx1"/>
                </a:solidFill>
                <a:latin typeface="方正大黑简体" pitchFamily="2" charset="-122"/>
                <a:ea typeface="方正大黑简体" pitchFamily="2" charset="-122"/>
              </a:rPr>
              <a:t>数据</a:t>
            </a:r>
            <a:r>
              <a:rPr kumimoji="1" lang="zh-CN" altLang="en-US" sz="3200" kern="0" dirty="0">
                <a:solidFill>
                  <a:schemeClr val="tx1"/>
                </a:solidFill>
                <a:latin typeface="方正大黑简体" pitchFamily="2" charset="-122"/>
                <a:ea typeface="方正大黑简体" pitchFamily="2" charset="-122"/>
              </a:rPr>
              <a:t>传输速率低，则码元宽度长，信道以</a:t>
            </a:r>
            <a:r>
              <a:rPr kumimoji="1" lang="zh-CN" altLang="en-US" sz="3200" kern="0" dirty="0">
                <a:solidFill>
                  <a:srgbClr val="FF0000"/>
                </a:solidFill>
                <a:latin typeface="方正大黑简体" pitchFamily="2" charset="-122"/>
                <a:ea typeface="方正大黑简体" pitchFamily="2" charset="-122"/>
              </a:rPr>
              <a:t>快于传输符号率的速度</a:t>
            </a:r>
            <a:r>
              <a:rPr kumimoji="1" lang="zh-CN" altLang="en-US" sz="3200" kern="0" dirty="0">
                <a:solidFill>
                  <a:schemeClr val="tx1"/>
                </a:solidFill>
                <a:latin typeface="方正大黑简体" pitchFamily="2" charset="-122"/>
                <a:ea typeface="方正大黑简体" pitchFamily="2" charset="-122"/>
              </a:rPr>
              <a:t>波动，接收信号易受快衰落影响。</a:t>
            </a:r>
            <a:endParaRPr kumimoji="1" lang="en-US" altLang="zh-CN" sz="3200" kern="0" dirty="0">
              <a:solidFill>
                <a:schemeClr val="tx1"/>
              </a:solidFill>
              <a:latin typeface="方正大黑简体" pitchFamily="2" charset="-122"/>
              <a:ea typeface="方正大黑简体" pitchFamily="2" charset="-122"/>
            </a:endParaRPr>
          </a:p>
        </p:txBody>
      </p:sp>
      <p:sp>
        <p:nvSpPr>
          <p:cNvPr id="50179" name="Rectangle 2"/>
          <p:cNvSpPr>
            <a:spLocks noGrp="1" noChangeArrowheads="1"/>
          </p:cNvSpPr>
          <p:nvPr>
            <p:ph type="title"/>
          </p:nvPr>
        </p:nvSpPr>
        <p:spPr>
          <a:xfrm>
            <a:off x="728690" y="214298"/>
            <a:ext cx="7772400" cy="1143000"/>
          </a:xfrm>
        </p:spPr>
        <p:txBody>
          <a:bodyPr>
            <a:normAutofit/>
          </a:bodyPr>
          <a:lstStyle/>
          <a:p>
            <a:pPr>
              <a:defRPr/>
            </a:pPr>
            <a:r>
              <a:rPr lang="zh-CN" altLang="en-US" sz="3600" dirty="0">
                <a:solidFill>
                  <a:schemeClr val="bg1"/>
                </a:solidFill>
                <a:latin typeface="方正兰亭粗黑简体" pitchFamily="2" charset="-122"/>
                <a:ea typeface="方正兰亭粗黑简体" pitchFamily="2" charset="-122"/>
              </a:rPr>
              <a:t>六、</a:t>
            </a:r>
            <a:r>
              <a:rPr lang="en-US" altLang="zh-CN" sz="3600" dirty="0">
                <a:solidFill>
                  <a:schemeClr val="bg1"/>
                </a:solidFill>
                <a:latin typeface="方正兰亭粗黑简体" pitchFamily="2" charset="-122"/>
                <a:ea typeface="方正兰亭粗黑简体" pitchFamily="2" charset="-122"/>
              </a:rPr>
              <a:t> </a:t>
            </a:r>
            <a:r>
              <a:rPr lang="zh-CN" altLang="en-US" sz="3600" dirty="0">
                <a:solidFill>
                  <a:schemeClr val="bg1"/>
                </a:solidFill>
                <a:latin typeface="方正兰亭粗黑简体" pitchFamily="2" charset="-122"/>
                <a:ea typeface="方正兰亭粗黑简体" pitchFamily="2" charset="-122"/>
              </a:rPr>
              <a:t>多普勒扩展和相关时间</a:t>
            </a:r>
            <a:endParaRPr lang="zh-CN" altLang="en-US" sz="3600" dirty="0">
              <a:solidFill>
                <a:schemeClr val="bg1"/>
              </a:solidFill>
              <a:latin typeface="方正兰亭粗黑简体" pitchFamily="2" charset="-122"/>
              <a:ea typeface="方正兰亭粗黑简体" pitchFamily="2" charset="-122"/>
            </a:endParaRPr>
          </a:p>
        </p:txBody>
      </p:sp>
      <p:sp>
        <p:nvSpPr>
          <p:cNvPr id="6" name="矩形 5"/>
          <p:cNvSpPr/>
          <p:nvPr/>
        </p:nvSpPr>
        <p:spPr>
          <a:xfrm>
            <a:off x="251520" y="764704"/>
            <a:ext cx="8072437" cy="2000548"/>
          </a:xfrm>
          <a:prstGeom prst="rect">
            <a:avLst/>
          </a:prstGeom>
        </p:spPr>
        <p:txBody>
          <a:bodyPr>
            <a:spAutoFit/>
          </a:bodyPr>
          <a:lstStyle/>
          <a:p>
            <a:pPr algn="just">
              <a:lnSpc>
                <a:spcPct val="150000"/>
              </a:lnSpc>
              <a:spcBef>
                <a:spcPts val="600"/>
              </a:spcBef>
              <a:buClr>
                <a:schemeClr val="accent1">
                  <a:lumMod val="75000"/>
                </a:schemeClr>
              </a:buClr>
              <a:defRPr/>
            </a:pPr>
            <a:r>
              <a:rPr lang="zh-CN" altLang="en-US" sz="2800" dirty="0" smtClean="0">
                <a:solidFill>
                  <a:schemeClr val="tx1"/>
                </a:solidFill>
                <a:latin typeface="方正兰亭粗黑简体" pitchFamily="2" charset="-122"/>
                <a:ea typeface="方正兰亭粗黑简体" pitchFamily="2" charset="-122"/>
              </a:rPr>
              <a:t>（</a:t>
            </a:r>
            <a:r>
              <a:rPr lang="en-US" altLang="zh-CN" sz="2800" dirty="0" smtClean="0">
                <a:solidFill>
                  <a:schemeClr val="tx1"/>
                </a:solidFill>
                <a:latin typeface="方正兰亭粗黑简体" pitchFamily="2" charset="-122"/>
                <a:ea typeface="方正兰亭粗黑简体" pitchFamily="2" charset="-122"/>
              </a:rPr>
              <a:t>3</a:t>
            </a:r>
            <a:r>
              <a:rPr lang="zh-CN" altLang="en-US" sz="2800" dirty="0" smtClean="0">
                <a:solidFill>
                  <a:schemeClr val="tx1"/>
                </a:solidFill>
                <a:latin typeface="方正兰亭粗黑简体" pitchFamily="2" charset="-122"/>
                <a:ea typeface="方正兰亭粗黑简体" pitchFamily="2" charset="-122"/>
              </a:rPr>
              <a:t>）快</a:t>
            </a:r>
            <a:r>
              <a:rPr lang="zh-CN" altLang="en-US" sz="2800" dirty="0">
                <a:solidFill>
                  <a:schemeClr val="tx1"/>
                </a:solidFill>
                <a:latin typeface="方正兰亭粗黑简体" pitchFamily="2" charset="-122"/>
                <a:ea typeface="方正兰亭粗黑简体" pitchFamily="2" charset="-122"/>
              </a:rPr>
              <a:t>衰落与慢衰落</a:t>
            </a:r>
            <a:endParaRPr lang="en-US" altLang="zh-CN" sz="2800" dirty="0">
              <a:solidFill>
                <a:schemeClr val="tx1"/>
              </a:solidFill>
              <a:latin typeface="方正兰亭粗黑简体" pitchFamily="2" charset="-122"/>
              <a:ea typeface="方正兰亭粗黑简体" pitchFamily="2" charset="-122"/>
            </a:endParaRPr>
          </a:p>
          <a:p>
            <a:pPr algn="just">
              <a:lnSpc>
                <a:spcPct val="150000"/>
              </a:lnSpc>
              <a:spcBef>
                <a:spcPts val="600"/>
              </a:spcBef>
              <a:buClr>
                <a:srgbClr val="0000FF"/>
              </a:buClr>
              <a:buFont typeface="Wingdings" panose="05000000000000000000" pitchFamily="2" charset="2"/>
              <a:buChar char="p"/>
              <a:defRPr/>
            </a:pPr>
            <a:r>
              <a:rPr lang="zh-CN" altLang="en-US" sz="2400" dirty="0">
                <a:solidFill>
                  <a:schemeClr val="tx1"/>
                </a:solidFill>
                <a:latin typeface="方正兰亭粗黑简体" pitchFamily="2" charset="-122"/>
                <a:ea typeface="方正兰亭粗黑简体" pitchFamily="2" charset="-122"/>
              </a:rPr>
              <a:t> </a:t>
            </a:r>
            <a:r>
              <a:rPr lang="zh-CN" altLang="en-US" sz="2400" dirty="0">
                <a:solidFill>
                  <a:schemeClr val="tx1"/>
                </a:solidFill>
                <a:latin typeface="方正大黑简体" pitchFamily="2" charset="-122"/>
                <a:ea typeface="方正大黑简体" pitchFamily="2" charset="-122"/>
              </a:rPr>
              <a:t>快衰落：信道的相关时间比发送信号码元宽度短。</a:t>
            </a:r>
            <a:endParaRPr lang="en-US" altLang="zh-CN" sz="2400" dirty="0">
              <a:solidFill>
                <a:schemeClr val="tx1"/>
              </a:solidFill>
              <a:latin typeface="方正大黑简体" pitchFamily="2" charset="-122"/>
              <a:ea typeface="方正大黑简体" pitchFamily="2" charset="-122"/>
            </a:endParaRPr>
          </a:p>
          <a:p>
            <a:pPr algn="just">
              <a:lnSpc>
                <a:spcPct val="150000"/>
              </a:lnSpc>
              <a:spcBef>
                <a:spcPts val="600"/>
              </a:spcBef>
              <a:buClr>
                <a:srgbClr val="0000FF"/>
              </a:buClr>
              <a:buFont typeface="Wingdings" panose="05000000000000000000" pitchFamily="2" charset="2"/>
              <a:buChar char="p"/>
              <a:defRPr/>
            </a:pPr>
            <a:r>
              <a:rPr lang="en-US" altLang="zh-CN" sz="2400" dirty="0">
                <a:solidFill>
                  <a:schemeClr val="tx1"/>
                </a:solidFill>
                <a:latin typeface="方正大黑简体" pitchFamily="2" charset="-122"/>
                <a:ea typeface="方正大黑简体" pitchFamily="2" charset="-122"/>
              </a:rPr>
              <a:t> </a:t>
            </a:r>
            <a:r>
              <a:rPr lang="zh-CN" altLang="en-US" sz="2400" dirty="0">
                <a:solidFill>
                  <a:schemeClr val="tx1"/>
                </a:solidFill>
                <a:latin typeface="方正大黑简体" pitchFamily="2" charset="-122"/>
                <a:ea typeface="方正大黑简体" pitchFamily="2" charset="-122"/>
              </a:rPr>
              <a:t>慢衰落：信道的相关时间比发送信号码元宽度大。</a:t>
            </a:r>
            <a:endParaRPr lang="en-US" altLang="zh-CN" sz="2400" dirty="0">
              <a:solidFill>
                <a:schemeClr val="tx1"/>
              </a:solidFill>
              <a:latin typeface="方正大黑简体" pitchFamily="2" charset="-122"/>
              <a:ea typeface="方正大黑简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a:xfrm>
            <a:off x="728663" y="142860"/>
            <a:ext cx="7772400" cy="1143000"/>
          </a:xfrm>
        </p:spPr>
        <p:txBody>
          <a:bodyPr>
            <a:normAutofit/>
          </a:bodyPr>
          <a:lstStyle/>
          <a:p>
            <a:pPr>
              <a:defRPr/>
            </a:pPr>
            <a:r>
              <a:rPr lang="zh-CN" altLang="en-US" sz="3600" dirty="0">
                <a:solidFill>
                  <a:schemeClr val="bg1"/>
                </a:solidFill>
                <a:latin typeface="方正兰亭粗黑简体" pitchFamily="2" charset="-122"/>
                <a:ea typeface="方正兰亭粗黑简体" pitchFamily="2" charset="-122"/>
              </a:rPr>
              <a:t>六、</a:t>
            </a:r>
            <a:r>
              <a:rPr lang="en-US" altLang="zh-CN" sz="3600" dirty="0">
                <a:solidFill>
                  <a:schemeClr val="bg1"/>
                </a:solidFill>
                <a:latin typeface="方正兰亭粗黑简体" pitchFamily="2" charset="-122"/>
                <a:ea typeface="方正兰亭粗黑简体" pitchFamily="2" charset="-122"/>
              </a:rPr>
              <a:t> </a:t>
            </a:r>
            <a:r>
              <a:rPr lang="zh-CN" altLang="en-US" sz="3600" dirty="0">
                <a:solidFill>
                  <a:schemeClr val="bg1"/>
                </a:solidFill>
                <a:latin typeface="方正兰亭粗黑简体" pitchFamily="2" charset="-122"/>
                <a:ea typeface="方正兰亭粗黑简体" pitchFamily="2" charset="-122"/>
              </a:rPr>
              <a:t>多普勒扩展和相关时间</a:t>
            </a:r>
            <a:endParaRPr lang="zh-CN" altLang="en-US" sz="3600" dirty="0">
              <a:solidFill>
                <a:schemeClr val="bg1"/>
              </a:solidFill>
              <a:latin typeface="方正兰亭粗黑简体" pitchFamily="2" charset="-122"/>
              <a:ea typeface="方正兰亭粗黑简体" pitchFamily="2" charset="-122"/>
            </a:endParaRPr>
          </a:p>
        </p:txBody>
      </p:sp>
      <p:sp>
        <p:nvSpPr>
          <p:cNvPr id="6" name="矩形 5"/>
          <p:cNvSpPr/>
          <p:nvPr/>
        </p:nvSpPr>
        <p:spPr>
          <a:xfrm>
            <a:off x="323528" y="764704"/>
            <a:ext cx="8001000" cy="4215765"/>
          </a:xfrm>
          <a:prstGeom prst="rect">
            <a:avLst/>
          </a:prstGeom>
        </p:spPr>
        <p:txBody>
          <a:bodyPr wrap="square">
            <a:spAutoFit/>
          </a:bodyPr>
          <a:lstStyle/>
          <a:p>
            <a:pPr algn="just">
              <a:lnSpc>
                <a:spcPct val="150000"/>
              </a:lnSpc>
              <a:spcBef>
                <a:spcPts val="600"/>
              </a:spcBef>
              <a:buClr>
                <a:srgbClr val="0000FF"/>
              </a:buClr>
              <a:buFont typeface="Wingdings" panose="05000000000000000000" pitchFamily="2" charset="2"/>
              <a:buChar char="p"/>
              <a:defRPr/>
            </a:pPr>
            <a:r>
              <a:rPr lang="zh-CN" altLang="en-US" sz="2800" dirty="0">
                <a:latin typeface="方正大黑简体" pitchFamily="2" charset="-122"/>
                <a:ea typeface="方正大黑简体" pitchFamily="2" charset="-122"/>
              </a:rPr>
              <a:t> </a:t>
            </a:r>
            <a:r>
              <a:rPr lang="zh-CN" altLang="en-US" sz="2400" dirty="0">
                <a:solidFill>
                  <a:schemeClr val="tx1"/>
                </a:solidFill>
                <a:latin typeface="方正大黑简体" pitchFamily="2" charset="-122"/>
                <a:ea typeface="方正大黑简体" pitchFamily="2" charset="-122"/>
              </a:rPr>
              <a:t>移动台的速度及基带信号发送速率，决定了信号是经历快衰落还是慢衰落。</a:t>
            </a:r>
            <a:endParaRPr lang="en-US" altLang="zh-CN" sz="2400" dirty="0">
              <a:solidFill>
                <a:schemeClr val="tx1"/>
              </a:solidFill>
              <a:latin typeface="方正大黑简体" pitchFamily="2" charset="-122"/>
              <a:ea typeface="方正大黑简体" pitchFamily="2" charset="-122"/>
            </a:endParaRPr>
          </a:p>
          <a:p>
            <a:pPr algn="just">
              <a:lnSpc>
                <a:spcPct val="150000"/>
              </a:lnSpc>
              <a:spcBef>
                <a:spcPts val="600"/>
              </a:spcBef>
              <a:buClr>
                <a:srgbClr val="0000FF"/>
              </a:buClr>
              <a:buFont typeface="Wingdings" panose="05000000000000000000" pitchFamily="2" charset="2"/>
              <a:buChar char="p"/>
              <a:defRPr/>
            </a:pPr>
            <a:r>
              <a:rPr lang="zh-CN" altLang="en-US" sz="2400" dirty="0">
                <a:solidFill>
                  <a:srgbClr val="FFC000"/>
                </a:solidFill>
                <a:latin typeface="方正大黑简体" pitchFamily="2" charset="-122"/>
                <a:ea typeface="方正大黑简体" pitchFamily="2" charset="-122"/>
              </a:rPr>
              <a:t> </a:t>
            </a:r>
            <a:r>
              <a:rPr lang="zh-CN" altLang="en-US" sz="2400" dirty="0">
                <a:solidFill>
                  <a:srgbClr val="FF0000"/>
                </a:solidFill>
                <a:latin typeface="方正大黑简体" pitchFamily="2" charset="-122"/>
                <a:ea typeface="方正大黑简体" pitchFamily="2" charset="-122"/>
              </a:rPr>
              <a:t>思考：</a:t>
            </a:r>
            <a:r>
              <a:rPr lang="zh-CN" altLang="en-US" sz="2400" dirty="0">
                <a:solidFill>
                  <a:schemeClr val="tx1"/>
                </a:solidFill>
                <a:latin typeface="方正大黑简体" pitchFamily="2" charset="-122"/>
                <a:ea typeface="方正大黑简体" pitchFamily="2" charset="-122"/>
              </a:rPr>
              <a:t>快衰落有没有好处？如何利用？</a:t>
            </a:r>
            <a:endParaRPr lang="en-US" altLang="zh-CN" sz="2400" dirty="0">
              <a:solidFill>
                <a:schemeClr val="tx1"/>
              </a:solidFill>
              <a:latin typeface="方正大黑简体" pitchFamily="2" charset="-122"/>
              <a:ea typeface="方正大黑简体" pitchFamily="2" charset="-122"/>
            </a:endParaRPr>
          </a:p>
          <a:p>
            <a:pPr lvl="1" algn="just">
              <a:lnSpc>
                <a:spcPct val="150000"/>
              </a:lnSpc>
              <a:buClr>
                <a:srgbClr val="FF0000"/>
              </a:buClr>
              <a:buFont typeface="Wingdings" panose="05000000000000000000" pitchFamily="2" charset="2"/>
              <a:buChar char="ü"/>
              <a:defRPr/>
            </a:pPr>
            <a:r>
              <a:rPr lang="zh-CN" altLang="en-US" sz="2400" dirty="0">
                <a:solidFill>
                  <a:schemeClr val="tx1"/>
                </a:solidFill>
                <a:latin typeface="方正大黑简体" pitchFamily="2" charset="-122"/>
                <a:ea typeface="方正大黑简体" pitchFamily="2" charset="-122"/>
              </a:rPr>
              <a:t> 防止长期处于接收信号很差的状态</a:t>
            </a:r>
            <a:r>
              <a:rPr lang="en-US" altLang="zh-CN" sz="2400" dirty="0">
                <a:solidFill>
                  <a:schemeClr val="tx1"/>
                </a:solidFill>
                <a:latin typeface="方正大黑简体" pitchFamily="2" charset="-122"/>
                <a:ea typeface="方正大黑简体" pitchFamily="2" charset="-122"/>
              </a:rPr>
              <a:t>  </a:t>
            </a:r>
            <a:endParaRPr lang="en-US" altLang="zh-CN" sz="2400" dirty="0">
              <a:solidFill>
                <a:schemeClr val="tx1"/>
              </a:solidFill>
              <a:latin typeface="方正大黑简体" pitchFamily="2" charset="-122"/>
              <a:ea typeface="方正大黑简体" pitchFamily="2" charset="-122"/>
            </a:endParaRPr>
          </a:p>
          <a:p>
            <a:pPr lvl="1" algn="just">
              <a:lnSpc>
                <a:spcPct val="150000"/>
              </a:lnSpc>
              <a:buClr>
                <a:srgbClr val="FF0000"/>
              </a:buClr>
              <a:buFont typeface="Wingdings" panose="05000000000000000000" pitchFamily="2" charset="2"/>
              <a:buChar char="ü"/>
              <a:defRPr/>
            </a:pPr>
            <a:r>
              <a:rPr lang="zh-CN" altLang="en-US" sz="2400" dirty="0">
                <a:solidFill>
                  <a:schemeClr val="tx1"/>
                </a:solidFill>
                <a:latin typeface="方正大黑简体" pitchFamily="2" charset="-122"/>
                <a:ea typeface="方正大黑简体" pitchFamily="2" charset="-122"/>
              </a:rPr>
              <a:t> 时间分集的设计</a:t>
            </a:r>
            <a:endParaRPr lang="zh-CN" altLang="en-US" sz="2400" dirty="0">
              <a:solidFill>
                <a:schemeClr val="tx1"/>
              </a:solidFill>
              <a:latin typeface="方正大黑简体" pitchFamily="2" charset="-122"/>
              <a:ea typeface="方正大黑简体" pitchFamily="2" charset="-122"/>
            </a:endParaRPr>
          </a:p>
          <a:p>
            <a:pPr algn="just">
              <a:lnSpc>
                <a:spcPct val="150000"/>
              </a:lnSpc>
              <a:spcBef>
                <a:spcPts val="600"/>
              </a:spcBef>
              <a:buClr>
                <a:srgbClr val="0000FF"/>
              </a:buClr>
              <a:buFont typeface="Wingdings" panose="05000000000000000000" pitchFamily="2" charset="2"/>
              <a:buChar char="p"/>
              <a:defRPr/>
            </a:pPr>
            <a:r>
              <a:rPr lang="zh-CN" altLang="en-US" sz="2400" dirty="0">
                <a:latin typeface="方正大黑简体" pitchFamily="2" charset="-122"/>
                <a:ea typeface="方正大黑简体" pitchFamily="2" charset="-122"/>
              </a:rPr>
              <a:t> </a:t>
            </a:r>
            <a:r>
              <a:rPr lang="zh-CN" altLang="en-US" sz="2400" dirty="0">
                <a:solidFill>
                  <a:srgbClr val="FF0000"/>
                </a:solidFill>
                <a:latin typeface="方正大黑简体" pitchFamily="2" charset="-122"/>
                <a:ea typeface="方正大黑简体" pitchFamily="2" charset="-122"/>
              </a:rPr>
              <a:t>思考：</a:t>
            </a:r>
            <a:r>
              <a:rPr lang="zh-CN" altLang="en-US" sz="2400" dirty="0">
                <a:solidFill>
                  <a:schemeClr val="tx1"/>
                </a:solidFill>
                <a:latin typeface="方正大黑简体" pitchFamily="2" charset="-122"/>
                <a:ea typeface="方正大黑简体" pitchFamily="2" charset="-122"/>
              </a:rPr>
              <a:t>慢衰落有没有坏处？如何克服？</a:t>
            </a:r>
            <a:endParaRPr lang="en-US" altLang="zh-CN" sz="2400" dirty="0">
              <a:solidFill>
                <a:schemeClr val="tx1"/>
              </a:solidFill>
              <a:latin typeface="方正大黑简体" pitchFamily="2" charset="-122"/>
              <a:ea typeface="方正大黑简体" pitchFamily="2" charset="-122"/>
            </a:endParaRPr>
          </a:p>
          <a:p>
            <a:pPr lvl="1" algn="just">
              <a:lnSpc>
                <a:spcPct val="150000"/>
              </a:lnSpc>
              <a:buClr>
                <a:srgbClr val="FF0000"/>
              </a:buClr>
              <a:buFont typeface="Wingdings" panose="05000000000000000000" pitchFamily="2" charset="2"/>
              <a:buChar char="ü"/>
              <a:defRPr/>
            </a:pPr>
            <a:r>
              <a:rPr lang="zh-CN" altLang="en-US" sz="2400" dirty="0">
                <a:solidFill>
                  <a:schemeClr val="tx1"/>
                </a:solidFill>
                <a:latin typeface="方正大黑简体" pitchFamily="2" charset="-122"/>
                <a:ea typeface="方正大黑简体" pitchFamily="2" charset="-122"/>
              </a:rPr>
              <a:t> 当处于接收信号很差时，可采用慢跳频的方式克服</a:t>
            </a:r>
            <a:endParaRPr lang="en-US" altLang="zh-CN" sz="2400" dirty="0">
              <a:solidFill>
                <a:schemeClr val="tx1"/>
              </a:solidFill>
              <a:latin typeface="方正大黑简体" pitchFamily="2" charset="-122"/>
              <a:ea typeface="方正大黑简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linds(horizontal)">
                                      <p:cBhvr>
                                        <p:cTn id="12" dur="500"/>
                                        <p:tgtEl>
                                          <p:spTgt spid="6">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blinds(horizontal)">
                                      <p:cBhvr>
                                        <p:cTn id="15" dur="500"/>
                                        <p:tgtEl>
                                          <p:spTgt spid="6">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blinds(horizontal)">
                                      <p:cBhvr>
                                        <p:cTn id="2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3"/>
          <p:cNvSpPr>
            <a:spLocks noGrp="1" noChangeArrowheads="1"/>
          </p:cNvSpPr>
          <p:nvPr>
            <p:ph type="body" sz="half" idx="1"/>
          </p:nvPr>
        </p:nvSpPr>
        <p:spPr>
          <a:xfrm>
            <a:off x="571500" y="1285875"/>
            <a:ext cx="8215342" cy="4929208"/>
          </a:xfrm>
        </p:spPr>
        <p:txBody>
          <a:bodyPr>
            <a:normAutofit/>
          </a:bodyPr>
          <a:lstStyle/>
          <a:p>
            <a:pPr eaLnBrk="1" hangingPunct="1">
              <a:lnSpc>
                <a:spcPct val="150000"/>
              </a:lnSpc>
              <a:buClr>
                <a:schemeClr val="accent1">
                  <a:lumMod val="75000"/>
                </a:schemeClr>
              </a:buClr>
              <a:buNone/>
              <a:defRPr/>
            </a:pPr>
            <a:r>
              <a:rPr lang="en-US" altLang="zh-CN" sz="2800" b="1" dirty="0">
                <a:latin typeface="方正大黑简体" pitchFamily="2" charset="-122"/>
                <a:ea typeface="方正大黑简体" pitchFamily="2" charset="-122"/>
              </a:rPr>
              <a:t>1</a:t>
            </a:r>
            <a:r>
              <a:rPr lang="zh-CN" altLang="en-US" sz="2800" b="1" dirty="0">
                <a:latin typeface="方正大黑简体" pitchFamily="2" charset="-122"/>
                <a:ea typeface="方正大黑简体" pitchFamily="2" charset="-122"/>
              </a:rPr>
              <a:t>、阴影衰落的概念</a:t>
            </a:r>
            <a:endParaRPr lang="en-US" altLang="zh-CN" sz="2800" b="1" dirty="0">
              <a:latin typeface="方正大黑简体" pitchFamily="2" charset="-122"/>
              <a:ea typeface="方正大黑简体" pitchFamily="2" charset="-122"/>
            </a:endParaRPr>
          </a:p>
          <a:p>
            <a:pPr eaLnBrk="1" hangingPunct="1">
              <a:lnSpc>
                <a:spcPct val="150000"/>
              </a:lnSpc>
              <a:buClr>
                <a:srgbClr val="0000FF"/>
              </a:buClr>
              <a:buSzPct val="95000"/>
              <a:buFont typeface="Wingdings" panose="05000000000000000000" pitchFamily="2" charset="2"/>
              <a:buChar char="p"/>
              <a:defRPr/>
            </a:pPr>
            <a:r>
              <a:rPr lang="zh-CN" altLang="en-US" sz="2800" b="1" dirty="0">
                <a:latin typeface="方正大黑简体" pitchFamily="2" charset="-122"/>
                <a:ea typeface="方正大黑简体" pitchFamily="2" charset="-122"/>
              </a:rPr>
              <a:t> 定义：移动台运动中通过不同障碍物的阴影时，接收天线处场强中值发生的变化称为阴影衰落。</a:t>
            </a:r>
            <a:endParaRPr lang="en-US" altLang="zh-CN" sz="2800" b="1" dirty="0">
              <a:latin typeface="方正大黑简体" pitchFamily="2" charset="-122"/>
              <a:ea typeface="方正大黑简体" pitchFamily="2" charset="-122"/>
            </a:endParaRPr>
          </a:p>
          <a:p>
            <a:pPr eaLnBrk="1" hangingPunct="1">
              <a:lnSpc>
                <a:spcPct val="150000"/>
              </a:lnSpc>
              <a:buClr>
                <a:srgbClr val="0000FF"/>
              </a:buClr>
              <a:buSzPct val="95000"/>
              <a:buFont typeface="Wingdings" panose="05000000000000000000" pitchFamily="2" charset="2"/>
              <a:buChar char="p"/>
              <a:defRPr/>
            </a:pPr>
            <a:r>
              <a:rPr lang="zh-CN" altLang="en-US" sz="2800" b="1" dirty="0">
                <a:latin typeface="方正大黑简体" pitchFamily="2" charset="-122"/>
                <a:ea typeface="方正大黑简体" pitchFamily="2" charset="-122"/>
              </a:rPr>
              <a:t> 障碍物：起伏地形、建筑物、植被（高大的树林） </a:t>
            </a:r>
            <a:endParaRPr lang="zh-CN" altLang="en-US" sz="2800" b="1" dirty="0">
              <a:latin typeface="方正大黑简体" pitchFamily="2" charset="-122"/>
              <a:ea typeface="方正大黑简体" pitchFamily="2" charset="-122"/>
            </a:endParaRPr>
          </a:p>
        </p:txBody>
      </p:sp>
      <p:graphicFrame>
        <p:nvGraphicFramePr>
          <p:cNvPr id="2" name="Object 4"/>
          <p:cNvGraphicFramePr>
            <a:graphicFrameLocks noChangeAspect="1"/>
          </p:cNvGraphicFramePr>
          <p:nvPr/>
        </p:nvGraphicFramePr>
        <p:xfrm>
          <a:off x="1785956" y="3968771"/>
          <a:ext cx="5429250" cy="2460625"/>
        </p:xfrm>
        <a:graphic>
          <a:graphicData uri="http://schemas.openxmlformats.org/presentationml/2006/ole">
            <mc:AlternateContent xmlns:mc="http://schemas.openxmlformats.org/markup-compatibility/2006">
              <mc:Choice xmlns:v="urn:schemas-microsoft-com:vml" Requires="v">
                <p:oleObj spid="_x0000_s130063" name="Visio" r:id="rId1" imgW="5286375" imgH="2400300" progId="">
                  <p:embed/>
                </p:oleObj>
              </mc:Choice>
              <mc:Fallback>
                <p:oleObj name="Visio" r:id="rId1" imgW="5286375" imgH="2400300" progId="">
                  <p:embed/>
                  <p:pic>
                    <p:nvPicPr>
                      <p:cNvPr id="0" name="图片 1300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956" y="3968771"/>
                        <a:ext cx="5429250" cy="24606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AutoShape 8"/>
          <p:cNvSpPr>
            <a:spLocks noChangeArrowheads="1"/>
          </p:cNvSpPr>
          <p:nvPr/>
        </p:nvSpPr>
        <p:spPr bwMode="auto">
          <a:xfrm>
            <a:off x="214313" y="4357694"/>
            <a:ext cx="8929687" cy="1857375"/>
          </a:xfrm>
          <a:prstGeom prst="roundRect">
            <a:avLst>
              <a:gd name="adj" fmla="val 16667"/>
            </a:avLst>
          </a:prstGeom>
          <a:gradFill rotWithShape="1">
            <a:gsLst>
              <a:gs pos="0">
                <a:srgbClr val="CCECFF"/>
              </a:gs>
              <a:gs pos="50000">
                <a:srgbClr val="FFFFFF"/>
              </a:gs>
              <a:gs pos="100000">
                <a:srgbClr val="CCECFF"/>
              </a:gs>
            </a:gsLst>
            <a:lin ang="5400000" scaled="1"/>
          </a:gradFill>
          <a:ln w="28575" algn="ctr">
            <a:solidFill>
              <a:srgbClr val="003399"/>
            </a:solidFill>
            <a:round/>
          </a:ln>
          <a:effectLst>
            <a:outerShdw dist="107763" dir="18900000" algn="ctr" rotWithShape="0">
              <a:srgbClr val="B2B2B2">
                <a:alpha val="50000"/>
              </a:srgbClr>
            </a:outerShdw>
          </a:effectLst>
        </p:spPr>
        <p:txBody>
          <a:bodyPr anchor="ctr"/>
          <a:lstStyle/>
          <a:p>
            <a:pPr>
              <a:lnSpc>
                <a:spcPct val="150000"/>
              </a:lnSpc>
              <a:buClr>
                <a:schemeClr val="accent1">
                  <a:lumMod val="75000"/>
                </a:schemeClr>
              </a:buClr>
              <a:defRPr/>
            </a:pPr>
            <a:r>
              <a:rPr kumimoji="1" lang="zh-CN" altLang="en-US" sz="3200" kern="0" dirty="0">
                <a:solidFill>
                  <a:srgbClr val="002060"/>
                </a:solidFill>
                <a:latin typeface="方正兰亭粗黑简体" pitchFamily="2" charset="-122"/>
                <a:ea typeface="方正兰亭粗黑简体" pitchFamily="2" charset="-122"/>
              </a:rPr>
              <a:t>    </a:t>
            </a:r>
            <a:r>
              <a:rPr kumimoji="1" lang="zh-CN" altLang="en-US" sz="3200" kern="0" dirty="0" smtClean="0">
                <a:solidFill>
                  <a:srgbClr val="002060"/>
                </a:solidFill>
                <a:latin typeface="方正兰亭粗黑简体" pitchFamily="2" charset="-122"/>
                <a:ea typeface="方正兰亭粗黑简体" pitchFamily="2" charset="-122"/>
              </a:rPr>
              <a:t>阴影</a:t>
            </a:r>
            <a:r>
              <a:rPr kumimoji="1" lang="zh-CN" altLang="en-US" sz="3200" kern="0" dirty="0">
                <a:solidFill>
                  <a:srgbClr val="002060"/>
                </a:solidFill>
                <a:latin typeface="方正兰亭粗黑简体" pitchFamily="2" charset="-122"/>
                <a:ea typeface="方正兰亭粗黑简体" pitchFamily="2" charset="-122"/>
              </a:rPr>
              <a:t>衰落属于大尺度衰落，信号电平起伏相对缓慢 。</a:t>
            </a:r>
            <a:endParaRPr kumimoji="1" lang="en-US" altLang="zh-CN" sz="3200" kern="0" dirty="0">
              <a:solidFill>
                <a:srgbClr val="002060"/>
              </a:solidFill>
              <a:latin typeface="方正兰亭粗黑简体" pitchFamily="2" charset="-122"/>
              <a:ea typeface="方正兰亭粗黑简体" pitchFamily="2" charset="-122"/>
            </a:endParaRPr>
          </a:p>
        </p:txBody>
      </p:sp>
      <p:sp>
        <p:nvSpPr>
          <p:cNvPr id="3" name="矩形 2"/>
          <p:cNvSpPr/>
          <p:nvPr/>
        </p:nvSpPr>
        <p:spPr>
          <a:xfrm>
            <a:off x="395536" y="404664"/>
            <a:ext cx="4572000" cy="523220"/>
          </a:xfrm>
          <a:prstGeom prst="rect">
            <a:avLst/>
          </a:prstGeom>
        </p:spPr>
        <p:txBody>
          <a:bodyPr>
            <a:spAutoFit/>
          </a:bodyPr>
          <a:lstStyle/>
          <a:p>
            <a:r>
              <a:rPr lang="en-US" altLang="zh-CN" sz="2800" dirty="0">
                <a:solidFill>
                  <a:schemeClr val="tx1"/>
                </a:solidFill>
              </a:rPr>
              <a:t>2.3.3 </a:t>
            </a:r>
            <a:r>
              <a:rPr lang="zh-CN" altLang="zh-CN" sz="2800" dirty="0">
                <a:solidFill>
                  <a:schemeClr val="tx1"/>
                </a:solidFill>
              </a:rPr>
              <a:t>阴影衰落的基本</a:t>
            </a:r>
            <a:r>
              <a:rPr lang="zh-CN" altLang="zh-CN" sz="2800" dirty="0" smtClean="0">
                <a:solidFill>
                  <a:schemeClr val="tx1"/>
                </a:solidFill>
              </a:rPr>
              <a:t>特征</a:t>
            </a:r>
            <a:endParaRPr lang="zh-CN" altLang="zh-CN" sz="28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5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2"/>
                                        </p:tgtEl>
                                        <p:attrNameLst>
                                          <p:attrName>ppt_x</p:attrName>
                                          <p:attrName>ppt_y</p:attrName>
                                        </p:attrNameLst>
                                      </p:cBhvr>
                                    </p:animMotion>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685800" y="214298"/>
            <a:ext cx="7772400" cy="1143000"/>
          </a:xfrm>
        </p:spPr>
        <p:txBody>
          <a:bodyPr>
            <a:normAutofit/>
          </a:bodyPr>
          <a:lstStyle/>
          <a:p>
            <a:pPr>
              <a:defRPr/>
            </a:pPr>
            <a:r>
              <a:rPr lang="zh-CN" altLang="en-US" sz="3600" dirty="0">
                <a:solidFill>
                  <a:schemeClr val="bg1"/>
                </a:solidFill>
                <a:latin typeface="方正兰亭粗黑简体" pitchFamily="2" charset="-122"/>
                <a:ea typeface="方正兰亭粗黑简体" pitchFamily="2" charset="-122"/>
              </a:rPr>
              <a:t>二、阴影衰落的基本特性</a:t>
            </a:r>
            <a:endParaRPr lang="zh-CN" altLang="en-US" sz="3600" kern="1200" dirty="0">
              <a:effectLst>
                <a:outerShdw blurRad="38100" dist="38100" dir="2700000" algn="tl">
                  <a:srgbClr val="000000"/>
                </a:outerShdw>
              </a:effectLst>
            </a:endParaRPr>
          </a:p>
        </p:txBody>
      </p:sp>
      <p:sp>
        <p:nvSpPr>
          <p:cNvPr id="28676" name="Rectangle 3"/>
          <p:cNvSpPr>
            <a:spLocks noGrp="1" noChangeArrowheads="1"/>
          </p:cNvSpPr>
          <p:nvPr>
            <p:ph type="body" idx="1"/>
          </p:nvPr>
        </p:nvSpPr>
        <p:spPr>
          <a:xfrm>
            <a:off x="395536" y="764704"/>
            <a:ext cx="7772400" cy="4857750"/>
          </a:xfrm>
        </p:spPr>
        <p:txBody>
          <a:bodyPr>
            <a:normAutofit/>
          </a:bodyPr>
          <a:lstStyle/>
          <a:p>
            <a:pPr eaLnBrk="1" hangingPunct="1">
              <a:lnSpc>
                <a:spcPct val="150000"/>
              </a:lnSpc>
              <a:spcBef>
                <a:spcPts val="1200"/>
              </a:spcBef>
              <a:buClr>
                <a:schemeClr val="accent1">
                  <a:lumMod val="75000"/>
                </a:schemeClr>
              </a:buClr>
              <a:buNone/>
              <a:defRPr/>
            </a:pPr>
            <a:r>
              <a:rPr lang="en-US" altLang="zh-CN" sz="2800" b="1" dirty="0">
                <a:latin typeface="方正大黑简体" pitchFamily="2" charset="-122"/>
                <a:ea typeface="方正大黑简体" pitchFamily="2" charset="-122"/>
              </a:rPr>
              <a:t>2</a:t>
            </a:r>
            <a:r>
              <a:rPr lang="zh-CN" altLang="en-US" sz="2800" b="1" dirty="0" smtClean="0">
                <a:latin typeface="方正大黑简体" pitchFamily="2" charset="-122"/>
                <a:ea typeface="方正大黑简体" pitchFamily="2" charset="-122"/>
              </a:rPr>
              <a:t>、衰落储备</a:t>
            </a:r>
            <a:endParaRPr lang="en-US" altLang="zh-CN" sz="2800" b="1" dirty="0">
              <a:latin typeface="方正大黑简体" pitchFamily="2" charset="-122"/>
              <a:ea typeface="方正大黑简体" pitchFamily="2" charset="-122"/>
            </a:endParaRPr>
          </a:p>
          <a:p>
            <a:pPr eaLnBrk="1" hangingPunct="1">
              <a:lnSpc>
                <a:spcPct val="150000"/>
              </a:lnSpc>
              <a:spcBef>
                <a:spcPts val="1200"/>
              </a:spcBef>
              <a:buClr>
                <a:schemeClr val="accent1">
                  <a:lumMod val="75000"/>
                </a:schemeClr>
              </a:buClr>
              <a:buNone/>
              <a:defRPr/>
            </a:pPr>
            <a:r>
              <a:rPr lang="zh-CN" altLang="en-US" sz="2400" b="1" dirty="0">
                <a:latin typeface="方正大黑简体" pitchFamily="2" charset="-122"/>
                <a:ea typeface="方正大黑简体" pitchFamily="2" charset="-122"/>
              </a:rPr>
              <a:t>工程设计中，采用留有足够衰落余量的方法。</a:t>
            </a:r>
            <a:endParaRPr lang="zh-CN" altLang="en-US" sz="2400" b="1" dirty="0">
              <a:latin typeface="方正大黑简体" pitchFamily="2" charset="-122"/>
              <a:ea typeface="方正大黑简体" pitchFamily="2" charset="-122"/>
            </a:endParaRPr>
          </a:p>
          <a:p>
            <a:pPr>
              <a:lnSpc>
                <a:spcPct val="150000"/>
              </a:lnSpc>
              <a:spcBef>
                <a:spcPts val="1200"/>
              </a:spcBef>
              <a:buClr>
                <a:srgbClr val="0000FF"/>
              </a:buClr>
              <a:buFont typeface="Wingdings" panose="05000000000000000000" pitchFamily="2" charset="2"/>
              <a:buChar char="p"/>
              <a:defRPr/>
            </a:pPr>
            <a:r>
              <a:rPr lang="zh-CN" altLang="en-US" sz="2400" dirty="0">
                <a:solidFill>
                  <a:srgbClr val="0000FF"/>
                </a:solidFill>
                <a:latin typeface="方正大黑简体" pitchFamily="2" charset="-122"/>
                <a:ea typeface="方正大黑简体" pitchFamily="2" charset="-122"/>
              </a:rPr>
              <a:t> </a:t>
            </a:r>
            <a:r>
              <a:rPr lang="zh-CN" altLang="en-US" sz="2400" b="1" dirty="0" smtClean="0">
                <a:solidFill>
                  <a:srgbClr val="FF0000"/>
                </a:solidFill>
                <a:latin typeface="方正大黑简体" pitchFamily="2" charset="-122"/>
                <a:ea typeface="方正大黑简体" pitchFamily="2" charset="-122"/>
              </a:rPr>
              <a:t>衰落储备量：</a:t>
            </a:r>
            <a:r>
              <a:rPr lang="zh-CN" altLang="en-US" sz="2400" b="1" dirty="0">
                <a:latin typeface="方正大黑简体" pitchFamily="2" charset="-122"/>
                <a:ea typeface="方正大黑简体" pitchFamily="2" charset="-122"/>
              </a:rPr>
              <a:t>为了防止因衰落引起通信中断，必须为信号电平留有足够的余量（衰落余量），保证中断率</a:t>
            </a:r>
            <a:r>
              <a:rPr lang="en-US" altLang="zh-CN" sz="2400" b="1" dirty="0">
                <a:latin typeface="方正大黑简体" pitchFamily="2" charset="-122"/>
                <a:ea typeface="方正大黑简体" pitchFamily="2" charset="-122"/>
              </a:rPr>
              <a:t>R</a:t>
            </a:r>
            <a:r>
              <a:rPr lang="zh-CN" altLang="en-US" sz="2400" b="1" dirty="0">
                <a:latin typeface="方正大黑简体" pitchFamily="2" charset="-122"/>
                <a:ea typeface="方正大黑简体" pitchFamily="2" charset="-122"/>
              </a:rPr>
              <a:t>小于规定指标。</a:t>
            </a:r>
            <a:endParaRPr lang="zh-CN" altLang="en-US" sz="2400" b="1" dirty="0">
              <a:latin typeface="方正大黑简体" pitchFamily="2" charset="-122"/>
              <a:ea typeface="方正大黑简体" pitchFamily="2" charset="-122"/>
            </a:endParaRPr>
          </a:p>
          <a:p>
            <a:pPr>
              <a:lnSpc>
                <a:spcPct val="150000"/>
              </a:lnSpc>
              <a:spcBef>
                <a:spcPts val="1200"/>
              </a:spcBef>
              <a:buClr>
                <a:srgbClr val="0000FF"/>
              </a:buClr>
              <a:buFont typeface="Wingdings" panose="05000000000000000000" pitchFamily="2" charset="2"/>
              <a:buChar char="p"/>
              <a:defRPr/>
            </a:pPr>
            <a:r>
              <a:rPr lang="zh-CN" altLang="en-US" sz="2400" b="1" dirty="0">
                <a:latin typeface="方正大黑简体" pitchFamily="2" charset="-122"/>
                <a:ea typeface="方正大黑简体" pitchFamily="2" charset="-122"/>
              </a:rPr>
              <a:t> 衰落余量的大小由地形、地物、工作频率和要求的通信可靠性指标决定。</a:t>
            </a:r>
            <a:endParaRPr lang="en-US" altLang="zh-CN" sz="2400" b="1" dirty="0">
              <a:latin typeface="方正大黑简体" pitchFamily="2" charset="-122"/>
              <a:ea typeface="方正大黑简体" pitchFamily="2"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685800" y="214298"/>
            <a:ext cx="7772400" cy="1143000"/>
          </a:xfrm>
        </p:spPr>
        <p:txBody>
          <a:bodyPr>
            <a:normAutofit/>
          </a:bodyPr>
          <a:lstStyle/>
          <a:p>
            <a:pPr>
              <a:defRPr/>
            </a:pPr>
            <a:r>
              <a:rPr lang="zh-CN" altLang="en-US" sz="3600" dirty="0">
                <a:solidFill>
                  <a:schemeClr val="bg1"/>
                </a:solidFill>
                <a:latin typeface="方正兰亭粗黑简体" pitchFamily="2" charset="-122"/>
                <a:ea typeface="方正兰亭粗黑简体" pitchFamily="2" charset="-122"/>
              </a:rPr>
              <a:t>二、阴影衰落的基本特性</a:t>
            </a:r>
            <a:endParaRPr lang="zh-CN" altLang="en-US" sz="3600" kern="1200" dirty="0">
              <a:effectLst>
                <a:outerShdw blurRad="38100" dist="38100" dir="2700000" algn="tl">
                  <a:srgbClr val="000000"/>
                </a:outerShdw>
              </a:effectLst>
            </a:endParaRPr>
          </a:p>
        </p:txBody>
      </p:sp>
      <p:sp>
        <p:nvSpPr>
          <p:cNvPr id="28676" name="Rectangle 3"/>
          <p:cNvSpPr>
            <a:spLocks noGrp="1" noChangeArrowheads="1"/>
          </p:cNvSpPr>
          <p:nvPr>
            <p:ph type="body" idx="1"/>
          </p:nvPr>
        </p:nvSpPr>
        <p:spPr>
          <a:xfrm>
            <a:off x="395536" y="764704"/>
            <a:ext cx="7772400" cy="4857750"/>
          </a:xfrm>
        </p:spPr>
        <p:txBody>
          <a:bodyPr>
            <a:normAutofit/>
          </a:bodyPr>
          <a:lstStyle/>
          <a:p>
            <a:pPr eaLnBrk="1" hangingPunct="1">
              <a:lnSpc>
                <a:spcPct val="150000"/>
              </a:lnSpc>
              <a:spcBef>
                <a:spcPts val="1200"/>
              </a:spcBef>
              <a:buClr>
                <a:schemeClr val="accent1">
                  <a:lumMod val="75000"/>
                </a:schemeClr>
              </a:buClr>
              <a:buNone/>
              <a:defRPr/>
            </a:pPr>
            <a:r>
              <a:rPr lang="en-US" altLang="zh-CN" sz="2800" b="1" dirty="0">
                <a:latin typeface="方正大黑简体" pitchFamily="2" charset="-122"/>
                <a:ea typeface="方正大黑简体" pitchFamily="2" charset="-122"/>
              </a:rPr>
              <a:t>2</a:t>
            </a:r>
            <a:r>
              <a:rPr lang="zh-CN" altLang="en-US" sz="2800" b="1" dirty="0" smtClean="0">
                <a:latin typeface="方正大黑简体" pitchFamily="2" charset="-122"/>
                <a:ea typeface="方正大黑简体" pitchFamily="2" charset="-122"/>
              </a:rPr>
              <a:t>、衰落储备</a:t>
            </a:r>
            <a:endParaRPr lang="en-US" altLang="zh-CN" sz="2800" b="1" dirty="0">
              <a:latin typeface="方正大黑简体" pitchFamily="2" charset="-122"/>
              <a:ea typeface="方正大黑简体" pitchFamily="2" charset="-122"/>
            </a:endParaRPr>
          </a:p>
        </p:txBody>
      </p:sp>
      <p:pic>
        <p:nvPicPr>
          <p:cNvPr id="129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6232" y="1988840"/>
            <a:ext cx="2779663" cy="3910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2" name="矩形 1"/>
              <p:cNvSpPr/>
              <p:nvPr/>
            </p:nvSpPr>
            <p:spPr>
              <a:xfrm>
                <a:off x="4067944" y="2432556"/>
                <a:ext cx="3960440" cy="1879232"/>
              </a:xfrm>
              <a:prstGeom prst="rect">
                <a:avLst/>
              </a:prstGeom>
            </p:spPr>
            <p:txBody>
              <a:bodyPr wrap="square">
                <a:spAutoFit/>
              </a:bodyPr>
              <a:lstStyle/>
              <a:p>
                <a:pPr>
                  <a:lnSpc>
                    <a:spcPct val="150000"/>
                  </a:lnSpc>
                </a:pPr>
                <a:r>
                  <a:rPr lang="zh-CN" altLang="zh-CN" dirty="0" smtClean="0">
                    <a:solidFill>
                      <a:schemeClr val="tx1"/>
                    </a:solidFill>
                  </a:rPr>
                  <a:t>例如，工作频率</a:t>
                </a:r>
                <a:r>
                  <a:rPr lang="en-US" altLang="zh-CN" i="1" dirty="0">
                    <a:solidFill>
                      <a:schemeClr val="tx1"/>
                    </a:solidFill>
                  </a:rPr>
                  <a:t>f</a:t>
                </a:r>
                <a:r>
                  <a:rPr lang="en-US" altLang="zh-CN" dirty="0">
                    <a:solidFill>
                      <a:schemeClr val="tx1"/>
                    </a:solidFill>
                  </a:rPr>
                  <a:t>=450MHz</a:t>
                </a:r>
                <a:r>
                  <a:rPr lang="zh-CN" altLang="zh-CN" dirty="0">
                    <a:solidFill>
                      <a:schemeClr val="tx1"/>
                    </a:solidFill>
                  </a:rPr>
                  <a:t>，市区工作，要求系统的可通率</a:t>
                </a:r>
                <a14:m>
                  <m:oMath xmlns:m="http://schemas.openxmlformats.org/officeDocument/2006/math">
                    <m:r>
                      <a:rPr lang="en-US" altLang="zh-CN" i="1">
                        <a:solidFill>
                          <a:schemeClr val="tx1"/>
                        </a:solidFill>
                        <a:latin typeface="Cambria Math" panose="02040503050406030204"/>
                      </a:rPr>
                      <m:t>𝑇</m:t>
                    </m:r>
                  </m:oMath>
                </a14:m>
                <a:r>
                  <a:rPr lang="en-US" altLang="zh-CN" dirty="0">
                    <a:solidFill>
                      <a:schemeClr val="tx1"/>
                    </a:solidFill>
                  </a:rPr>
                  <a:t>=99%</a:t>
                </a:r>
                <a:r>
                  <a:rPr lang="zh-CN" altLang="zh-CN" dirty="0">
                    <a:solidFill>
                      <a:schemeClr val="tx1"/>
                    </a:solidFill>
                  </a:rPr>
                  <a:t>，查图</a:t>
                </a:r>
                <a:r>
                  <a:rPr lang="en-US" altLang="zh-CN" dirty="0">
                    <a:solidFill>
                      <a:schemeClr val="tx1"/>
                    </a:solidFill>
                  </a:rPr>
                  <a:t>2-18</a:t>
                </a:r>
                <a:r>
                  <a:rPr lang="zh-CN" altLang="zh-CN" dirty="0">
                    <a:solidFill>
                      <a:schemeClr val="tx1"/>
                    </a:solidFill>
                  </a:rPr>
                  <a:t>可得，衰落储备约为</a:t>
                </a:r>
                <a:r>
                  <a:rPr lang="en-US" altLang="zh-CN" dirty="0">
                    <a:solidFill>
                      <a:schemeClr val="tx1"/>
                    </a:solidFill>
                  </a:rPr>
                  <a:t>22.5 dB</a:t>
                </a:r>
                <a:r>
                  <a:rPr lang="zh-CN" altLang="zh-CN" dirty="0">
                    <a:solidFill>
                      <a:schemeClr val="tx1"/>
                    </a:solidFill>
                  </a:rPr>
                  <a:t>。</a:t>
                </a:r>
                <a:endParaRPr lang="zh-CN" altLang="zh-CN" dirty="0">
                  <a:solidFill>
                    <a:schemeClr val="tx1"/>
                  </a:solidFill>
                </a:endParaRPr>
              </a:p>
            </p:txBody>
          </p:sp>
        </mc:Choice>
        <mc:Fallback>
          <p:sp>
            <p:nvSpPr>
              <p:cNvPr id="2" name="矩形 1"/>
              <p:cNvSpPr>
                <a:spLocks noRot="1" noChangeAspect="1" noMove="1" noResize="1" noEditPoints="1" noAdjustHandles="1" noChangeArrowheads="1" noChangeShapeType="1" noTextEdit="1"/>
              </p:cNvSpPr>
              <p:nvPr/>
            </p:nvSpPr>
            <p:spPr>
              <a:xfrm>
                <a:off x="4067944" y="2432556"/>
                <a:ext cx="3960440" cy="1879232"/>
              </a:xfrm>
              <a:prstGeom prst="rect">
                <a:avLst/>
              </a:prstGeom>
              <a:blipFill rotWithShape="1">
                <a:blip r:embed="rId2"/>
                <a:stretch>
                  <a:fillRect l="-3" t="-27" r="-46" b="7"/>
                </a:stretch>
              </a:blipFill>
            </p:spPr>
            <p:txBody>
              <a:bodyPr/>
              <a:lstStyle/>
              <a:p>
                <a:r>
                  <a:rPr lang="zh-CN" alt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685800" y="214298"/>
            <a:ext cx="7772400" cy="1143000"/>
          </a:xfrm>
        </p:spPr>
        <p:txBody>
          <a:bodyPr>
            <a:normAutofit/>
          </a:bodyPr>
          <a:lstStyle/>
          <a:p>
            <a:pPr>
              <a:defRPr/>
            </a:pPr>
            <a:r>
              <a:rPr lang="zh-CN" altLang="en-US" sz="3600" dirty="0">
                <a:solidFill>
                  <a:schemeClr val="bg1"/>
                </a:solidFill>
                <a:latin typeface="方正兰亭粗黑简体" pitchFamily="2" charset="-122"/>
                <a:ea typeface="方正兰亭粗黑简体" pitchFamily="2" charset="-122"/>
              </a:rPr>
              <a:t>二、阴影衰落的基本特性</a:t>
            </a:r>
            <a:endParaRPr lang="zh-CN" altLang="en-US" sz="3600" kern="1200" dirty="0">
              <a:effectLst>
                <a:outerShdw blurRad="38100" dist="38100" dir="2700000" algn="tl">
                  <a:srgbClr val="000000"/>
                </a:outerShdw>
              </a:effectLst>
            </a:endParaRPr>
          </a:p>
        </p:txBody>
      </p:sp>
      <p:sp>
        <p:nvSpPr>
          <p:cNvPr id="2" name="矩形 1"/>
          <p:cNvSpPr/>
          <p:nvPr/>
        </p:nvSpPr>
        <p:spPr>
          <a:xfrm>
            <a:off x="323850" y="692785"/>
            <a:ext cx="8554085" cy="5262245"/>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800" dirty="0" smtClean="0">
                <a:solidFill>
                  <a:schemeClr val="tx1"/>
                </a:solidFill>
              </a:rPr>
              <a:t> </a:t>
            </a:r>
            <a:r>
              <a:rPr lang="zh-CN" altLang="zh-CN" sz="2800" dirty="0" smtClean="0">
                <a:solidFill>
                  <a:schemeClr val="tx1"/>
                </a:solidFill>
              </a:rPr>
              <a:t>阴影</a:t>
            </a:r>
            <a:r>
              <a:rPr lang="zh-CN" altLang="zh-CN" sz="2800" dirty="0">
                <a:solidFill>
                  <a:schemeClr val="tx1"/>
                </a:solidFill>
              </a:rPr>
              <a:t>效应的影响：影响移动通信小区</a:t>
            </a:r>
            <a:r>
              <a:rPr lang="zh-CN" altLang="zh-CN" sz="2800" dirty="0">
                <a:solidFill>
                  <a:schemeClr val="tx1"/>
                </a:solidFill>
                <a:effectLst>
                  <a:outerShdw blurRad="38100" dist="38100" dir="2700000" algn="tl">
                    <a:srgbClr val="000000">
                      <a:alpha val="43137"/>
                    </a:srgbClr>
                  </a:outerShdw>
                </a:effectLst>
              </a:rPr>
              <a:t>覆盖范围</a:t>
            </a:r>
            <a:r>
              <a:rPr lang="zh-CN" altLang="zh-CN" sz="2800" dirty="0">
                <a:solidFill>
                  <a:schemeClr val="tx1"/>
                </a:solidFill>
              </a:rPr>
              <a:t>、导致移动通信</a:t>
            </a:r>
            <a:r>
              <a:rPr lang="zh-CN" altLang="zh-CN" sz="2800" dirty="0">
                <a:solidFill>
                  <a:schemeClr val="tx1"/>
                </a:solidFill>
                <a:effectLst>
                  <a:outerShdw blurRad="38100" dist="19050" dir="2700000" algn="tl" rotWithShape="0">
                    <a:schemeClr val="dk1">
                      <a:alpha val="40000"/>
                    </a:schemeClr>
                  </a:outerShdw>
                </a:effectLst>
              </a:rPr>
              <a:t>覆盖盲区</a:t>
            </a:r>
            <a:r>
              <a:rPr lang="zh-CN" altLang="zh-CN" sz="2800" dirty="0">
                <a:solidFill>
                  <a:schemeClr val="tx1"/>
                </a:solidFill>
              </a:rPr>
              <a:t>、影响移动通信的</a:t>
            </a:r>
            <a:r>
              <a:rPr lang="zh-CN" altLang="zh-CN" sz="2800" dirty="0">
                <a:solidFill>
                  <a:schemeClr val="tx1"/>
                </a:solidFill>
                <a:effectLst>
                  <a:outerShdw blurRad="38100" dist="38100" dir="2700000" algn="tl">
                    <a:srgbClr val="000000">
                      <a:alpha val="43137"/>
                    </a:srgbClr>
                  </a:outerShdw>
                </a:effectLst>
              </a:rPr>
              <a:t>切换</a:t>
            </a:r>
            <a:r>
              <a:rPr lang="zh-CN" altLang="zh-CN" sz="2800" dirty="0">
                <a:solidFill>
                  <a:schemeClr val="tx1"/>
                </a:solidFill>
              </a:rPr>
              <a:t>、影响</a:t>
            </a:r>
            <a:r>
              <a:rPr lang="zh-CN" altLang="zh-CN" sz="2800" dirty="0">
                <a:solidFill>
                  <a:schemeClr val="tx1"/>
                </a:solidFill>
                <a:effectLst>
                  <a:outerShdw blurRad="38100" dist="38100" dir="2700000" algn="tl">
                    <a:srgbClr val="000000">
                      <a:alpha val="43137"/>
                    </a:srgbClr>
                  </a:outerShdw>
                </a:effectLst>
              </a:rPr>
              <a:t>信噪比</a:t>
            </a:r>
            <a:r>
              <a:rPr lang="zh-CN" altLang="zh-CN" sz="2800" dirty="0">
                <a:solidFill>
                  <a:schemeClr val="tx1"/>
                </a:solidFill>
              </a:rPr>
              <a:t>或载噪比的大小等。</a:t>
            </a:r>
            <a:endParaRPr lang="zh-CN" altLang="zh-CN" sz="2800" dirty="0">
              <a:solidFill>
                <a:schemeClr val="tx1"/>
              </a:solidFill>
            </a:endParaRPr>
          </a:p>
          <a:p>
            <a:pPr marL="342900" indent="-342900">
              <a:lnSpc>
                <a:spcPct val="150000"/>
              </a:lnSpc>
              <a:buFont typeface="Arial" panose="020B0604020202020204" pitchFamily="34" charset="0"/>
              <a:buChar char="•"/>
            </a:pPr>
            <a:r>
              <a:rPr lang="zh-CN" altLang="zh-CN" sz="2800" dirty="0">
                <a:solidFill>
                  <a:schemeClr val="tx1"/>
                </a:solidFill>
              </a:rPr>
              <a:t>不同地物类型的阴影效应的大小不一，密集城区一般要比普通城区、农村、郊区有更大的阴影效应影响。</a:t>
            </a:r>
            <a:endParaRPr lang="zh-CN" altLang="zh-CN" sz="2800" dirty="0">
              <a:solidFill>
                <a:schemeClr val="tx1"/>
              </a:solidFill>
            </a:endParaRPr>
          </a:p>
          <a:p>
            <a:pPr marL="342900" indent="-342900">
              <a:lnSpc>
                <a:spcPct val="150000"/>
              </a:lnSpc>
              <a:buFont typeface="Arial" panose="020B0604020202020204" pitchFamily="34" charset="0"/>
              <a:buChar char="•"/>
            </a:pPr>
            <a:r>
              <a:rPr lang="zh-CN" altLang="zh-CN" sz="2800" dirty="0">
                <a:solidFill>
                  <a:schemeClr val="tx1"/>
                </a:solidFill>
              </a:rPr>
              <a:t>在做网络规划时，要充分考虑不同无线环境中阴影效应对覆盖效果的影响。</a:t>
            </a:r>
            <a:endParaRPr lang="zh-CN" altLang="zh-CN" sz="2800" dirty="0">
              <a:solidFill>
                <a:schemeClr val="tx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539750" y="404495"/>
            <a:ext cx="8229600" cy="468630"/>
          </a:xfrm>
        </p:spPr>
        <p:txBody>
          <a:bodyPr>
            <a:scene3d>
              <a:camera prst="orthographicFront"/>
              <a:lightRig rig="threePt" dir="t"/>
            </a:scene3d>
          </a:bodyPr>
          <a:p>
            <a:r>
              <a:rPr lang="zh-CN" altLang="en-US" sz="2400">
                <a:solidFill>
                  <a:schemeClr val="tx1"/>
                </a:solidFill>
                <a:effectLst>
                  <a:outerShdw blurRad="38100" dist="19050" dir="2700000" algn="tl" rotWithShape="0">
                    <a:schemeClr val="dk1">
                      <a:alpha val="40000"/>
                    </a:schemeClr>
                  </a:outerShdw>
                </a:effectLst>
              </a:rPr>
              <a:t>移动通信在无线信道传输过程中面临的衰落和损耗分类</a:t>
            </a:r>
            <a:endParaRPr lang="zh-CN" altLang="en-US" sz="2400">
              <a:solidFill>
                <a:schemeClr val="tx1"/>
              </a:solidFill>
              <a:effectLst>
                <a:outerShdw blurRad="38100" dist="19050" dir="2700000" algn="tl" rotWithShape="0">
                  <a:schemeClr val="dk1">
                    <a:alpha val="40000"/>
                  </a:schemeClr>
                </a:outerShdw>
              </a:effectLst>
            </a:endParaRPr>
          </a:p>
        </p:txBody>
      </p:sp>
      <p:pic>
        <p:nvPicPr>
          <p:cNvPr id="25" name="图片 25" descr="5"/>
          <p:cNvPicPr>
            <a:picLocks noChangeAspect="1"/>
          </p:cNvPicPr>
          <p:nvPr/>
        </p:nvPicPr>
        <p:blipFill>
          <a:blip r:embed="rId1"/>
          <a:srcRect l="7368" t="25921" r="33518" b="17033"/>
          <a:stretch>
            <a:fillRect/>
          </a:stretch>
        </p:blipFill>
        <p:spPr>
          <a:xfrm rot="10800000">
            <a:off x="0" y="1052830"/>
            <a:ext cx="8936355" cy="502602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323528" y="476672"/>
            <a:ext cx="4608512" cy="621852"/>
          </a:xfrm>
        </p:spPr>
        <p:txBody>
          <a:bodyPr>
            <a:normAutofit fontScale="90000"/>
          </a:bodyPr>
          <a:lstStyle/>
          <a:p>
            <a:pPr algn="l" eaLnBrk="1" hangingPunct="1">
              <a:defRPr/>
            </a:pPr>
            <a:r>
              <a:rPr lang="en-US" altLang="zh-CN" sz="3100" b="1" dirty="0" smtClean="0"/>
              <a:t>2.4 </a:t>
            </a:r>
            <a:r>
              <a:rPr lang="zh-CN" altLang="zh-CN" sz="3100" b="1" dirty="0"/>
              <a:t>电波传播损耗</a:t>
            </a:r>
            <a:r>
              <a:rPr lang="zh-CN" altLang="zh-CN" sz="3100" b="1" dirty="0" smtClean="0"/>
              <a:t>预测模型</a:t>
            </a:r>
            <a:r>
              <a:rPr lang="zh-CN" altLang="en-US" sz="3100" b="1" dirty="0" smtClean="0">
                <a:solidFill>
                  <a:schemeClr val="bg1"/>
                </a:solidFill>
                <a:latin typeface="方正兰亭粗黑简体" pitchFamily="2" charset="-122"/>
                <a:ea typeface="方正兰亭粗黑简体" pitchFamily="2" charset="-122"/>
              </a:rPr>
              <a:t>电波</a:t>
            </a:r>
            <a:r>
              <a:rPr lang="zh-CN" altLang="en-US" sz="3600" dirty="0">
                <a:solidFill>
                  <a:schemeClr val="bg1"/>
                </a:solidFill>
                <a:latin typeface="方正兰亭粗黑简体" pitchFamily="2" charset="-122"/>
                <a:ea typeface="方正兰亭粗黑简体" pitchFamily="2" charset="-122"/>
              </a:rPr>
              <a:t>传播损耗预测方法</a:t>
            </a:r>
            <a:endParaRPr lang="zh-CN" altLang="en-US" sz="3600" dirty="0">
              <a:solidFill>
                <a:schemeClr val="bg1"/>
              </a:solidFill>
              <a:latin typeface="方正兰亭粗黑简体" pitchFamily="2" charset="-122"/>
              <a:ea typeface="方正兰亭粗黑简体" pitchFamily="2" charset="-122"/>
            </a:endParaRPr>
          </a:p>
        </p:txBody>
      </p:sp>
      <p:sp>
        <p:nvSpPr>
          <p:cNvPr id="29700" name="Rectangle 3"/>
          <p:cNvSpPr>
            <a:spLocks noGrp="1" noChangeArrowheads="1"/>
          </p:cNvSpPr>
          <p:nvPr>
            <p:ph type="body" idx="1"/>
          </p:nvPr>
        </p:nvSpPr>
        <p:spPr>
          <a:xfrm>
            <a:off x="539750" y="1052830"/>
            <a:ext cx="8258175" cy="4928870"/>
          </a:xfrm>
        </p:spPr>
        <p:txBody>
          <a:bodyPr>
            <a:normAutofit lnSpcReduction="10000"/>
          </a:bodyPr>
          <a:lstStyle/>
          <a:p>
            <a:pPr eaLnBrk="1" hangingPunct="1">
              <a:lnSpc>
                <a:spcPct val="150000"/>
              </a:lnSpc>
              <a:spcBef>
                <a:spcPts val="1200"/>
              </a:spcBef>
              <a:buClr>
                <a:srgbClr val="0000FF"/>
              </a:buClr>
              <a:buFont typeface="Wingdings" panose="05000000000000000000" pitchFamily="2" charset="2"/>
              <a:buChar char="p"/>
              <a:defRPr/>
            </a:pPr>
            <a:r>
              <a:rPr lang="zh-CN" altLang="en-US" sz="2800" dirty="0">
                <a:solidFill>
                  <a:srgbClr val="0000FF"/>
                </a:solidFill>
                <a:latin typeface="方正大黑简体" pitchFamily="2" charset="-122"/>
                <a:ea typeface="方正大黑简体" pitchFamily="2" charset="-122"/>
              </a:rPr>
              <a:t> </a:t>
            </a:r>
            <a:r>
              <a:rPr lang="zh-CN" altLang="en-US" sz="2800" b="1" dirty="0">
                <a:latin typeface="方正大黑简体" pitchFamily="2" charset="-122"/>
                <a:ea typeface="方正大黑简体" pitchFamily="2" charset="-122"/>
              </a:rPr>
              <a:t>设计无线通信系统时，在给定条件下算出接收信号的</a:t>
            </a:r>
            <a:r>
              <a:rPr lang="zh-CN" altLang="en-US" sz="2800" b="1" dirty="0">
                <a:solidFill>
                  <a:srgbClr val="7030A0"/>
                </a:solidFill>
                <a:effectLst>
                  <a:outerShdw blurRad="38100" dist="19050" dir="2700000" algn="tl" rotWithShape="0">
                    <a:schemeClr val="dk1">
                      <a:alpha val="40000"/>
                    </a:schemeClr>
                  </a:outerShdw>
                </a:effectLst>
                <a:latin typeface="方正大黑简体" pitchFamily="2" charset="-122"/>
                <a:ea typeface="方正大黑简体" pitchFamily="2" charset="-122"/>
              </a:rPr>
              <a:t>场强中值</a:t>
            </a:r>
            <a:r>
              <a:rPr lang="zh-CN" altLang="en-US" sz="2800" b="1" dirty="0">
                <a:latin typeface="方正大黑简体" pitchFamily="2" charset="-122"/>
                <a:ea typeface="方正大黑简体" pitchFamily="2" charset="-122"/>
              </a:rPr>
              <a:t>非常重要。</a:t>
            </a:r>
            <a:endParaRPr lang="zh-CN" altLang="en-US" sz="2800" b="1" dirty="0">
              <a:latin typeface="方正大黑简体" pitchFamily="2" charset="-122"/>
              <a:ea typeface="方正大黑简体" pitchFamily="2" charset="-122"/>
            </a:endParaRPr>
          </a:p>
          <a:p>
            <a:pPr eaLnBrk="1" hangingPunct="1">
              <a:lnSpc>
                <a:spcPct val="150000"/>
              </a:lnSpc>
              <a:spcBef>
                <a:spcPts val="1200"/>
              </a:spcBef>
              <a:buClr>
                <a:srgbClr val="0000FF"/>
              </a:buClr>
              <a:buFont typeface="Wingdings" panose="05000000000000000000" pitchFamily="2" charset="2"/>
              <a:buChar char="p"/>
              <a:defRPr/>
            </a:pPr>
            <a:r>
              <a:rPr lang="zh-CN" altLang="en-US" sz="2800" b="1" dirty="0">
                <a:latin typeface="方正大黑简体" pitchFamily="2" charset="-122"/>
                <a:ea typeface="方正大黑简体" pitchFamily="2" charset="-122"/>
              </a:rPr>
              <a:t> 在此基础上，可进一步设计其它参数和指标。</a:t>
            </a:r>
            <a:endParaRPr lang="en-US" altLang="zh-CN" sz="2800" b="1" dirty="0">
              <a:latin typeface="方正大黑简体" pitchFamily="2" charset="-122"/>
              <a:ea typeface="方正大黑简体" pitchFamily="2" charset="-122"/>
            </a:endParaRPr>
          </a:p>
          <a:p>
            <a:pPr lvl="1">
              <a:lnSpc>
                <a:spcPct val="150000"/>
              </a:lnSpc>
              <a:spcBef>
                <a:spcPts val="1200"/>
              </a:spcBef>
              <a:buClr>
                <a:srgbClr val="FF0000"/>
              </a:buClr>
              <a:buFont typeface="Wingdings" panose="05000000000000000000" pitchFamily="2" charset="2"/>
              <a:buChar char="ü"/>
              <a:defRPr/>
            </a:pPr>
            <a:r>
              <a:rPr lang="en-US" altLang="zh-CN" sz="2400" b="1" dirty="0">
                <a:latin typeface="方正大黑简体" pitchFamily="2" charset="-122"/>
                <a:ea typeface="方正大黑简体" pitchFamily="2" charset="-122"/>
              </a:rPr>
              <a:t> </a:t>
            </a:r>
            <a:r>
              <a:rPr lang="zh-CN" altLang="en-US" sz="2400" b="1" dirty="0">
                <a:latin typeface="方正大黑简体" pitchFamily="2" charset="-122"/>
                <a:ea typeface="方正大黑简体" pitchFamily="2" charset="-122"/>
              </a:rPr>
              <a:t>天线高度</a:t>
            </a:r>
            <a:endParaRPr lang="en-US" altLang="zh-CN" sz="2400" b="1" dirty="0">
              <a:latin typeface="方正大黑简体" pitchFamily="2" charset="-122"/>
              <a:ea typeface="方正大黑简体" pitchFamily="2" charset="-122"/>
            </a:endParaRPr>
          </a:p>
          <a:p>
            <a:pPr lvl="1">
              <a:lnSpc>
                <a:spcPct val="150000"/>
              </a:lnSpc>
              <a:spcBef>
                <a:spcPts val="1200"/>
              </a:spcBef>
              <a:buClr>
                <a:srgbClr val="FF0000"/>
              </a:buClr>
              <a:buFont typeface="Wingdings" panose="05000000000000000000" pitchFamily="2" charset="2"/>
              <a:buChar char="ü"/>
              <a:defRPr/>
            </a:pPr>
            <a:r>
              <a:rPr lang="en-US" altLang="zh-CN" sz="2400" b="1" dirty="0">
                <a:latin typeface="方正大黑简体" pitchFamily="2" charset="-122"/>
                <a:ea typeface="方正大黑简体" pitchFamily="2" charset="-122"/>
              </a:rPr>
              <a:t> </a:t>
            </a:r>
            <a:r>
              <a:rPr lang="zh-CN" altLang="en-US" sz="2400" b="1" dirty="0">
                <a:latin typeface="方正大黑简体" pitchFamily="2" charset="-122"/>
                <a:ea typeface="方正大黑简体" pitchFamily="2" charset="-122"/>
              </a:rPr>
              <a:t>位置</a:t>
            </a:r>
            <a:endParaRPr lang="en-US" altLang="zh-CN" sz="2400" b="1" dirty="0">
              <a:latin typeface="方正大黑简体" pitchFamily="2" charset="-122"/>
              <a:ea typeface="方正大黑简体" pitchFamily="2" charset="-122"/>
            </a:endParaRPr>
          </a:p>
          <a:p>
            <a:pPr lvl="1">
              <a:lnSpc>
                <a:spcPct val="150000"/>
              </a:lnSpc>
              <a:spcBef>
                <a:spcPts val="1200"/>
              </a:spcBef>
              <a:buClr>
                <a:srgbClr val="FF0000"/>
              </a:buClr>
              <a:buFont typeface="Wingdings" panose="05000000000000000000" pitchFamily="2" charset="2"/>
              <a:buChar char="ü"/>
              <a:defRPr/>
            </a:pPr>
            <a:r>
              <a:rPr lang="en-US" altLang="zh-CN" sz="2400" b="1" dirty="0">
                <a:latin typeface="方正大黑简体" pitchFamily="2" charset="-122"/>
                <a:ea typeface="方正大黑简体" pitchFamily="2" charset="-122"/>
              </a:rPr>
              <a:t> </a:t>
            </a:r>
            <a:r>
              <a:rPr lang="zh-CN" altLang="en-US" sz="2400" b="1" dirty="0">
                <a:latin typeface="方正大黑简体" pitchFamily="2" charset="-122"/>
                <a:ea typeface="方正大黑简体" pitchFamily="2" charset="-122"/>
              </a:rPr>
              <a:t>工作频率</a:t>
            </a:r>
            <a:endParaRPr lang="en-US" altLang="zh-CN" sz="2400" b="1" dirty="0">
              <a:latin typeface="方正大黑简体" pitchFamily="2" charset="-122"/>
              <a:ea typeface="方正大黑简体" pitchFamily="2" charset="-122"/>
            </a:endParaRPr>
          </a:p>
          <a:p>
            <a:pPr lvl="1">
              <a:lnSpc>
                <a:spcPct val="150000"/>
              </a:lnSpc>
              <a:spcBef>
                <a:spcPts val="1200"/>
              </a:spcBef>
              <a:buClr>
                <a:srgbClr val="FF0000"/>
              </a:buClr>
              <a:buFont typeface="Wingdings" panose="05000000000000000000" pitchFamily="2" charset="2"/>
              <a:buChar char="ü"/>
              <a:defRPr/>
            </a:pPr>
            <a:r>
              <a:rPr lang="zh-CN" altLang="en-US" sz="2400" b="1" dirty="0">
                <a:latin typeface="方正大黑简体" pitchFamily="2" charset="-122"/>
                <a:ea typeface="方正大黑简体" pitchFamily="2" charset="-122"/>
              </a:rPr>
              <a:t> 收发信机距离</a:t>
            </a:r>
            <a:endParaRPr lang="zh-CN" altLang="en-US" sz="2400" b="1" dirty="0">
              <a:latin typeface="方正大黑简体" pitchFamily="2" charset="-122"/>
              <a:ea typeface="方正大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700">
                                            <p:txEl>
                                              <p:pRg st="2" end="2"/>
                                            </p:txEl>
                                          </p:spTgt>
                                        </p:tgtEl>
                                        <p:attrNameLst>
                                          <p:attrName>style.visibility</p:attrName>
                                        </p:attrNameLst>
                                      </p:cBhvr>
                                      <p:to>
                                        <p:strVal val="visible"/>
                                      </p:to>
                                    </p:set>
                                    <p:animEffect transition="in" filter="blinds(horizontal)">
                                      <p:cBhvr>
                                        <p:cTn id="7" dur="500"/>
                                        <p:tgtEl>
                                          <p:spTgt spid="29700">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9700">
                                            <p:txEl>
                                              <p:pRg st="3" end="3"/>
                                            </p:txEl>
                                          </p:spTgt>
                                        </p:tgtEl>
                                        <p:attrNameLst>
                                          <p:attrName>style.visibility</p:attrName>
                                        </p:attrNameLst>
                                      </p:cBhvr>
                                      <p:to>
                                        <p:strVal val="visible"/>
                                      </p:to>
                                    </p:set>
                                    <p:animEffect transition="in" filter="blinds(horizontal)">
                                      <p:cBhvr>
                                        <p:cTn id="10" dur="500"/>
                                        <p:tgtEl>
                                          <p:spTgt spid="29700">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9700">
                                            <p:txEl>
                                              <p:pRg st="4" end="4"/>
                                            </p:txEl>
                                          </p:spTgt>
                                        </p:tgtEl>
                                        <p:attrNameLst>
                                          <p:attrName>style.visibility</p:attrName>
                                        </p:attrNameLst>
                                      </p:cBhvr>
                                      <p:to>
                                        <p:strVal val="visible"/>
                                      </p:to>
                                    </p:set>
                                    <p:animEffect transition="in" filter="blinds(horizontal)">
                                      <p:cBhvr>
                                        <p:cTn id="13" dur="500"/>
                                        <p:tgtEl>
                                          <p:spTgt spid="29700">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9700">
                                            <p:txEl>
                                              <p:pRg st="5" end="5"/>
                                            </p:txEl>
                                          </p:spTgt>
                                        </p:tgtEl>
                                        <p:attrNameLst>
                                          <p:attrName>style.visibility</p:attrName>
                                        </p:attrNameLst>
                                      </p:cBhvr>
                                      <p:to>
                                        <p:strVal val="visible"/>
                                      </p:to>
                                    </p:set>
                                    <p:animEffect transition="in" filter="blinds(horizontal)">
                                      <p:cBhvr>
                                        <p:cTn id="16" dur="500"/>
                                        <p:tgtEl>
                                          <p:spTgt spid="2970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a:xfrm>
            <a:off x="880872" y="181166"/>
            <a:ext cx="7772400" cy="1143000"/>
          </a:xfrm>
        </p:spPr>
        <p:txBody>
          <a:bodyPr>
            <a:normAutofit/>
          </a:bodyPr>
          <a:lstStyle/>
          <a:p>
            <a:pPr>
              <a:defRPr/>
            </a:pPr>
            <a:r>
              <a:rPr lang="zh-CN" altLang="en-US" sz="3600" dirty="0">
                <a:solidFill>
                  <a:schemeClr val="bg1"/>
                </a:solidFill>
                <a:latin typeface="方正兰亭粗黑简体" pitchFamily="2" charset="-122"/>
                <a:ea typeface="方正兰亭粗黑简体" pitchFamily="2" charset="-122"/>
              </a:rPr>
              <a:t>二、电波传播损耗预测方法</a:t>
            </a:r>
            <a:endParaRPr lang="zh-CN" altLang="en-US" sz="3600" dirty="0">
              <a:solidFill>
                <a:schemeClr val="bg1"/>
              </a:solidFill>
              <a:latin typeface="方正兰亭粗黑简体" pitchFamily="2" charset="-122"/>
              <a:ea typeface="方正兰亭粗黑简体" pitchFamily="2" charset="-122"/>
            </a:endParaRPr>
          </a:p>
        </p:txBody>
      </p:sp>
      <p:sp>
        <p:nvSpPr>
          <p:cNvPr id="39940" name="Rectangle 3"/>
          <p:cNvSpPr>
            <a:spLocks noGrp="1" noChangeArrowheads="1"/>
          </p:cNvSpPr>
          <p:nvPr>
            <p:ph type="body" idx="1"/>
          </p:nvPr>
        </p:nvSpPr>
        <p:spPr>
          <a:xfrm>
            <a:off x="611560" y="476672"/>
            <a:ext cx="7772400" cy="4929188"/>
          </a:xfrm>
        </p:spPr>
        <p:txBody>
          <a:bodyPr/>
          <a:lstStyle/>
          <a:p>
            <a:pPr eaLnBrk="1" hangingPunct="1">
              <a:lnSpc>
                <a:spcPct val="150000"/>
              </a:lnSpc>
              <a:buClr>
                <a:schemeClr val="accent1">
                  <a:lumMod val="75000"/>
                </a:schemeClr>
              </a:buClr>
              <a:buFont typeface="Wingdings" panose="05000000000000000000" pitchFamily="2" charset="2"/>
              <a:buNone/>
              <a:defRPr/>
            </a:pPr>
            <a:r>
              <a:rPr lang="zh-CN" altLang="en-US" sz="2800" dirty="0" smtClean="0">
                <a:solidFill>
                  <a:srgbClr val="000099"/>
                </a:solidFill>
                <a:latin typeface="方正大黑简体" pitchFamily="2" charset="-122"/>
                <a:ea typeface="方正大黑简体" pitchFamily="2" charset="-122"/>
              </a:rPr>
              <a:t>   </a:t>
            </a:r>
            <a:r>
              <a:rPr lang="zh-CN" altLang="en-US" sz="2800" b="1" dirty="0" smtClean="0">
                <a:latin typeface="方正大黑简体" pitchFamily="2" charset="-122"/>
                <a:ea typeface="方正大黑简体" pitchFamily="2" charset="-122"/>
              </a:rPr>
              <a:t>预测模型</a:t>
            </a:r>
            <a:r>
              <a:rPr lang="zh-CN" altLang="en-US" sz="2800" b="1" dirty="0">
                <a:latin typeface="方正大黑简体" pitchFamily="2" charset="-122"/>
                <a:ea typeface="方正大黑简体" pitchFamily="2" charset="-122"/>
              </a:rPr>
              <a:t>的分类</a:t>
            </a:r>
            <a:endParaRPr lang="en-US" altLang="zh-CN" sz="2800" b="1" dirty="0">
              <a:latin typeface="方正大黑简体" pitchFamily="2" charset="-122"/>
              <a:ea typeface="方正大黑简体" pitchFamily="2" charset="-122"/>
            </a:endParaRPr>
          </a:p>
          <a:p>
            <a:pPr lvl="1" eaLnBrk="1" hangingPunct="1">
              <a:lnSpc>
                <a:spcPct val="150000"/>
              </a:lnSpc>
              <a:buClr>
                <a:srgbClr val="0000FF"/>
              </a:buClr>
              <a:buFont typeface="Wingdings" panose="05000000000000000000" pitchFamily="2" charset="2"/>
              <a:buChar char="p"/>
              <a:defRPr/>
            </a:pPr>
            <a:r>
              <a:rPr lang="zh-CN" altLang="en-US" b="1" dirty="0">
                <a:latin typeface="方正大黑简体" pitchFamily="2" charset="-122"/>
                <a:ea typeface="方正大黑简体" pitchFamily="2" charset="-122"/>
              </a:rPr>
              <a:t> 基于理论的模型</a:t>
            </a:r>
            <a:endParaRPr lang="zh-CN" altLang="en-US" b="1" dirty="0">
              <a:latin typeface="方正大黑简体" pitchFamily="2" charset="-122"/>
              <a:ea typeface="方正大黑简体" pitchFamily="2" charset="-122"/>
            </a:endParaRPr>
          </a:p>
          <a:p>
            <a:pPr lvl="1" eaLnBrk="1" hangingPunct="1">
              <a:lnSpc>
                <a:spcPct val="150000"/>
              </a:lnSpc>
              <a:buClr>
                <a:srgbClr val="0000FF"/>
              </a:buClr>
              <a:buFont typeface="Wingdings" panose="05000000000000000000" pitchFamily="2" charset="2"/>
              <a:buChar char="p"/>
              <a:defRPr/>
            </a:pPr>
            <a:r>
              <a:rPr lang="zh-CN" altLang="en-US" b="1" dirty="0">
                <a:latin typeface="方正大黑简体" pitchFamily="2" charset="-122"/>
                <a:ea typeface="方正大黑简体" pitchFamily="2" charset="-122"/>
              </a:rPr>
              <a:t> 基于实测数据的经验模型</a:t>
            </a:r>
            <a:endParaRPr lang="zh-CN" altLang="en-US" b="1" dirty="0">
              <a:latin typeface="方正大黑简体" pitchFamily="2" charset="-122"/>
              <a:ea typeface="方正大黑简体" pitchFamily="2" charset="-122"/>
            </a:endParaRPr>
          </a:p>
          <a:p>
            <a:pPr lvl="1" eaLnBrk="1" hangingPunct="1">
              <a:lnSpc>
                <a:spcPct val="150000"/>
              </a:lnSpc>
              <a:buClr>
                <a:srgbClr val="0000FF"/>
              </a:buClr>
              <a:buFont typeface="Wingdings" panose="05000000000000000000" pitchFamily="2" charset="2"/>
              <a:buChar char="p"/>
              <a:defRPr/>
            </a:pPr>
            <a:r>
              <a:rPr lang="zh-CN" altLang="en-US" b="1" dirty="0">
                <a:latin typeface="方正大黑简体" pitchFamily="2" charset="-122"/>
                <a:ea typeface="方正大黑简体" pitchFamily="2" charset="-122"/>
              </a:rPr>
              <a:t> 理论与经验结合的混合模型</a:t>
            </a:r>
            <a:endParaRPr lang="zh-CN" altLang="en-US" b="1" dirty="0">
              <a:latin typeface="方正大黑简体" pitchFamily="2" charset="-122"/>
              <a:ea typeface="方正大黑简体"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15"/>
          <p:cNvGrpSpPr/>
          <p:nvPr/>
        </p:nvGrpSpPr>
        <p:grpSpPr bwMode="auto">
          <a:xfrm flipH="1">
            <a:off x="0" y="6197600"/>
            <a:ext cx="9144000" cy="660400"/>
            <a:chOff x="0" y="3944"/>
            <a:chExt cx="5760" cy="368"/>
          </a:xfrm>
        </p:grpSpPr>
        <p:sp>
          <p:nvSpPr>
            <p:cNvPr id="311315" name="Line 19"/>
            <p:cNvSpPr>
              <a:spLocks noChangeShapeType="1"/>
            </p:cNvSpPr>
            <p:nvPr/>
          </p:nvSpPr>
          <p:spPr bwMode="auto">
            <a:xfrm>
              <a:off x="5568" y="4120"/>
              <a:ext cx="0" cy="192"/>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4" name="Line 18"/>
            <p:cNvSpPr>
              <a:spLocks noChangeShapeType="1"/>
            </p:cNvSpPr>
            <p:nvPr/>
          </p:nvSpPr>
          <p:spPr bwMode="auto">
            <a:xfrm>
              <a:off x="5616" y="4088"/>
              <a:ext cx="144" cy="0"/>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3" name="Line 17"/>
            <p:cNvSpPr>
              <a:spLocks noChangeShapeType="1"/>
            </p:cNvSpPr>
            <p:nvPr/>
          </p:nvSpPr>
          <p:spPr bwMode="auto">
            <a:xfrm>
              <a:off x="0" y="4088"/>
              <a:ext cx="5520" cy="0"/>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2" name="Line 16"/>
            <p:cNvSpPr>
              <a:spLocks noChangeShapeType="1"/>
            </p:cNvSpPr>
            <p:nvPr/>
          </p:nvSpPr>
          <p:spPr bwMode="auto">
            <a:xfrm>
              <a:off x="5568" y="3944"/>
              <a:ext cx="0" cy="96"/>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11310" name="Rectangle 14"/>
          <p:cNvSpPr>
            <a:spLocks noChangeArrowheads="1"/>
          </p:cNvSpPr>
          <p:nvPr/>
        </p:nvSpPr>
        <p:spPr bwMode="gray">
          <a:xfrm>
            <a:off x="266700" y="676275"/>
            <a:ext cx="8240713" cy="28575"/>
          </a:xfrm>
          <a:prstGeom prst="rect">
            <a:avLst/>
          </a:prstGeom>
          <a:gradFill rotWithShape="0">
            <a:gsLst>
              <a:gs pos="0">
                <a:srgbClr val="F5F5F5"/>
              </a:gs>
              <a:gs pos="100000">
                <a:srgbClr val="3333FF"/>
              </a:gs>
            </a:gsLst>
            <a:lin ang="0" scaled="1"/>
          </a:gra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09" name="Rectangle 13"/>
          <p:cNvSpPr>
            <a:spLocks noChangeArrowheads="1"/>
          </p:cNvSpPr>
          <p:nvPr/>
        </p:nvSpPr>
        <p:spPr bwMode="gray">
          <a:xfrm>
            <a:off x="8594725" y="0"/>
            <a:ext cx="31750" cy="596900"/>
          </a:xfrm>
          <a:prstGeom prst="rect">
            <a:avLst/>
          </a:prstGeom>
          <a:solidFill>
            <a:srgbClr val="3333FF"/>
          </a:soli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08" name="Rectangle 12"/>
          <p:cNvSpPr>
            <a:spLocks noChangeArrowheads="1"/>
          </p:cNvSpPr>
          <p:nvPr/>
        </p:nvSpPr>
        <p:spPr bwMode="gray">
          <a:xfrm>
            <a:off x="8594725" y="804863"/>
            <a:ext cx="31750" cy="611187"/>
          </a:xfrm>
          <a:prstGeom prst="rect">
            <a:avLst/>
          </a:prstGeom>
          <a:solidFill>
            <a:srgbClr val="3333FF"/>
          </a:soli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07" name="Rectangle 11"/>
          <p:cNvSpPr>
            <a:spLocks noChangeArrowheads="1"/>
          </p:cNvSpPr>
          <p:nvPr/>
        </p:nvSpPr>
        <p:spPr bwMode="gray">
          <a:xfrm rot="-5400000">
            <a:off x="8909050" y="469901"/>
            <a:ext cx="28575" cy="444500"/>
          </a:xfrm>
          <a:prstGeom prst="rect">
            <a:avLst/>
          </a:prstGeom>
          <a:solidFill>
            <a:srgbClr val="3333FF"/>
          </a:solidFill>
          <a:ln w="9525">
            <a:noFill/>
            <a:miter lim="800000"/>
          </a:ln>
          <a:effectLst/>
        </p:spPr>
        <p:txBody>
          <a:bodyPr vert="eaVert" wrap="none" anchor="ctr"/>
          <a:lstStyle/>
          <a:p>
            <a:pPr>
              <a:defRPr/>
            </a:pPr>
            <a:endParaRPr lang="zh-CN" altLang="en-US">
              <a:effectLst>
                <a:outerShdw blurRad="38100" dist="38100" dir="2700000" algn="tl">
                  <a:srgbClr val="000000">
                    <a:alpha val="43137"/>
                  </a:srgbClr>
                </a:outerShdw>
              </a:effectLst>
            </a:endParaRPr>
          </a:p>
        </p:txBody>
      </p:sp>
      <p:sp>
        <p:nvSpPr>
          <p:cNvPr id="4104" name="Rectangle 3"/>
          <p:cNvSpPr>
            <a:spLocks noChangeArrowheads="1"/>
          </p:cNvSpPr>
          <p:nvPr/>
        </p:nvSpPr>
        <p:spPr bwMode="auto">
          <a:xfrm>
            <a:off x="266700" y="706439"/>
            <a:ext cx="8229600" cy="356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auto">
              <a:spcAft>
                <a:spcPts val="0"/>
              </a:spcAft>
              <a:buFont typeface="Arial" panose="020B0604020202020204" pitchFamily="34" charset="0"/>
              <a:buNone/>
              <a:defRPr/>
            </a:pPr>
            <a:endParaRPr lang="zh-CN" altLang="en-US" sz="2400" dirty="0"/>
          </a:p>
        </p:txBody>
      </p:sp>
      <p:sp>
        <p:nvSpPr>
          <p:cNvPr id="311298" name="Text Box 2"/>
          <p:cNvSpPr txBox="1">
            <a:spLocks noChangeArrowheads="1"/>
          </p:cNvSpPr>
          <p:nvPr/>
        </p:nvSpPr>
        <p:spPr bwMode="auto">
          <a:xfrm>
            <a:off x="381000" y="167342"/>
            <a:ext cx="5184775" cy="645160"/>
          </a:xfrm>
          <a:prstGeom prst="rect">
            <a:avLst/>
          </a:prstGeom>
          <a:noFill/>
          <a:ln w="9525">
            <a:noFill/>
            <a:miter lim="800000"/>
          </a:ln>
          <a:effectLst/>
        </p:spPr>
        <p:txBody>
          <a:bodyPr>
            <a:spAutoFit/>
          </a:bodyPr>
          <a:lstStyle/>
          <a:p>
            <a:r>
              <a:rPr lang="en-US" altLang="zh-CN" sz="3600" dirty="0">
                <a:solidFill>
                  <a:schemeClr val="tx1"/>
                </a:solidFill>
              </a:rPr>
              <a:t>2.2.1 </a:t>
            </a:r>
            <a:r>
              <a:rPr lang="zh-CN" altLang="zh-CN" sz="3600" dirty="0">
                <a:solidFill>
                  <a:schemeClr val="tx1"/>
                </a:solidFill>
              </a:rPr>
              <a:t>直射波</a:t>
            </a:r>
            <a:endParaRPr lang="zh-CN" altLang="zh-CN" sz="3600" dirty="0">
              <a:solidFill>
                <a:schemeClr val="tx1"/>
              </a:solidFill>
            </a:endParaRPr>
          </a:p>
        </p:txBody>
      </p:sp>
      <p:sp>
        <p:nvSpPr>
          <p:cNvPr id="4107" name="Rectangle 23"/>
          <p:cNvSpPr>
            <a:spLocks noChangeArrowheads="1"/>
          </p:cNvSpPr>
          <p:nvPr/>
        </p:nvSpPr>
        <p:spPr bwMode="auto">
          <a:xfrm>
            <a:off x="7392988" y="6513513"/>
            <a:ext cx="1582737"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kumimoji="1" lang="en-US" altLang="zh-CN" sz="1600">
                <a:solidFill>
                  <a:srgbClr val="3333FF"/>
                </a:solidFill>
                <a:latin typeface="Times New Roman" panose="02020603050405020304" pitchFamily="18" charset="0"/>
                <a:ea typeface="ˎ̥"/>
                <a:cs typeface="ˎ̥"/>
              </a:rPr>
              <a:t>1-</a:t>
            </a:r>
            <a:fld id="{165A2C6D-77B8-458A-A8FB-84B1A491F4B2}" type="slidenum">
              <a:rPr kumimoji="1" lang="en-US" altLang="zh-CN" sz="1600">
                <a:solidFill>
                  <a:srgbClr val="3333FF"/>
                </a:solidFill>
                <a:latin typeface="Times New Roman" panose="02020603050405020304" pitchFamily="18" charset="0"/>
                <a:ea typeface="ˎ̥"/>
                <a:cs typeface="ˎ̥"/>
              </a:rPr>
            </a:fld>
            <a:r>
              <a:rPr kumimoji="1" lang="en-US" altLang="zh-CN" sz="1600">
                <a:solidFill>
                  <a:srgbClr val="3333FF"/>
                </a:solidFill>
                <a:latin typeface="Times New Roman" panose="02020603050405020304" pitchFamily="18" charset="0"/>
                <a:ea typeface="ˎ̥"/>
                <a:cs typeface="ˎ̥"/>
              </a:rPr>
              <a:t>/73</a:t>
            </a:r>
            <a:endParaRPr kumimoji="1" lang="en-US" altLang="zh-CN" sz="1600">
              <a:solidFill>
                <a:srgbClr val="3333FF"/>
              </a:solidFill>
              <a:latin typeface="Times New Roman" panose="02020603050405020304" pitchFamily="18" charset="0"/>
              <a:ea typeface="ˎ̥"/>
              <a:cs typeface="ˎ̥"/>
            </a:endParaRPr>
          </a:p>
        </p:txBody>
      </p:sp>
      <p:sp>
        <p:nvSpPr>
          <p:cNvPr id="2" name="矩形 1"/>
          <p:cNvSpPr/>
          <p:nvPr/>
        </p:nvSpPr>
        <p:spPr>
          <a:xfrm>
            <a:off x="35560" y="908685"/>
            <a:ext cx="8967470" cy="4707890"/>
          </a:xfrm>
          <a:prstGeom prst="rect">
            <a:avLst/>
          </a:prstGeom>
        </p:spPr>
        <p:txBody>
          <a:bodyPr wrap="square">
            <a:spAutoFit/>
          </a:bodyPr>
          <a:lstStyle/>
          <a:p>
            <a:pPr>
              <a:lnSpc>
                <a:spcPct val="150000"/>
              </a:lnSpc>
              <a:buFont typeface="Arial" panose="020B0604020202020204" pitchFamily="34" charset="0"/>
              <a:buNone/>
            </a:pPr>
            <a:r>
              <a:rPr lang="en-US" altLang="zh-CN" sz="3600" dirty="0" smtClean="0">
                <a:solidFill>
                  <a:schemeClr val="tx1"/>
                </a:solidFill>
                <a:latin typeface="方正大黑简体" pitchFamily="2" charset="-122"/>
              </a:rPr>
              <a:t>1</a:t>
            </a:r>
            <a:r>
              <a:rPr lang="zh-CN" altLang="en-US" sz="3600" dirty="0" smtClean="0">
                <a:solidFill>
                  <a:schemeClr val="tx1"/>
                </a:solidFill>
                <a:latin typeface="方正大黑简体" pitchFamily="2" charset="-122"/>
              </a:rPr>
              <a:t>、传播模型</a:t>
            </a:r>
            <a:endParaRPr lang="zh-CN" altLang="en-US" sz="3600" dirty="0" smtClean="0">
              <a:solidFill>
                <a:schemeClr val="tx1"/>
              </a:solidFill>
              <a:latin typeface="方正大黑简体" pitchFamily="2" charset="-122"/>
            </a:endParaRPr>
          </a:p>
          <a:p>
            <a:pPr>
              <a:lnSpc>
                <a:spcPct val="150000"/>
              </a:lnSpc>
              <a:buFont typeface="Arial" panose="020B0604020202020204" pitchFamily="34" charset="0"/>
              <a:buNone/>
            </a:pPr>
            <a:r>
              <a:rPr lang="zh-CN" altLang="en-US" sz="3600" dirty="0" smtClean="0">
                <a:solidFill>
                  <a:schemeClr val="tx1"/>
                </a:solidFill>
                <a:latin typeface="方正大黑简体" pitchFamily="2" charset="-122"/>
              </a:rPr>
              <a:t>（</a:t>
            </a:r>
            <a:r>
              <a:rPr lang="en-US" altLang="zh-CN" sz="3600" dirty="0" smtClean="0">
                <a:solidFill>
                  <a:schemeClr val="tx1"/>
                </a:solidFill>
                <a:latin typeface="方正大黑简体" pitchFamily="2" charset="-122"/>
              </a:rPr>
              <a:t>1</a:t>
            </a:r>
            <a:r>
              <a:rPr lang="zh-CN" altLang="en-US" sz="3600" dirty="0" smtClean="0">
                <a:solidFill>
                  <a:schemeClr val="tx1"/>
                </a:solidFill>
                <a:latin typeface="方正大黑简体" pitchFamily="2" charset="-122"/>
              </a:rPr>
              <a:t>）自由空间传播模型的定义</a:t>
            </a:r>
            <a:endParaRPr lang="zh-CN" altLang="en-US" sz="3600" dirty="0" smtClean="0">
              <a:solidFill>
                <a:schemeClr val="tx1"/>
              </a:solidFill>
              <a:latin typeface="方正大黑简体" pitchFamily="2" charset="-122"/>
            </a:endParaRPr>
          </a:p>
          <a:p>
            <a:pPr marL="800100" lvl="1" indent="-342900">
              <a:lnSpc>
                <a:spcPct val="150000"/>
              </a:lnSpc>
              <a:buFont typeface="Arial" panose="020B0604020202020204" pitchFamily="34" charset="0"/>
              <a:buChar char="•"/>
            </a:pPr>
            <a:r>
              <a:rPr lang="zh-CN" altLang="en-US" sz="3200" dirty="0" smtClean="0">
                <a:solidFill>
                  <a:schemeClr val="tx1"/>
                </a:solidFill>
                <a:latin typeface="方正大黑简体" pitchFamily="2" charset="-122"/>
              </a:rPr>
              <a:t>均匀无损耗的无限大空间</a:t>
            </a:r>
            <a:endParaRPr lang="en-US" altLang="zh-CN" sz="3200" dirty="0" smtClean="0">
              <a:solidFill>
                <a:schemeClr val="tx1"/>
              </a:solidFill>
              <a:latin typeface="方正大黑简体" pitchFamily="2" charset="-122"/>
            </a:endParaRPr>
          </a:p>
          <a:p>
            <a:pPr marL="800100" lvl="1" indent="-342900">
              <a:lnSpc>
                <a:spcPct val="150000"/>
              </a:lnSpc>
              <a:buFont typeface="Arial" panose="020B0604020202020204" pitchFamily="34" charset="0"/>
              <a:buChar char="•"/>
            </a:pPr>
            <a:r>
              <a:rPr lang="zh-CN" altLang="en-US" sz="3200" dirty="0" smtClean="0">
                <a:solidFill>
                  <a:schemeClr val="tx1"/>
                </a:solidFill>
                <a:latin typeface="方正大黑简体" pitchFamily="2" charset="-122"/>
              </a:rPr>
              <a:t>各向同性</a:t>
            </a:r>
            <a:endParaRPr lang="en-US" altLang="zh-CN" sz="3200" dirty="0" smtClean="0">
              <a:solidFill>
                <a:schemeClr val="tx1"/>
              </a:solidFill>
              <a:latin typeface="方正大黑简体" pitchFamily="2" charset="-122"/>
            </a:endParaRPr>
          </a:p>
          <a:p>
            <a:pPr marL="800100" lvl="1" indent="-342900">
              <a:lnSpc>
                <a:spcPct val="150000"/>
              </a:lnSpc>
              <a:buFont typeface="Arial" panose="020B0604020202020204" pitchFamily="34" charset="0"/>
              <a:buChar char="•"/>
            </a:pPr>
            <a:r>
              <a:rPr lang="zh-CN" altLang="en-US" sz="3200" dirty="0" smtClean="0">
                <a:solidFill>
                  <a:schemeClr val="tx1"/>
                </a:solidFill>
                <a:latin typeface="方正大黑简体" pitchFamily="2" charset="-122"/>
              </a:rPr>
              <a:t>电导率为</a:t>
            </a:r>
            <a:r>
              <a:rPr lang="en-US" altLang="zh-CN" sz="3200" dirty="0" smtClean="0">
                <a:solidFill>
                  <a:schemeClr val="tx1"/>
                </a:solidFill>
                <a:latin typeface="方正大黑简体" pitchFamily="2" charset="-122"/>
              </a:rPr>
              <a:t>0</a:t>
            </a:r>
            <a:r>
              <a:rPr lang="zh-CN" altLang="en-US" sz="3200" dirty="0" smtClean="0">
                <a:solidFill>
                  <a:schemeClr val="tx1"/>
                </a:solidFill>
                <a:latin typeface="方正大黑简体" pitchFamily="2" charset="-122"/>
              </a:rPr>
              <a:t>，相对介电常数和相对磁导率为</a:t>
            </a:r>
            <a:r>
              <a:rPr lang="en-US" altLang="zh-CN" sz="3200" dirty="0" smtClean="0">
                <a:solidFill>
                  <a:schemeClr val="tx1"/>
                </a:solidFill>
                <a:latin typeface="方正大黑简体" pitchFamily="2" charset="-122"/>
              </a:rPr>
              <a:t>1</a:t>
            </a:r>
            <a:r>
              <a:rPr lang="zh-CN" altLang="en-US" sz="3200" dirty="0" smtClean="0">
                <a:solidFill>
                  <a:schemeClr val="tx1"/>
                </a:solidFill>
                <a:latin typeface="方正大黑简体" pitchFamily="2" charset="-122"/>
              </a:rPr>
              <a:t>。</a:t>
            </a:r>
            <a:endParaRPr lang="zh-CN" altLang="en-US" sz="3200" dirty="0" smtClean="0">
              <a:solidFill>
                <a:schemeClr val="tx1"/>
              </a:solidFill>
              <a:latin typeface="方正大黑简体" pitchFamily="2" charset="-122"/>
            </a:endParaRPr>
          </a:p>
          <a:p>
            <a:pPr marL="800100" lvl="1" indent="-342900">
              <a:lnSpc>
                <a:spcPct val="150000"/>
              </a:lnSpc>
              <a:buFont typeface="Arial" panose="020B0604020202020204" pitchFamily="34" charset="0"/>
              <a:buChar char="•"/>
            </a:pPr>
            <a:r>
              <a:rPr lang="zh-CN" altLang="en-US" sz="3200" dirty="0" smtClean="0">
                <a:solidFill>
                  <a:schemeClr val="tx1"/>
                </a:solidFill>
                <a:latin typeface="方正大黑简体" pitchFamily="2" charset="-122"/>
              </a:rPr>
              <a:t>无线电波理想的传播条件</a:t>
            </a:r>
            <a:endParaRPr lang="zh-CN" altLang="en-US" sz="3200" dirty="0" smtClean="0">
              <a:solidFill>
                <a:schemeClr val="tx1"/>
              </a:solidFill>
              <a:latin typeface="方正大黑简体" pitchFamily="2"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542544" y="189294"/>
            <a:ext cx="8229600" cy="1143000"/>
          </a:xfrm>
        </p:spPr>
        <p:txBody>
          <a:bodyPr>
            <a:normAutofit/>
          </a:bodyPr>
          <a:lstStyle/>
          <a:p>
            <a:pPr>
              <a:defRPr/>
            </a:pPr>
            <a:r>
              <a:rPr lang="zh-CN" altLang="en-US" sz="3600" dirty="0">
                <a:solidFill>
                  <a:schemeClr val="bg1"/>
                </a:solidFill>
                <a:latin typeface="方正兰亭粗黑简体" pitchFamily="2" charset="-122"/>
                <a:ea typeface="方正兰亭粗黑简体" pitchFamily="2" charset="-122"/>
              </a:rPr>
              <a:t>二、电波传播损耗预测方法</a:t>
            </a:r>
            <a:endParaRPr lang="zh-CN" altLang="en-US" sz="3600" dirty="0">
              <a:solidFill>
                <a:schemeClr val="bg1"/>
              </a:solidFill>
              <a:latin typeface="方正兰亭粗黑简体" pitchFamily="2" charset="-122"/>
              <a:ea typeface="方正兰亭粗黑简体" pitchFamily="2" charset="-122"/>
            </a:endParaRPr>
          </a:p>
        </p:txBody>
      </p:sp>
      <p:sp>
        <p:nvSpPr>
          <p:cNvPr id="46084" name="Rectangle 3"/>
          <p:cNvSpPr>
            <a:spLocks noGrp="1" noChangeArrowheads="1"/>
          </p:cNvSpPr>
          <p:nvPr>
            <p:ph type="body" idx="1"/>
          </p:nvPr>
        </p:nvSpPr>
        <p:spPr>
          <a:xfrm>
            <a:off x="827723" y="836930"/>
            <a:ext cx="7989887" cy="4929188"/>
          </a:xfrm>
        </p:spPr>
        <p:txBody>
          <a:bodyPr/>
          <a:lstStyle/>
          <a:p>
            <a:pPr marL="457200" indent="-457200" eaLnBrk="1" hangingPunct="1">
              <a:lnSpc>
                <a:spcPct val="150000"/>
              </a:lnSpc>
              <a:buFont typeface="Wingdings" panose="05000000000000000000" pitchFamily="2" charset="2"/>
              <a:buNone/>
              <a:defRPr/>
            </a:pPr>
            <a:r>
              <a:rPr lang="en-US" altLang="zh-CN" sz="2800" dirty="0">
                <a:solidFill>
                  <a:srgbClr val="000099"/>
                </a:solidFill>
                <a:latin typeface="方正大黑简体" pitchFamily="2" charset="-122"/>
                <a:ea typeface="方正大黑简体" pitchFamily="2" charset="-122"/>
              </a:rPr>
              <a:t> </a:t>
            </a:r>
            <a:r>
              <a:rPr lang="en-US" altLang="zh-CN" sz="2800" dirty="0" smtClean="0">
                <a:solidFill>
                  <a:srgbClr val="000099"/>
                </a:solidFill>
                <a:latin typeface="方正大黑简体" pitchFamily="2" charset="-122"/>
                <a:ea typeface="方正大黑简体" pitchFamily="2" charset="-122"/>
              </a:rPr>
              <a:t> </a:t>
            </a:r>
            <a:r>
              <a:rPr lang="zh-CN" altLang="en-US" sz="2800" b="1" dirty="0" smtClean="0">
                <a:latin typeface="方正大黑简体" pitchFamily="2" charset="-122"/>
                <a:ea typeface="方正大黑简体" pitchFamily="2" charset="-122"/>
              </a:rPr>
              <a:t>使用</a:t>
            </a:r>
            <a:r>
              <a:rPr lang="zh-CN" altLang="en-US" sz="2800" b="1" dirty="0">
                <a:latin typeface="方正大黑简体" pitchFamily="2" charset="-122"/>
                <a:ea typeface="方正大黑简体" pitchFamily="2" charset="-122"/>
              </a:rPr>
              <a:t>理论与经验结合的方法</a:t>
            </a:r>
            <a:endParaRPr lang="zh-CN" altLang="en-US" sz="2800" b="1" dirty="0">
              <a:latin typeface="方正大黑简体" pitchFamily="2" charset="-122"/>
              <a:ea typeface="方正大黑简体" pitchFamily="2" charset="-122"/>
            </a:endParaRPr>
          </a:p>
          <a:p>
            <a:pPr marL="806450" lvl="1" indent="-457200">
              <a:lnSpc>
                <a:spcPct val="150000"/>
              </a:lnSpc>
              <a:buClr>
                <a:srgbClr val="0000FF"/>
              </a:buClr>
              <a:buFont typeface="Wingdings" panose="05000000000000000000" pitchFamily="2" charset="2"/>
              <a:buChar char="p"/>
              <a:defRPr/>
            </a:pPr>
            <a:r>
              <a:rPr lang="zh-CN" altLang="en-US" b="1" dirty="0">
                <a:latin typeface="方正大黑简体" pitchFamily="2" charset="-122"/>
                <a:ea typeface="方正大黑简体" pitchFamily="2" charset="-122"/>
                <a:cs typeface="+mn-cs"/>
              </a:rPr>
              <a:t>先以</a:t>
            </a:r>
            <a:r>
              <a:rPr lang="zh-CN" altLang="en-US" b="1" dirty="0">
                <a:solidFill>
                  <a:srgbClr val="FF0000"/>
                </a:solidFill>
                <a:latin typeface="方正大黑简体" pitchFamily="2" charset="-122"/>
                <a:ea typeface="方正大黑简体" pitchFamily="2" charset="-122"/>
              </a:rPr>
              <a:t>自由空间传播</a:t>
            </a:r>
            <a:r>
              <a:rPr lang="zh-CN" altLang="en-US" b="1" dirty="0">
                <a:latin typeface="方正大黑简体" pitchFamily="2" charset="-122"/>
                <a:ea typeface="方正大黑简体" pitchFamily="2" charset="-122"/>
                <a:cs typeface="+mn-cs"/>
              </a:rPr>
              <a:t>为基础</a:t>
            </a:r>
            <a:endParaRPr lang="zh-CN" altLang="en-US" b="1" dirty="0">
              <a:latin typeface="方正大黑简体" pitchFamily="2" charset="-122"/>
              <a:ea typeface="方正大黑简体" pitchFamily="2" charset="-122"/>
              <a:cs typeface="+mn-cs"/>
            </a:endParaRPr>
          </a:p>
          <a:p>
            <a:pPr marL="806450" lvl="1" indent="-457200">
              <a:lnSpc>
                <a:spcPct val="150000"/>
              </a:lnSpc>
              <a:buClr>
                <a:srgbClr val="0000FF"/>
              </a:buClr>
              <a:buFont typeface="Wingdings" panose="05000000000000000000" pitchFamily="2" charset="2"/>
              <a:buChar char="p"/>
              <a:defRPr/>
            </a:pPr>
            <a:r>
              <a:rPr lang="zh-CN" altLang="en-US" b="1" dirty="0">
                <a:latin typeface="方正大黑简体" pitchFamily="2" charset="-122"/>
                <a:ea typeface="方正大黑简体" pitchFamily="2" charset="-122"/>
                <a:cs typeface="+mn-cs"/>
              </a:rPr>
              <a:t>再分别考虑</a:t>
            </a:r>
            <a:r>
              <a:rPr lang="zh-CN" altLang="en-US" b="1" dirty="0">
                <a:solidFill>
                  <a:srgbClr val="FF0000"/>
                </a:solidFill>
                <a:latin typeface="方正大黑简体" pitchFamily="2" charset="-122"/>
                <a:ea typeface="方正大黑简体" pitchFamily="2" charset="-122"/>
              </a:rPr>
              <a:t>各种地形、地物对电波传播</a:t>
            </a:r>
            <a:r>
              <a:rPr lang="zh-CN" altLang="en-US" b="1" dirty="0">
                <a:latin typeface="方正大黑简体" pitchFamily="2" charset="-122"/>
                <a:ea typeface="方正大黑简体" pitchFamily="2" charset="-122"/>
                <a:cs typeface="+mn-cs"/>
              </a:rPr>
              <a:t>的影响，并逐一予以必要的</a:t>
            </a:r>
            <a:r>
              <a:rPr lang="zh-CN" altLang="en-US" b="1" dirty="0">
                <a:solidFill>
                  <a:srgbClr val="FF0000"/>
                </a:solidFill>
                <a:latin typeface="方正大黑简体" pitchFamily="2" charset="-122"/>
                <a:ea typeface="方正大黑简体" pitchFamily="2" charset="-122"/>
              </a:rPr>
              <a:t>修正</a:t>
            </a:r>
            <a:endParaRPr lang="zh-CN" altLang="en-US" b="1" dirty="0">
              <a:solidFill>
                <a:srgbClr val="FF0000"/>
              </a:solidFill>
              <a:latin typeface="方正大黑简体" pitchFamily="2" charset="-122"/>
              <a:ea typeface="方正大黑简体" pitchFamily="2" charset="-122"/>
            </a:endParaRPr>
          </a:p>
        </p:txBody>
      </p:sp>
      <p:sp>
        <p:nvSpPr>
          <p:cNvPr id="5" name="矩形 4"/>
          <p:cNvSpPr/>
          <p:nvPr/>
        </p:nvSpPr>
        <p:spPr>
          <a:xfrm>
            <a:off x="628288" y="4077026"/>
            <a:ext cx="8143948" cy="637675"/>
          </a:xfrm>
          <a:prstGeom prst="rect">
            <a:avLst/>
          </a:prstGeom>
        </p:spPr>
        <p:txBody>
          <a:bodyPr wrap="square">
            <a:spAutoFit/>
          </a:bodyPr>
          <a:lstStyle/>
          <a:p>
            <a:pPr>
              <a:lnSpc>
                <a:spcPct val="150000"/>
              </a:lnSpc>
            </a:pPr>
            <a:r>
              <a:rPr lang="zh-CN" altLang="en-US" sz="2800" dirty="0">
                <a:solidFill>
                  <a:srgbClr val="FF0000"/>
                </a:solidFill>
                <a:latin typeface="方正大黑简体" pitchFamily="2" charset="-122"/>
                <a:ea typeface="方正大黑简体" pitchFamily="2" charset="-122"/>
              </a:rPr>
              <a:t>目标：</a:t>
            </a:r>
            <a:r>
              <a:rPr lang="zh-CN" altLang="en-US" sz="2800" dirty="0">
                <a:solidFill>
                  <a:schemeClr val="tx1"/>
                </a:solidFill>
                <a:latin typeface="方正大黑简体" pitchFamily="2" charset="-122"/>
                <a:ea typeface="方正大黑简体" pitchFamily="2" charset="-122"/>
              </a:rPr>
              <a:t>损耗</a:t>
            </a:r>
            <a:r>
              <a:rPr lang="en-US" altLang="zh-CN" sz="2800" dirty="0">
                <a:solidFill>
                  <a:schemeClr val="tx1"/>
                </a:solidFill>
                <a:latin typeface="方正大黑简体" pitchFamily="2" charset="-122"/>
                <a:ea typeface="方正大黑简体" pitchFamily="2" charset="-122"/>
              </a:rPr>
              <a:t>=</a:t>
            </a:r>
            <a:r>
              <a:rPr lang="zh-CN" altLang="en-US" sz="2800" dirty="0">
                <a:solidFill>
                  <a:schemeClr val="tx1"/>
                </a:solidFill>
                <a:latin typeface="方正大黑简体" pitchFamily="2" charset="-122"/>
                <a:ea typeface="方正大黑简体" pitchFamily="2" charset="-122"/>
              </a:rPr>
              <a:t>自由空间损耗</a:t>
            </a:r>
            <a:r>
              <a:rPr lang="en-US" altLang="zh-CN" sz="2800" dirty="0">
                <a:solidFill>
                  <a:schemeClr val="tx1"/>
                </a:solidFill>
                <a:latin typeface="方正大黑简体" pitchFamily="2" charset="-122"/>
                <a:ea typeface="方正大黑简体" pitchFamily="2" charset="-122"/>
              </a:rPr>
              <a:t>+</a:t>
            </a:r>
            <a:r>
              <a:rPr lang="zh-CN" altLang="en-US" sz="2800" dirty="0">
                <a:solidFill>
                  <a:schemeClr val="tx1"/>
                </a:solidFill>
                <a:latin typeface="方正大黑简体" pitchFamily="2" charset="-122"/>
                <a:ea typeface="方正大黑简体" pitchFamily="2" charset="-122"/>
              </a:rPr>
              <a:t>地形损耗</a:t>
            </a:r>
            <a:r>
              <a:rPr lang="en-US" altLang="zh-CN" sz="2800" dirty="0">
                <a:solidFill>
                  <a:schemeClr val="tx1"/>
                </a:solidFill>
                <a:latin typeface="方正大黑简体" pitchFamily="2" charset="-122"/>
                <a:ea typeface="方正大黑简体" pitchFamily="2" charset="-122"/>
              </a:rPr>
              <a:t>+</a:t>
            </a:r>
            <a:r>
              <a:rPr lang="zh-CN" altLang="en-US" sz="2800" dirty="0">
                <a:solidFill>
                  <a:schemeClr val="tx1"/>
                </a:solidFill>
                <a:latin typeface="方正大黑简体" pitchFamily="2" charset="-122"/>
                <a:ea typeface="方正大黑简体" pitchFamily="2" charset="-122"/>
              </a:rPr>
              <a:t>修正</a:t>
            </a:r>
            <a:endParaRPr lang="en-US" altLang="zh-CN" sz="2800" dirty="0">
              <a:solidFill>
                <a:schemeClr val="tx1"/>
              </a:solidFill>
              <a:latin typeface="方正大黑简体" pitchFamily="2" charset="-122"/>
              <a:ea typeface="方正大黑简体" pitchFamily="2" charset="-122"/>
            </a:endParaRPr>
          </a:p>
        </p:txBody>
      </p:sp>
      <p:sp>
        <p:nvSpPr>
          <p:cNvPr id="6" name="矩形 5"/>
          <p:cNvSpPr/>
          <p:nvPr/>
        </p:nvSpPr>
        <p:spPr>
          <a:xfrm>
            <a:off x="755876" y="4940631"/>
            <a:ext cx="6676828" cy="637675"/>
          </a:xfrm>
          <a:prstGeom prst="rect">
            <a:avLst/>
          </a:prstGeom>
        </p:spPr>
        <p:txBody>
          <a:bodyPr wrap="none">
            <a:spAutoFit/>
          </a:bodyPr>
          <a:lstStyle/>
          <a:p>
            <a:pPr>
              <a:lnSpc>
                <a:spcPct val="150000"/>
              </a:lnSpc>
            </a:pPr>
            <a:r>
              <a:rPr lang="zh-CN" altLang="en-US" sz="2800" dirty="0">
                <a:solidFill>
                  <a:srgbClr val="FF0000"/>
                </a:solidFill>
                <a:latin typeface="方正大黑简体" pitchFamily="2" charset="-122"/>
                <a:ea typeface="方正大黑简体" pitchFamily="2" charset="-122"/>
              </a:rPr>
              <a:t>前提：</a:t>
            </a:r>
            <a:r>
              <a:rPr lang="zh-CN" altLang="en-US" sz="2800" dirty="0">
                <a:solidFill>
                  <a:schemeClr val="tx1"/>
                </a:solidFill>
                <a:latin typeface="方正大黑简体" pitchFamily="2" charset="-122"/>
                <a:ea typeface="方正大黑简体" pitchFamily="2" charset="-122"/>
              </a:rPr>
              <a:t>由大量测试数据获得的图表、公式</a:t>
            </a:r>
            <a:endParaRPr lang="en-US" altLang="zh-CN" sz="2800" dirty="0">
              <a:solidFill>
                <a:schemeClr val="tx1"/>
              </a:solidFill>
              <a:latin typeface="方正大黑简体" pitchFamily="2" charset="-122"/>
              <a:ea typeface="方正大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Grp="1" noChangeArrowheads="1"/>
          </p:cNvSpPr>
          <p:nvPr>
            <p:ph type="body" idx="1"/>
          </p:nvPr>
        </p:nvSpPr>
        <p:spPr>
          <a:xfrm>
            <a:off x="571472" y="1357298"/>
            <a:ext cx="7772400" cy="4572000"/>
          </a:xfrm>
        </p:spPr>
        <p:txBody>
          <a:bodyPr/>
          <a:lstStyle/>
          <a:p>
            <a:pPr>
              <a:lnSpc>
                <a:spcPct val="150000"/>
              </a:lnSpc>
              <a:buClr>
                <a:schemeClr val="accent1">
                  <a:lumMod val="75000"/>
                </a:schemeClr>
              </a:buClr>
              <a:buNone/>
              <a:defRPr/>
            </a:pPr>
            <a:r>
              <a:rPr lang="zh-CN" altLang="en-US" sz="2800" dirty="0" smtClean="0">
                <a:solidFill>
                  <a:srgbClr val="000099"/>
                </a:solidFill>
                <a:latin typeface="方正大黑简体" pitchFamily="2" charset="-122"/>
                <a:ea typeface="方正大黑简体" pitchFamily="2" charset="-122"/>
              </a:rPr>
              <a:t> </a:t>
            </a:r>
            <a:r>
              <a:rPr lang="zh-CN" altLang="en-US" sz="2800" b="1" dirty="0" smtClean="0">
                <a:latin typeface="方正大黑简体" pitchFamily="2" charset="-122"/>
                <a:ea typeface="方正大黑简体" pitchFamily="2" charset="-122"/>
              </a:rPr>
              <a:t>基准</a:t>
            </a:r>
            <a:r>
              <a:rPr lang="zh-CN" altLang="en-US" sz="2800" b="1" dirty="0">
                <a:latin typeface="方正大黑简体" pitchFamily="2" charset="-122"/>
                <a:ea typeface="方正大黑简体" pitchFamily="2" charset="-122"/>
              </a:rPr>
              <a:t>电压和基准功率</a:t>
            </a:r>
            <a:endParaRPr lang="en-US" altLang="zh-CN" sz="2800" b="1" dirty="0">
              <a:latin typeface="方正大黑简体" pitchFamily="2" charset="-122"/>
              <a:ea typeface="方正大黑简体" pitchFamily="2" charset="-122"/>
            </a:endParaRPr>
          </a:p>
          <a:p>
            <a:pPr eaLnBrk="1" hangingPunct="1">
              <a:lnSpc>
                <a:spcPct val="150000"/>
              </a:lnSpc>
              <a:buClr>
                <a:srgbClr val="0000FF"/>
              </a:buClr>
              <a:buFont typeface="Wingdings" panose="05000000000000000000" pitchFamily="2" charset="2"/>
              <a:buChar char="p"/>
              <a:defRPr/>
            </a:pPr>
            <a:r>
              <a:rPr lang="zh-CN" altLang="en-US" sz="2400" b="1" dirty="0">
                <a:latin typeface="方正大黑简体" pitchFamily="2" charset="-122"/>
                <a:ea typeface="方正大黑简体" pitchFamily="2" charset="-122"/>
              </a:rPr>
              <a:t>在无线通信领域中，为了计算方便，电压或功率通常用分贝表示，其中电压以</a:t>
            </a:r>
            <a:r>
              <a:rPr lang="en-US" altLang="zh-CN" sz="2400" b="1" dirty="0" err="1">
                <a:latin typeface="方正大黑简体" pitchFamily="2" charset="-122"/>
                <a:ea typeface="方正大黑简体" pitchFamily="2" charset="-122"/>
              </a:rPr>
              <a:t>dBμV</a:t>
            </a:r>
            <a:r>
              <a:rPr lang="zh-CN" altLang="en-US" sz="2400" b="1" dirty="0">
                <a:latin typeface="方正大黑简体" pitchFamily="2" charset="-122"/>
                <a:ea typeface="方正大黑简体" pitchFamily="2" charset="-122"/>
              </a:rPr>
              <a:t>作基准，功率以</a:t>
            </a:r>
            <a:r>
              <a:rPr lang="en-US" altLang="zh-CN" sz="2400" b="1" dirty="0" err="1">
                <a:latin typeface="方正大黑简体" pitchFamily="2" charset="-122"/>
                <a:ea typeface="方正大黑简体" pitchFamily="2" charset="-122"/>
              </a:rPr>
              <a:t>dBm</a:t>
            </a:r>
            <a:r>
              <a:rPr lang="zh-CN" altLang="en-US" sz="2400" b="1" dirty="0">
                <a:latin typeface="方正大黑简体" pitchFamily="2" charset="-122"/>
                <a:ea typeface="方正大黑简体" pitchFamily="2" charset="-122"/>
              </a:rPr>
              <a:t>作基准。</a:t>
            </a:r>
            <a:endParaRPr lang="zh-CN" altLang="en-US" sz="2400" b="1" dirty="0">
              <a:latin typeface="方正大黑简体" pitchFamily="2" charset="-122"/>
              <a:ea typeface="方正大黑简体" pitchFamily="2" charset="-122"/>
            </a:endParaRPr>
          </a:p>
          <a:p>
            <a:pPr eaLnBrk="1" hangingPunct="1">
              <a:lnSpc>
                <a:spcPct val="150000"/>
              </a:lnSpc>
              <a:buClr>
                <a:srgbClr val="0000FF"/>
              </a:buClr>
              <a:buFont typeface="Wingdings" panose="05000000000000000000" pitchFamily="2" charset="2"/>
              <a:buChar char="p"/>
              <a:defRPr/>
            </a:pPr>
            <a:r>
              <a:rPr lang="zh-CN" altLang="en-US" sz="2400" b="1" dirty="0">
                <a:latin typeface="方正大黑简体" pitchFamily="2" charset="-122"/>
                <a:ea typeface="方正大黑简体" pitchFamily="2" charset="-122"/>
              </a:rPr>
              <a:t>  换算关系：</a:t>
            </a:r>
            <a:endParaRPr lang="zh-CN" altLang="en-US" sz="2400" b="1" dirty="0">
              <a:latin typeface="方正大黑简体" pitchFamily="2" charset="-122"/>
              <a:ea typeface="方正大黑简体" pitchFamily="2" charset="-122"/>
            </a:endParaRPr>
          </a:p>
        </p:txBody>
      </p:sp>
      <p:graphicFrame>
        <p:nvGraphicFramePr>
          <p:cNvPr id="3074" name="Object 4"/>
          <p:cNvGraphicFramePr>
            <a:graphicFrameLocks noChangeAspect="1"/>
          </p:cNvGraphicFramePr>
          <p:nvPr/>
        </p:nvGraphicFramePr>
        <p:xfrm>
          <a:off x="3022600" y="4572008"/>
          <a:ext cx="2620963" cy="471488"/>
        </p:xfrm>
        <a:graphic>
          <a:graphicData uri="http://schemas.openxmlformats.org/presentationml/2006/ole">
            <mc:AlternateContent xmlns:mc="http://schemas.openxmlformats.org/markup-compatibility/2006">
              <mc:Choice xmlns:v="urn:schemas-microsoft-com:vml" Requires="v">
                <p:oleObj spid="_x0000_s131102" name="Equation" r:id="rId1" imgW="36982400" imgH="6502400" progId="Equation.3">
                  <p:embed/>
                </p:oleObj>
              </mc:Choice>
              <mc:Fallback>
                <p:oleObj name="Equation" r:id="rId1" imgW="36982400" imgH="6502400" progId="Equation.3">
                  <p:embed/>
                  <p:pic>
                    <p:nvPicPr>
                      <p:cNvPr id="0" name="图片 1311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4572008"/>
                        <a:ext cx="2620963"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5"/>
          <p:cNvGraphicFramePr>
            <a:graphicFrameLocks noChangeAspect="1"/>
          </p:cNvGraphicFramePr>
          <p:nvPr/>
        </p:nvGraphicFramePr>
        <p:xfrm>
          <a:off x="2928926" y="5500696"/>
          <a:ext cx="2376487" cy="417512"/>
        </p:xfrm>
        <a:graphic>
          <a:graphicData uri="http://schemas.openxmlformats.org/presentationml/2006/ole">
            <mc:AlternateContent xmlns:mc="http://schemas.openxmlformats.org/markup-compatibility/2006">
              <mc:Choice xmlns:v="urn:schemas-microsoft-com:vml" Requires="v">
                <p:oleObj spid="_x0000_s131103" name="Equation" r:id="rId3" imgW="32918400" imgH="5689600" progId="Equation.3">
                  <p:embed/>
                </p:oleObj>
              </mc:Choice>
              <mc:Fallback>
                <p:oleObj name="Equation" r:id="rId3" imgW="32918400" imgH="5689600" progId="Equation.3">
                  <p:embed/>
                  <p:pic>
                    <p:nvPicPr>
                      <p:cNvPr id="0" name="图片 1311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926" y="5500696"/>
                        <a:ext cx="2376487" cy="417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矩形 6"/>
          <p:cNvSpPr/>
          <p:nvPr/>
        </p:nvSpPr>
        <p:spPr>
          <a:xfrm>
            <a:off x="1000100" y="428604"/>
            <a:ext cx="7500990" cy="646331"/>
          </a:xfrm>
          <a:prstGeom prst="rect">
            <a:avLst/>
          </a:prstGeom>
        </p:spPr>
        <p:txBody>
          <a:bodyPr wrap="square">
            <a:spAutoFit/>
          </a:bodyPr>
          <a:lstStyle/>
          <a:p>
            <a:pPr algn="ctr"/>
            <a:r>
              <a:rPr lang="zh-CN" altLang="en-US" sz="3600" dirty="0" smtClean="0">
                <a:solidFill>
                  <a:schemeClr val="tx1"/>
                </a:solidFill>
                <a:latin typeface="方正兰亭粗黑简体" pitchFamily="2" charset="-122"/>
                <a:ea typeface="方正兰亭粗黑简体" pitchFamily="2" charset="-122"/>
                <a:cs typeface="+mj-cs"/>
              </a:rPr>
              <a:t>补充</a:t>
            </a:r>
            <a:r>
              <a:rPr lang="zh-CN" altLang="en-US" sz="3600" dirty="0" smtClean="0">
                <a:solidFill>
                  <a:schemeClr val="bg1"/>
                </a:solidFill>
                <a:latin typeface="方正兰亭粗黑简体" pitchFamily="2" charset="-122"/>
                <a:ea typeface="方正兰亭粗黑简体" pitchFamily="2" charset="-122"/>
                <a:cs typeface="+mj-cs"/>
              </a:rPr>
              <a:t>方法</a:t>
            </a:r>
            <a:endParaRPr lang="zh-CN" altLang="en-US" sz="3600" dirty="0">
              <a:solidFill>
                <a:schemeClr val="bg1"/>
              </a:solidFill>
              <a:latin typeface="方正兰亭粗黑简体" pitchFamily="2" charset="-122"/>
              <a:ea typeface="方正兰亭粗黑简体" pitchFamily="2" charset="-122"/>
              <a:cs typeface="+mj-c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xfrm>
            <a:off x="800100" y="214298"/>
            <a:ext cx="7772400" cy="1143000"/>
          </a:xfrm>
        </p:spPr>
        <p:txBody>
          <a:bodyPr>
            <a:normAutofit/>
          </a:bodyPr>
          <a:lstStyle/>
          <a:p>
            <a:pPr>
              <a:defRPr/>
            </a:pPr>
            <a:r>
              <a:rPr lang="zh-CN" altLang="en-US" sz="3600" dirty="0">
                <a:solidFill>
                  <a:schemeClr val="bg1"/>
                </a:solidFill>
                <a:latin typeface="方正兰亭粗黑简体" pitchFamily="2" charset="-122"/>
                <a:ea typeface="方正兰亭粗黑简体" pitchFamily="2" charset="-122"/>
              </a:rPr>
              <a:t>二、电波传播损耗预测方法</a:t>
            </a:r>
            <a:endParaRPr lang="zh-CN" altLang="en-US" sz="3600" kern="1200" dirty="0">
              <a:effectLst>
                <a:outerShdw blurRad="38100" dist="38100" dir="2700000" algn="tl">
                  <a:srgbClr val="000000"/>
                </a:outerShdw>
              </a:effectLst>
            </a:endParaRPr>
          </a:p>
        </p:txBody>
      </p:sp>
      <p:sp>
        <p:nvSpPr>
          <p:cNvPr id="2" name="Rectangle 3"/>
          <p:cNvSpPr>
            <a:spLocks noGrp="1" noChangeArrowheads="1"/>
          </p:cNvSpPr>
          <p:nvPr>
            <p:ph type="body" idx="1"/>
          </p:nvPr>
        </p:nvSpPr>
        <p:spPr>
          <a:xfrm>
            <a:off x="539552" y="620688"/>
            <a:ext cx="7772400" cy="4572000"/>
          </a:xfrm>
        </p:spPr>
        <p:txBody>
          <a:bodyPr>
            <a:normAutofit/>
          </a:bodyPr>
          <a:lstStyle/>
          <a:p>
            <a:pPr>
              <a:lnSpc>
                <a:spcPct val="150000"/>
              </a:lnSpc>
              <a:buClr>
                <a:schemeClr val="accent1">
                  <a:lumMod val="75000"/>
                </a:schemeClr>
              </a:buClr>
              <a:buNone/>
              <a:defRPr/>
            </a:pPr>
            <a:r>
              <a:rPr lang="zh-CN" altLang="en-US" sz="2800" b="1" dirty="0" smtClean="0">
                <a:latin typeface="方正大黑简体" pitchFamily="2" charset="-122"/>
                <a:ea typeface="方正大黑简体" pitchFamily="2" charset="-122"/>
              </a:rPr>
              <a:t>基准</a:t>
            </a:r>
            <a:r>
              <a:rPr lang="zh-CN" altLang="en-US" sz="2800" b="1" dirty="0">
                <a:latin typeface="方正大黑简体" pitchFamily="2" charset="-122"/>
                <a:ea typeface="方正大黑简体" pitchFamily="2" charset="-122"/>
              </a:rPr>
              <a:t>电压和基准功率</a:t>
            </a:r>
            <a:endParaRPr lang="en-US" altLang="zh-CN" sz="2800" b="1" dirty="0">
              <a:latin typeface="方正大黑简体" pitchFamily="2" charset="-122"/>
              <a:ea typeface="方正大黑简体" pitchFamily="2" charset="-122"/>
            </a:endParaRPr>
          </a:p>
          <a:p>
            <a:pPr eaLnBrk="1" hangingPunct="1">
              <a:lnSpc>
                <a:spcPct val="150000"/>
              </a:lnSpc>
              <a:buClr>
                <a:srgbClr val="0000FF"/>
              </a:buClr>
              <a:buFont typeface="Wingdings" panose="05000000000000000000" pitchFamily="2" charset="2"/>
              <a:buChar char="p"/>
              <a:defRPr/>
            </a:pPr>
            <a:r>
              <a:rPr lang="zh-CN" altLang="en-US" sz="2400" b="1" dirty="0">
                <a:latin typeface="方正大黑简体" pitchFamily="2" charset="-122"/>
                <a:ea typeface="方正大黑简体" pitchFamily="2" charset="-122"/>
              </a:rPr>
              <a:t> </a:t>
            </a:r>
            <a:r>
              <a:rPr lang="en-US" altLang="zh-CN" sz="2400" b="1" dirty="0" err="1">
                <a:latin typeface="方正大黑简体" pitchFamily="2" charset="-122"/>
                <a:ea typeface="方正大黑简体" pitchFamily="2" charset="-122"/>
              </a:rPr>
              <a:t>dBm</a:t>
            </a:r>
            <a:r>
              <a:rPr lang="zh-CN" altLang="en-US" sz="2400" b="1" dirty="0">
                <a:latin typeface="方正大黑简体" pitchFamily="2" charset="-122"/>
                <a:ea typeface="方正大黑简体" pitchFamily="2" charset="-122"/>
              </a:rPr>
              <a:t>用于表示功率大小的绝对值</a:t>
            </a:r>
            <a:endParaRPr lang="en-US" altLang="zh-CN" sz="2400" b="1" dirty="0">
              <a:latin typeface="方正大黑简体" pitchFamily="2" charset="-122"/>
              <a:ea typeface="方正大黑简体" pitchFamily="2" charset="-122"/>
            </a:endParaRPr>
          </a:p>
          <a:p>
            <a:pPr eaLnBrk="1" hangingPunct="1">
              <a:lnSpc>
                <a:spcPct val="150000"/>
              </a:lnSpc>
              <a:buClr>
                <a:srgbClr val="0000FF"/>
              </a:buClr>
              <a:buFont typeface="Wingdings" panose="05000000000000000000" pitchFamily="2" charset="2"/>
              <a:buChar char="Ø"/>
              <a:defRPr/>
            </a:pPr>
            <a:endParaRPr lang="en-US" altLang="zh-CN" sz="2400" b="1" dirty="0">
              <a:latin typeface="方正大黑简体" pitchFamily="2" charset="-122"/>
              <a:ea typeface="方正大黑简体" pitchFamily="2" charset="-122"/>
            </a:endParaRPr>
          </a:p>
          <a:p>
            <a:pPr lvl="1" eaLnBrk="1" hangingPunct="1">
              <a:lnSpc>
                <a:spcPct val="150000"/>
              </a:lnSpc>
              <a:buClr>
                <a:srgbClr val="FF0000"/>
              </a:buClr>
              <a:buFont typeface="Wingdings" panose="05000000000000000000" pitchFamily="2" charset="2"/>
              <a:buChar char="ü"/>
              <a:defRPr/>
            </a:pPr>
            <a:r>
              <a:rPr lang="zh-CN" altLang="en-US" sz="2400" b="1" dirty="0">
                <a:latin typeface="方正大黑简体" pitchFamily="2" charset="-122"/>
                <a:ea typeface="方正大黑简体" pitchFamily="2" charset="-122"/>
              </a:rPr>
              <a:t> 如果发射功率为</a:t>
            </a:r>
            <a:r>
              <a:rPr lang="en-US" altLang="zh-CN" sz="2400" b="1" dirty="0">
                <a:latin typeface="方正大黑简体" pitchFamily="2" charset="-122"/>
                <a:ea typeface="方正大黑简体" pitchFamily="2" charset="-122"/>
              </a:rPr>
              <a:t>2W</a:t>
            </a:r>
            <a:r>
              <a:rPr lang="zh-CN" altLang="en-US" sz="2400" b="1" dirty="0">
                <a:latin typeface="方正大黑简体" pitchFamily="2" charset="-122"/>
                <a:ea typeface="方正大黑简体" pitchFamily="2" charset="-122"/>
              </a:rPr>
              <a:t>，则</a:t>
            </a:r>
            <a:endParaRPr lang="en-US" altLang="zh-CN" sz="2400" b="1" dirty="0">
              <a:latin typeface="方正大黑简体" pitchFamily="2" charset="-122"/>
              <a:ea typeface="方正大黑简体" pitchFamily="2" charset="-122"/>
            </a:endParaRPr>
          </a:p>
          <a:p>
            <a:pPr lvl="1" eaLnBrk="1" hangingPunct="1">
              <a:lnSpc>
                <a:spcPct val="150000"/>
              </a:lnSpc>
              <a:buClr>
                <a:srgbClr val="0000FF"/>
              </a:buClr>
              <a:buFont typeface="Wingdings" panose="05000000000000000000" pitchFamily="2" charset="2"/>
              <a:buChar char="ü"/>
              <a:defRPr/>
            </a:pPr>
            <a:endParaRPr lang="en-US" altLang="zh-CN" sz="2400" b="1" dirty="0">
              <a:latin typeface="方正大黑简体" pitchFamily="2" charset="-122"/>
              <a:ea typeface="方正大黑简体" pitchFamily="2" charset="-122"/>
            </a:endParaRPr>
          </a:p>
          <a:p>
            <a:pPr eaLnBrk="1" hangingPunct="1">
              <a:lnSpc>
                <a:spcPct val="150000"/>
              </a:lnSpc>
              <a:buClr>
                <a:srgbClr val="0000FF"/>
              </a:buClr>
              <a:buFont typeface="Wingdings" panose="05000000000000000000" pitchFamily="2" charset="2"/>
              <a:buChar char="p"/>
              <a:defRPr/>
            </a:pPr>
            <a:r>
              <a:rPr lang="en-US" altLang="zh-CN" sz="2400" b="1" dirty="0">
                <a:latin typeface="方正大黑简体" pitchFamily="2" charset="-122"/>
                <a:ea typeface="方正大黑简体" pitchFamily="2" charset="-122"/>
              </a:rPr>
              <a:t> dB</a:t>
            </a:r>
            <a:r>
              <a:rPr lang="zh-CN" altLang="en-US" sz="2400" b="1" dirty="0">
                <a:latin typeface="方正大黑简体" pitchFamily="2" charset="-122"/>
                <a:ea typeface="方正大黑简体" pitchFamily="2" charset="-122"/>
              </a:rPr>
              <a:t>用于表征功率的相对比值</a:t>
            </a:r>
            <a:endParaRPr lang="en-US" altLang="zh-CN" sz="2400" b="1" dirty="0">
              <a:latin typeface="方正大黑简体" pitchFamily="2" charset="-122"/>
              <a:ea typeface="方正大黑简体" pitchFamily="2" charset="-122"/>
            </a:endParaRPr>
          </a:p>
          <a:p>
            <a:pPr eaLnBrk="1" hangingPunct="1">
              <a:lnSpc>
                <a:spcPct val="150000"/>
              </a:lnSpc>
              <a:buClr>
                <a:schemeClr val="accent1">
                  <a:lumMod val="75000"/>
                </a:schemeClr>
              </a:buClr>
              <a:buFont typeface="Wingdings" panose="05000000000000000000" pitchFamily="2" charset="2"/>
              <a:buChar char="Ø"/>
              <a:defRPr/>
            </a:pPr>
            <a:endParaRPr lang="zh-CN" altLang="en-US" dirty="0">
              <a:latin typeface="方正大黑简体" pitchFamily="2" charset="-122"/>
              <a:ea typeface="方正大黑简体" pitchFamily="2" charset="-122"/>
            </a:endParaRPr>
          </a:p>
        </p:txBody>
      </p:sp>
      <p:graphicFrame>
        <p:nvGraphicFramePr>
          <p:cNvPr id="4098" name="Object 4"/>
          <p:cNvGraphicFramePr>
            <a:graphicFrameLocks noChangeAspect="1"/>
          </p:cNvGraphicFramePr>
          <p:nvPr/>
        </p:nvGraphicFramePr>
        <p:xfrm>
          <a:off x="2699792" y="2132856"/>
          <a:ext cx="2130425" cy="471488"/>
        </p:xfrm>
        <a:graphic>
          <a:graphicData uri="http://schemas.openxmlformats.org/presentationml/2006/ole">
            <mc:AlternateContent xmlns:mc="http://schemas.openxmlformats.org/markup-compatibility/2006">
              <mc:Choice xmlns:v="urn:schemas-microsoft-com:vml" Requires="v">
                <p:oleObj spid="_x0000_s132140" name="Equation" r:id="rId1" imgW="30073600" imgH="6502400" progId="Equation.DSMT4">
                  <p:embed/>
                </p:oleObj>
              </mc:Choice>
              <mc:Fallback>
                <p:oleObj name="Equation" r:id="rId1" imgW="30073600" imgH="6502400" progId="Equation.DSMT4">
                  <p:embed/>
                  <p:pic>
                    <p:nvPicPr>
                      <p:cNvPr id="0" name="图片 1321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2132856"/>
                        <a:ext cx="2130425"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5"/>
          <p:cNvGraphicFramePr>
            <a:graphicFrameLocks noChangeAspect="1"/>
          </p:cNvGraphicFramePr>
          <p:nvPr/>
        </p:nvGraphicFramePr>
        <p:xfrm>
          <a:off x="1547664" y="3356992"/>
          <a:ext cx="5556250" cy="471488"/>
        </p:xfrm>
        <a:graphic>
          <a:graphicData uri="http://schemas.openxmlformats.org/presentationml/2006/ole">
            <mc:AlternateContent xmlns:mc="http://schemas.openxmlformats.org/markup-compatibility/2006">
              <mc:Choice xmlns:v="urn:schemas-microsoft-com:vml" Requires="v">
                <p:oleObj spid="_x0000_s132141" name="Equation" r:id="rId3" imgW="78435200" imgH="6502400" progId="Equation.DSMT4">
                  <p:embed/>
                </p:oleObj>
              </mc:Choice>
              <mc:Fallback>
                <p:oleObj name="Equation" r:id="rId3" imgW="78435200" imgH="6502400" progId="Equation.DSMT4">
                  <p:embed/>
                  <p:pic>
                    <p:nvPicPr>
                      <p:cNvPr id="0" name="图片 1321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3356992"/>
                        <a:ext cx="5556250"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0" name="Object 6"/>
          <p:cNvGraphicFramePr>
            <a:graphicFrameLocks noChangeAspect="1"/>
          </p:cNvGraphicFramePr>
          <p:nvPr/>
        </p:nvGraphicFramePr>
        <p:xfrm>
          <a:off x="1043608" y="4653136"/>
          <a:ext cx="6851650" cy="471487"/>
        </p:xfrm>
        <a:graphic>
          <a:graphicData uri="http://schemas.openxmlformats.org/presentationml/2006/ole">
            <mc:AlternateContent xmlns:mc="http://schemas.openxmlformats.org/markup-compatibility/2006">
              <mc:Choice xmlns:v="urn:schemas-microsoft-com:vml" Requires="v">
                <p:oleObj spid="_x0000_s132142" name="Equation" r:id="rId5" imgW="96723200" imgH="6502400" progId="Equation.DSMT4">
                  <p:embed/>
                </p:oleObj>
              </mc:Choice>
              <mc:Fallback>
                <p:oleObj name="Equation" r:id="rId5" imgW="96723200" imgH="6502400" progId="Equation.DSMT4">
                  <p:embed/>
                  <p:pic>
                    <p:nvPicPr>
                      <p:cNvPr id="0" name="图片 1321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608" y="4653136"/>
                        <a:ext cx="6851650"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3"/>
          <p:cNvSpPr>
            <a:spLocks noGrp="1" noChangeArrowheads="1"/>
          </p:cNvSpPr>
          <p:nvPr>
            <p:ph type="body" idx="1"/>
          </p:nvPr>
        </p:nvSpPr>
        <p:spPr>
          <a:xfrm>
            <a:off x="728663" y="1357314"/>
            <a:ext cx="7772400" cy="5286396"/>
          </a:xfrm>
        </p:spPr>
        <p:txBody>
          <a:bodyPr>
            <a:noAutofit/>
          </a:bodyPr>
          <a:lstStyle/>
          <a:p>
            <a:pPr eaLnBrk="1" hangingPunct="1">
              <a:lnSpc>
                <a:spcPct val="150000"/>
              </a:lnSpc>
              <a:spcBef>
                <a:spcPts val="1200"/>
              </a:spcBef>
              <a:buClr>
                <a:srgbClr val="0000FF"/>
              </a:buClr>
              <a:buFont typeface="Wingdings" panose="05000000000000000000" pitchFamily="2" charset="2"/>
              <a:buChar char="p"/>
              <a:defRPr/>
            </a:pPr>
            <a:r>
              <a:rPr lang="zh-CN" altLang="en-US" sz="2400" dirty="0">
                <a:solidFill>
                  <a:srgbClr val="0000FF"/>
                </a:solidFill>
                <a:latin typeface="方正大黑简体" pitchFamily="2" charset="-122"/>
                <a:ea typeface="方正大黑简体" pitchFamily="2" charset="-122"/>
              </a:rPr>
              <a:t> </a:t>
            </a:r>
            <a:r>
              <a:rPr lang="zh-CN" altLang="en-US" sz="2400" b="1" dirty="0">
                <a:latin typeface="方正大黑简体" pitchFamily="2" charset="-122"/>
                <a:ea typeface="方正大黑简体" pitchFamily="2" charset="-122"/>
              </a:rPr>
              <a:t>日本科学家奥村（</a:t>
            </a:r>
            <a:r>
              <a:rPr lang="en-US" altLang="zh-CN" sz="2400" b="1" dirty="0">
                <a:latin typeface="方正大黑简体" pitchFamily="2" charset="-122"/>
                <a:ea typeface="方正大黑简体" pitchFamily="2" charset="-122"/>
              </a:rPr>
              <a:t>Okumura</a:t>
            </a:r>
            <a:r>
              <a:rPr lang="zh-CN" altLang="en-US" sz="2400" b="1" dirty="0">
                <a:latin typeface="方正大黑简体" pitchFamily="2" charset="-122"/>
                <a:ea typeface="方正大黑简体" pitchFamily="2" charset="-122"/>
              </a:rPr>
              <a:t>）于</a:t>
            </a:r>
            <a:r>
              <a:rPr lang="en-US" altLang="zh-CN" sz="2400" b="1" dirty="0">
                <a:latin typeface="方正大黑简体" pitchFamily="2" charset="-122"/>
                <a:ea typeface="方正大黑简体" pitchFamily="2" charset="-122"/>
              </a:rPr>
              <a:t>1962</a:t>
            </a:r>
            <a:r>
              <a:rPr lang="zh-CN" altLang="en-US" sz="2400" b="1" dirty="0">
                <a:latin typeface="方正大黑简体" pitchFamily="2" charset="-122"/>
                <a:ea typeface="方正大黑简体" pitchFamily="2" charset="-122"/>
              </a:rPr>
              <a:t>年、</a:t>
            </a:r>
            <a:r>
              <a:rPr lang="en-US" altLang="zh-CN" sz="2400" b="1" dirty="0">
                <a:latin typeface="方正大黑简体" pitchFamily="2" charset="-122"/>
                <a:ea typeface="方正大黑简体" pitchFamily="2" charset="-122"/>
              </a:rPr>
              <a:t>1965</a:t>
            </a:r>
            <a:r>
              <a:rPr lang="zh-CN" altLang="en-US" sz="2400" b="1" dirty="0">
                <a:latin typeface="方正大黑简体" pitchFamily="2" charset="-122"/>
                <a:ea typeface="方正大黑简体" pitchFamily="2" charset="-122"/>
              </a:rPr>
              <a:t>年在日本东京及其周围的</a:t>
            </a:r>
            <a:r>
              <a:rPr lang="en-US" altLang="zh-CN" sz="2400" b="1" dirty="0">
                <a:latin typeface="方正大黑简体" pitchFamily="2" charset="-122"/>
                <a:ea typeface="方正大黑简体" pitchFamily="2" charset="-122"/>
              </a:rPr>
              <a:t>100km</a:t>
            </a:r>
            <a:r>
              <a:rPr lang="zh-CN" altLang="en-US" sz="2400" b="1" dirty="0">
                <a:latin typeface="方正大黑简体" pitchFamily="2" charset="-122"/>
                <a:ea typeface="方正大黑简体" pitchFamily="2" charset="-122"/>
              </a:rPr>
              <a:t>范围内，使用不同频率（</a:t>
            </a:r>
            <a:r>
              <a:rPr lang="en-US" altLang="zh-CN" sz="2400" b="1" dirty="0">
                <a:latin typeface="方正大黑简体" pitchFamily="2" charset="-122"/>
                <a:ea typeface="方正大黑简体" pitchFamily="2" charset="-122"/>
              </a:rPr>
              <a:t>200</a:t>
            </a:r>
            <a:r>
              <a:rPr lang="zh-CN" altLang="en-US" sz="2400" b="1" dirty="0">
                <a:latin typeface="方正大黑简体" pitchFamily="2" charset="-122"/>
                <a:ea typeface="方正大黑简体" pitchFamily="2" charset="-122"/>
              </a:rPr>
              <a:t>、</a:t>
            </a:r>
            <a:r>
              <a:rPr lang="en-US" altLang="zh-CN" sz="2400" b="1" dirty="0">
                <a:latin typeface="方正大黑简体" pitchFamily="2" charset="-122"/>
                <a:ea typeface="方正大黑简体" pitchFamily="2" charset="-122"/>
              </a:rPr>
              <a:t>453</a:t>
            </a:r>
            <a:r>
              <a:rPr lang="zh-CN" altLang="en-US" sz="2400" b="1" dirty="0">
                <a:latin typeface="方正大黑简体" pitchFamily="2" charset="-122"/>
                <a:ea typeface="方正大黑简体" pitchFamily="2" charset="-122"/>
              </a:rPr>
              <a:t>、</a:t>
            </a:r>
            <a:r>
              <a:rPr lang="en-US" altLang="zh-CN" sz="2400" b="1" dirty="0">
                <a:latin typeface="方正大黑简体" pitchFamily="2" charset="-122"/>
                <a:ea typeface="方正大黑简体" pitchFamily="2" charset="-122"/>
              </a:rPr>
              <a:t>922</a:t>
            </a:r>
            <a:r>
              <a:rPr lang="zh-CN" altLang="en-US" sz="2400" b="1" dirty="0">
                <a:latin typeface="方正大黑简体" pitchFamily="2" charset="-122"/>
                <a:ea typeface="方正大黑简体" pitchFamily="2" charset="-122"/>
              </a:rPr>
              <a:t>、</a:t>
            </a:r>
            <a:r>
              <a:rPr lang="en-US" altLang="zh-CN" sz="2400" b="1" dirty="0">
                <a:latin typeface="方正大黑简体" pitchFamily="2" charset="-122"/>
                <a:ea typeface="方正大黑简体" pitchFamily="2" charset="-122"/>
              </a:rPr>
              <a:t>1310</a:t>
            </a:r>
            <a:r>
              <a:rPr lang="zh-CN" altLang="en-US" sz="2400" b="1" dirty="0">
                <a:latin typeface="方正大黑简体" pitchFamily="2" charset="-122"/>
                <a:ea typeface="方正大黑简体" pitchFamily="2" charset="-122"/>
              </a:rPr>
              <a:t>、</a:t>
            </a:r>
            <a:r>
              <a:rPr lang="en-US" altLang="zh-CN" sz="2400" b="1" dirty="0">
                <a:latin typeface="方正大黑简体" pitchFamily="2" charset="-122"/>
                <a:ea typeface="方正大黑简体" pitchFamily="2" charset="-122"/>
              </a:rPr>
              <a:t>1430</a:t>
            </a:r>
            <a:r>
              <a:rPr lang="zh-CN" altLang="en-US" sz="2400" b="1" dirty="0">
                <a:latin typeface="方正大黑简体" pitchFamily="2" charset="-122"/>
                <a:ea typeface="方正大黑简体" pitchFamily="2" charset="-122"/>
              </a:rPr>
              <a:t>及</a:t>
            </a:r>
            <a:r>
              <a:rPr lang="en-US" altLang="zh-CN" sz="2400" b="1" dirty="0">
                <a:latin typeface="方正大黑简体" pitchFamily="2" charset="-122"/>
                <a:ea typeface="方正大黑简体" pitchFamily="2" charset="-122"/>
              </a:rPr>
              <a:t>1920MHz</a:t>
            </a:r>
            <a:r>
              <a:rPr lang="zh-CN" altLang="en-US" sz="2400" b="1" dirty="0">
                <a:latin typeface="方正大黑简体" pitchFamily="2" charset="-122"/>
                <a:ea typeface="方正大黑简体" pitchFamily="2" charset="-122"/>
              </a:rPr>
              <a:t>）、不同天线高度、选择不同距离进行一系列测试，并对实测结果进行总结得出相应的曲线。</a:t>
            </a:r>
            <a:endParaRPr lang="zh-CN" altLang="en-US" sz="2400" b="1" dirty="0">
              <a:latin typeface="方正大黑简体" pitchFamily="2" charset="-122"/>
              <a:ea typeface="方正大黑简体" pitchFamily="2" charset="-122"/>
            </a:endParaRPr>
          </a:p>
          <a:p>
            <a:pPr eaLnBrk="1" hangingPunct="1">
              <a:lnSpc>
                <a:spcPct val="150000"/>
              </a:lnSpc>
              <a:spcBef>
                <a:spcPts val="1200"/>
              </a:spcBef>
              <a:buClr>
                <a:srgbClr val="0000FF"/>
              </a:buClr>
              <a:buFont typeface="Wingdings" panose="05000000000000000000" pitchFamily="2" charset="2"/>
              <a:buChar char="p"/>
              <a:defRPr/>
            </a:pPr>
            <a:r>
              <a:rPr lang="en-US" altLang="zh-CN" sz="2400" b="1" dirty="0">
                <a:latin typeface="方正大黑简体" pitchFamily="2" charset="-122"/>
                <a:ea typeface="方正大黑简体" pitchFamily="2" charset="-122"/>
              </a:rPr>
              <a:t> Okumura</a:t>
            </a:r>
            <a:r>
              <a:rPr lang="zh-CN" altLang="en-US" sz="2400" b="1" dirty="0">
                <a:latin typeface="方正大黑简体" pitchFamily="2" charset="-122"/>
                <a:ea typeface="方正大黑简体" pitchFamily="2" charset="-122"/>
              </a:rPr>
              <a:t>模型是根据测试结果绘成的经验曲线所构成的模型。</a:t>
            </a:r>
            <a:endParaRPr lang="zh-CN" altLang="en-US" sz="2400" b="1" dirty="0">
              <a:latin typeface="方正大黑简体" pitchFamily="2" charset="-122"/>
              <a:ea typeface="方正大黑简体" pitchFamily="2" charset="-122"/>
            </a:endParaRPr>
          </a:p>
        </p:txBody>
      </p:sp>
      <p:sp>
        <p:nvSpPr>
          <p:cNvPr id="2" name="矩形 1"/>
          <p:cNvSpPr/>
          <p:nvPr/>
        </p:nvSpPr>
        <p:spPr>
          <a:xfrm>
            <a:off x="971600" y="548680"/>
            <a:ext cx="4283545" cy="523220"/>
          </a:xfrm>
          <a:prstGeom prst="rect">
            <a:avLst/>
          </a:prstGeom>
        </p:spPr>
        <p:txBody>
          <a:bodyPr wrap="none">
            <a:spAutoFit/>
          </a:bodyPr>
          <a:lstStyle/>
          <a:p>
            <a:r>
              <a:rPr lang="en-US" altLang="zh-CN" sz="2800" dirty="0">
                <a:solidFill>
                  <a:schemeClr val="tx1"/>
                </a:solidFill>
              </a:rPr>
              <a:t>2.4.1 Okumura-</a:t>
            </a:r>
            <a:r>
              <a:rPr lang="en-US" altLang="zh-CN" sz="2800" dirty="0" err="1">
                <a:solidFill>
                  <a:schemeClr val="tx1"/>
                </a:solidFill>
              </a:rPr>
              <a:t>Hata</a:t>
            </a:r>
            <a:r>
              <a:rPr lang="zh-CN" altLang="zh-CN" sz="2800" dirty="0">
                <a:solidFill>
                  <a:schemeClr val="tx1"/>
                </a:solidFill>
              </a:rPr>
              <a:t>模型</a:t>
            </a:r>
            <a:endParaRPr lang="zh-CN" altLang="zh-CN" sz="2800" dirty="0">
              <a:solidFill>
                <a:schemeClr val="tx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a:xfrm>
            <a:off x="765239" y="238681"/>
            <a:ext cx="7772400" cy="1143001"/>
          </a:xfrm>
        </p:spPr>
        <p:txBody>
          <a:bodyPr>
            <a:normAutofit/>
          </a:bodyPr>
          <a:lstStyle/>
          <a:p>
            <a:pPr>
              <a:defRPr/>
            </a:pPr>
            <a:r>
              <a:rPr lang="zh-CN" altLang="en-US" sz="3600" dirty="0">
                <a:solidFill>
                  <a:schemeClr val="bg1"/>
                </a:solidFill>
                <a:latin typeface="方正兰亭粗黑简体" pitchFamily="2" charset="-122"/>
                <a:ea typeface="方正兰亭粗黑简体" pitchFamily="2" charset="-122"/>
              </a:rPr>
              <a:t>四、</a:t>
            </a:r>
            <a:r>
              <a:rPr lang="en-US" altLang="zh-CN" sz="3600" dirty="0">
                <a:solidFill>
                  <a:schemeClr val="bg1"/>
                </a:solidFill>
                <a:latin typeface="方正兰亭粗黑简体" pitchFamily="2" charset="-122"/>
                <a:ea typeface="方正兰亭粗黑简体" pitchFamily="2" charset="-122"/>
              </a:rPr>
              <a:t>Okumura</a:t>
            </a:r>
            <a:r>
              <a:rPr lang="zh-CN" altLang="en-US" sz="3600" dirty="0">
                <a:solidFill>
                  <a:schemeClr val="bg1"/>
                </a:solidFill>
                <a:latin typeface="方正兰亭粗黑简体" pitchFamily="2" charset="-122"/>
                <a:ea typeface="方正兰亭粗黑简体" pitchFamily="2" charset="-122"/>
              </a:rPr>
              <a:t>模型</a:t>
            </a:r>
            <a:endParaRPr lang="zh-CN" altLang="en-US" sz="3600" dirty="0">
              <a:solidFill>
                <a:schemeClr val="bg1"/>
              </a:solidFill>
              <a:latin typeface="方正兰亭粗黑简体" pitchFamily="2" charset="-122"/>
              <a:ea typeface="方正兰亭粗黑简体" pitchFamily="2" charset="-122"/>
            </a:endParaRPr>
          </a:p>
        </p:txBody>
      </p:sp>
      <p:sp>
        <p:nvSpPr>
          <p:cNvPr id="52228" name="Rectangle 3"/>
          <p:cNvSpPr>
            <a:spLocks noGrp="1" noChangeArrowheads="1"/>
          </p:cNvSpPr>
          <p:nvPr>
            <p:ph type="body" idx="1"/>
          </p:nvPr>
        </p:nvSpPr>
        <p:spPr>
          <a:xfrm>
            <a:off x="611560" y="836712"/>
            <a:ext cx="7772400" cy="4857750"/>
          </a:xfrm>
        </p:spPr>
        <p:txBody>
          <a:bodyPr/>
          <a:lstStyle/>
          <a:p>
            <a:pPr>
              <a:lnSpc>
                <a:spcPct val="150000"/>
              </a:lnSpc>
              <a:spcBef>
                <a:spcPts val="1200"/>
              </a:spcBef>
              <a:buClr>
                <a:schemeClr val="accent1">
                  <a:lumMod val="75000"/>
                </a:schemeClr>
              </a:buClr>
              <a:buNone/>
              <a:defRPr/>
            </a:pPr>
            <a:r>
              <a:rPr lang="en-US" altLang="zh-CN" sz="2800" b="1" dirty="0" smtClean="0">
                <a:latin typeface="方正大黑简体" pitchFamily="2" charset="-122"/>
                <a:ea typeface="方正大黑简体" pitchFamily="2" charset="-122"/>
              </a:rPr>
              <a:t>Okumura</a:t>
            </a:r>
            <a:r>
              <a:rPr lang="zh-CN" altLang="en-US" sz="2800" b="1" dirty="0">
                <a:latin typeface="方正大黑简体" pitchFamily="2" charset="-122"/>
                <a:ea typeface="方正大黑简体" pitchFamily="2" charset="-122"/>
              </a:rPr>
              <a:t>模型适用条件</a:t>
            </a:r>
            <a:endParaRPr kumimoji="1" lang="en-US" altLang="zh-CN" sz="2800" b="1" i="1" dirty="0">
              <a:latin typeface="方正大黑简体" pitchFamily="2" charset="-122"/>
              <a:ea typeface="方正大黑简体" pitchFamily="2" charset="-122"/>
            </a:endParaRPr>
          </a:p>
          <a:p>
            <a:pPr>
              <a:lnSpc>
                <a:spcPct val="150000"/>
              </a:lnSpc>
              <a:spcBef>
                <a:spcPts val="1200"/>
              </a:spcBef>
              <a:buClr>
                <a:srgbClr val="0000FF"/>
              </a:buClr>
              <a:buFont typeface="Wingdings" panose="05000000000000000000" pitchFamily="2" charset="2"/>
              <a:buChar char="p"/>
              <a:defRPr/>
            </a:pPr>
            <a:r>
              <a:rPr kumimoji="1" lang="zh-CN" altLang="en-US" sz="2400" b="1" dirty="0">
                <a:latin typeface="方正大黑简体" pitchFamily="2" charset="-122"/>
                <a:ea typeface="方正大黑简体" pitchFamily="2" charset="-122"/>
                <a:cs typeface="Times New Roman" panose="02020603050405020304" pitchFamily="18" charset="0"/>
              </a:rPr>
              <a:t> 工作频率范围：</a:t>
            </a:r>
            <a:r>
              <a:rPr kumimoji="1" lang="en-US" altLang="zh-CN" sz="2400" b="1" dirty="0">
                <a:latin typeface="方正大黑简体" pitchFamily="2" charset="-122"/>
                <a:ea typeface="方正大黑简体" pitchFamily="2" charset="-122"/>
                <a:cs typeface="Times New Roman" panose="02020603050405020304" pitchFamily="18" charset="0"/>
              </a:rPr>
              <a:t>VHF</a:t>
            </a:r>
            <a:r>
              <a:rPr kumimoji="1" lang="zh-CN" altLang="en-US" sz="2400" b="1" dirty="0">
                <a:latin typeface="方正大黑简体" pitchFamily="2" charset="-122"/>
                <a:ea typeface="方正大黑简体" pitchFamily="2" charset="-122"/>
                <a:cs typeface="Times New Roman" panose="02020603050405020304" pitchFamily="18" charset="0"/>
              </a:rPr>
              <a:t>、</a:t>
            </a:r>
            <a:r>
              <a:rPr kumimoji="1" lang="en-US" altLang="zh-CN" sz="2400" b="1" dirty="0">
                <a:latin typeface="方正大黑简体" pitchFamily="2" charset="-122"/>
                <a:ea typeface="方正大黑简体" pitchFamily="2" charset="-122"/>
                <a:cs typeface="Times New Roman" panose="02020603050405020304" pitchFamily="18" charset="0"/>
              </a:rPr>
              <a:t>UHF</a:t>
            </a:r>
            <a:r>
              <a:rPr kumimoji="1" lang="zh-CN" altLang="en-US" sz="2400" b="1" dirty="0">
                <a:latin typeface="方正大黑简体" pitchFamily="2" charset="-122"/>
                <a:ea typeface="方正大黑简体" pitchFamily="2" charset="-122"/>
                <a:cs typeface="Times New Roman" panose="02020603050405020304" pitchFamily="18" charset="0"/>
              </a:rPr>
              <a:t>频段</a:t>
            </a:r>
            <a:endParaRPr kumimoji="1" lang="zh-CN" altLang="en-US" sz="2400" b="1" dirty="0">
              <a:latin typeface="方正大黑简体" pitchFamily="2" charset="-122"/>
              <a:ea typeface="方正大黑简体" pitchFamily="2" charset="-122"/>
              <a:cs typeface="Times New Roman" panose="02020603050405020304" pitchFamily="18" charset="0"/>
            </a:endParaRPr>
          </a:p>
          <a:p>
            <a:pPr eaLnBrk="1" hangingPunct="1">
              <a:lnSpc>
                <a:spcPct val="150000"/>
              </a:lnSpc>
              <a:spcBef>
                <a:spcPts val="1200"/>
              </a:spcBef>
              <a:buClr>
                <a:srgbClr val="0000FF"/>
              </a:buClr>
              <a:buFont typeface="Wingdings" panose="05000000000000000000" pitchFamily="2" charset="2"/>
              <a:buChar char="p"/>
              <a:defRPr/>
            </a:pPr>
            <a:r>
              <a:rPr kumimoji="1" lang="zh-CN" altLang="en-US" sz="2400" b="1" dirty="0">
                <a:latin typeface="方正大黑简体" pitchFamily="2" charset="-122"/>
                <a:ea typeface="方正大黑简体" pitchFamily="2" charset="-122"/>
                <a:cs typeface="Times New Roman" panose="02020603050405020304" pitchFamily="18" charset="0"/>
              </a:rPr>
              <a:t> 基站天线有效高度</a:t>
            </a:r>
            <a:r>
              <a:rPr kumimoji="1" lang="en-US" altLang="zh-CN" sz="2400" b="1" i="1" dirty="0" err="1">
                <a:latin typeface="方正大黑简体" pitchFamily="2" charset="-122"/>
                <a:ea typeface="方正大黑简体" pitchFamily="2" charset="-122"/>
                <a:cs typeface="Times New Roman" panose="02020603050405020304" pitchFamily="18" charset="0"/>
              </a:rPr>
              <a:t>h</a:t>
            </a:r>
            <a:r>
              <a:rPr kumimoji="1" lang="en-US" altLang="zh-CN" sz="2400" b="1" baseline="-25000" dirty="0" err="1">
                <a:latin typeface="方正大黑简体" pitchFamily="2" charset="-122"/>
                <a:ea typeface="方正大黑简体" pitchFamily="2" charset="-122"/>
                <a:cs typeface="Times New Roman" panose="02020603050405020304" pitchFamily="18" charset="0"/>
              </a:rPr>
              <a:t>b</a:t>
            </a:r>
            <a:r>
              <a:rPr kumimoji="1" lang="zh-CN" altLang="en-US" sz="2400" b="1" dirty="0">
                <a:latin typeface="方正大黑简体" pitchFamily="2" charset="-122"/>
                <a:ea typeface="方正大黑简体" pitchFamily="2" charset="-122"/>
                <a:cs typeface="Times New Roman" panose="02020603050405020304" pitchFamily="18" charset="0"/>
              </a:rPr>
              <a:t>：</a:t>
            </a:r>
            <a:r>
              <a:rPr kumimoji="1" lang="en-US" altLang="zh-CN" sz="2400" b="1" dirty="0">
                <a:latin typeface="方正大黑简体" pitchFamily="2" charset="-122"/>
                <a:ea typeface="方正大黑简体" pitchFamily="2" charset="-122"/>
                <a:cs typeface="Times New Roman" panose="02020603050405020304" pitchFamily="18" charset="0"/>
              </a:rPr>
              <a:t>30</a:t>
            </a:r>
            <a:r>
              <a:rPr kumimoji="1" lang="zh-CN" altLang="en-US" sz="2400" b="1" dirty="0">
                <a:latin typeface="方正大黑简体" pitchFamily="2" charset="-122"/>
                <a:ea typeface="方正大黑简体" pitchFamily="2" charset="-122"/>
                <a:cs typeface="Times New Roman" panose="02020603050405020304" pitchFamily="18" charset="0"/>
              </a:rPr>
              <a:t>～</a:t>
            </a:r>
            <a:r>
              <a:rPr kumimoji="1" lang="en-US" altLang="zh-CN" sz="2400" b="1" dirty="0">
                <a:latin typeface="方正大黑简体" pitchFamily="2" charset="-122"/>
                <a:ea typeface="方正大黑简体" pitchFamily="2" charset="-122"/>
                <a:cs typeface="Times New Roman" panose="02020603050405020304" pitchFamily="18" charset="0"/>
              </a:rPr>
              <a:t>200m</a:t>
            </a:r>
            <a:endParaRPr kumimoji="1" lang="zh-CN" altLang="en-US" sz="2400" b="1" dirty="0">
              <a:latin typeface="方正大黑简体" pitchFamily="2" charset="-122"/>
              <a:ea typeface="方正大黑简体" pitchFamily="2" charset="-122"/>
              <a:cs typeface="Times New Roman" panose="02020603050405020304" pitchFamily="18" charset="0"/>
            </a:endParaRPr>
          </a:p>
          <a:p>
            <a:pPr eaLnBrk="1" hangingPunct="1">
              <a:lnSpc>
                <a:spcPct val="150000"/>
              </a:lnSpc>
              <a:spcBef>
                <a:spcPts val="1200"/>
              </a:spcBef>
              <a:buClr>
                <a:srgbClr val="0000FF"/>
              </a:buClr>
              <a:buFont typeface="Wingdings" panose="05000000000000000000" pitchFamily="2" charset="2"/>
              <a:buChar char="p"/>
              <a:defRPr/>
            </a:pPr>
            <a:r>
              <a:rPr kumimoji="1" lang="zh-CN" altLang="en-US" sz="2400" b="1" dirty="0">
                <a:latin typeface="方正大黑简体" pitchFamily="2" charset="-122"/>
                <a:ea typeface="方正大黑简体" pitchFamily="2" charset="-122"/>
                <a:cs typeface="Times New Roman" panose="02020603050405020304" pitchFamily="18" charset="0"/>
              </a:rPr>
              <a:t> 移动台天线高度</a:t>
            </a:r>
            <a:r>
              <a:rPr kumimoji="1" lang="en-US" altLang="zh-CN" sz="2400" b="1" i="1" dirty="0" err="1">
                <a:latin typeface="方正大黑简体" pitchFamily="2" charset="-122"/>
                <a:ea typeface="方正大黑简体" pitchFamily="2" charset="-122"/>
                <a:cs typeface="Times New Roman" panose="02020603050405020304" pitchFamily="18" charset="0"/>
              </a:rPr>
              <a:t>h</a:t>
            </a:r>
            <a:r>
              <a:rPr kumimoji="1" lang="en-US" altLang="zh-CN" sz="2400" b="1" baseline="-25000" dirty="0" err="1">
                <a:latin typeface="方正大黑简体" pitchFamily="2" charset="-122"/>
                <a:ea typeface="方正大黑简体" pitchFamily="2" charset="-122"/>
                <a:cs typeface="Times New Roman" panose="02020603050405020304" pitchFamily="18" charset="0"/>
              </a:rPr>
              <a:t>m</a:t>
            </a:r>
            <a:r>
              <a:rPr kumimoji="1" lang="zh-CN" altLang="en-US" sz="2400" b="1" dirty="0">
                <a:latin typeface="方正大黑简体" pitchFamily="2" charset="-122"/>
                <a:ea typeface="方正大黑简体" pitchFamily="2" charset="-122"/>
                <a:cs typeface="Times New Roman" panose="02020603050405020304" pitchFamily="18" charset="0"/>
              </a:rPr>
              <a:t>：</a:t>
            </a:r>
            <a:r>
              <a:rPr kumimoji="1" lang="en-US" altLang="zh-CN" sz="2400" b="1" dirty="0">
                <a:latin typeface="方正大黑简体" pitchFamily="2" charset="-122"/>
                <a:ea typeface="方正大黑简体" pitchFamily="2" charset="-122"/>
                <a:cs typeface="Times New Roman" panose="02020603050405020304" pitchFamily="18" charset="0"/>
              </a:rPr>
              <a:t>1</a:t>
            </a:r>
            <a:r>
              <a:rPr kumimoji="1" lang="zh-CN" altLang="en-US" sz="2400" b="1" dirty="0">
                <a:latin typeface="方正大黑简体" pitchFamily="2" charset="-122"/>
                <a:ea typeface="方正大黑简体" pitchFamily="2" charset="-122"/>
                <a:cs typeface="Times New Roman" panose="02020603050405020304" pitchFamily="18" charset="0"/>
              </a:rPr>
              <a:t>～</a:t>
            </a:r>
            <a:r>
              <a:rPr kumimoji="1" lang="en-US" altLang="zh-CN" sz="2400" b="1" dirty="0">
                <a:latin typeface="方正大黑简体" pitchFamily="2" charset="-122"/>
                <a:ea typeface="方正大黑简体" pitchFamily="2" charset="-122"/>
                <a:cs typeface="Times New Roman" panose="02020603050405020304" pitchFamily="18" charset="0"/>
              </a:rPr>
              <a:t>10m</a:t>
            </a:r>
            <a:endParaRPr kumimoji="1" lang="zh-CN" altLang="en-US" sz="2400" b="1" dirty="0">
              <a:latin typeface="方正大黑简体" pitchFamily="2" charset="-122"/>
              <a:ea typeface="方正大黑简体" pitchFamily="2" charset="-122"/>
              <a:cs typeface="Times New Roman" panose="02020603050405020304" pitchFamily="18" charset="0"/>
            </a:endParaRPr>
          </a:p>
          <a:p>
            <a:pPr eaLnBrk="1" hangingPunct="1">
              <a:lnSpc>
                <a:spcPct val="150000"/>
              </a:lnSpc>
              <a:spcBef>
                <a:spcPts val="1200"/>
              </a:spcBef>
              <a:buClr>
                <a:srgbClr val="0000FF"/>
              </a:buClr>
              <a:buFont typeface="Wingdings" panose="05000000000000000000" pitchFamily="2" charset="2"/>
              <a:buChar char="p"/>
              <a:defRPr/>
            </a:pPr>
            <a:r>
              <a:rPr kumimoji="1" lang="zh-CN" altLang="en-US" sz="2400" b="1" dirty="0">
                <a:latin typeface="方正大黑简体" pitchFamily="2" charset="-122"/>
                <a:ea typeface="方正大黑简体" pitchFamily="2" charset="-122"/>
                <a:cs typeface="Times New Roman" panose="02020603050405020304" pitchFamily="18" charset="0"/>
              </a:rPr>
              <a:t> 通信距离</a:t>
            </a:r>
            <a:r>
              <a:rPr kumimoji="1" lang="en-US" altLang="zh-CN" sz="2400" b="1" i="1" dirty="0">
                <a:latin typeface="方正大黑简体" pitchFamily="2" charset="-122"/>
                <a:ea typeface="方正大黑简体" pitchFamily="2" charset="-122"/>
                <a:cs typeface="Times New Roman" panose="02020603050405020304" pitchFamily="18" charset="0"/>
              </a:rPr>
              <a:t>d </a:t>
            </a:r>
            <a:r>
              <a:rPr kumimoji="1" lang="zh-CN" altLang="en-US" sz="2400" b="1" dirty="0">
                <a:latin typeface="方正大黑简体" pitchFamily="2" charset="-122"/>
                <a:ea typeface="方正大黑简体" pitchFamily="2" charset="-122"/>
                <a:cs typeface="Times New Roman" panose="02020603050405020304" pitchFamily="18" charset="0"/>
              </a:rPr>
              <a:t>：</a:t>
            </a:r>
            <a:r>
              <a:rPr kumimoji="1" lang="en-US" altLang="zh-CN" sz="2400" b="1" dirty="0">
                <a:latin typeface="方正大黑简体" pitchFamily="2" charset="-122"/>
                <a:ea typeface="方正大黑简体" pitchFamily="2" charset="-122"/>
                <a:cs typeface="Times New Roman" panose="02020603050405020304" pitchFamily="18" charset="0"/>
              </a:rPr>
              <a:t>1</a:t>
            </a:r>
            <a:r>
              <a:rPr kumimoji="1" lang="zh-CN" altLang="en-US" sz="2400" b="1" dirty="0">
                <a:latin typeface="方正大黑简体" pitchFamily="2" charset="-122"/>
                <a:ea typeface="方正大黑简体" pitchFamily="2" charset="-122"/>
                <a:cs typeface="Times New Roman" panose="02020603050405020304" pitchFamily="18" charset="0"/>
              </a:rPr>
              <a:t>～</a:t>
            </a:r>
            <a:r>
              <a:rPr kumimoji="1" lang="en-US" altLang="zh-CN" sz="2400" b="1" dirty="0">
                <a:latin typeface="方正大黑简体" pitchFamily="2" charset="-122"/>
                <a:ea typeface="方正大黑简体" pitchFamily="2" charset="-122"/>
                <a:cs typeface="Times New Roman" panose="02020603050405020304" pitchFamily="18" charset="0"/>
              </a:rPr>
              <a:t>20km</a:t>
            </a:r>
            <a:endParaRPr kumimoji="1" lang="zh-CN" altLang="en-US" sz="2400" b="1" dirty="0">
              <a:latin typeface="方正大黑简体" pitchFamily="2" charset="-122"/>
              <a:ea typeface="方正大黑简体" pitchFamily="2" charset="-122"/>
              <a:cs typeface="Times New Roman" panose="02020603050405020304" pitchFamily="18"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body" sz="half" idx="1"/>
          </p:nvPr>
        </p:nvSpPr>
        <p:spPr>
          <a:xfrm>
            <a:off x="539552" y="620688"/>
            <a:ext cx="7631112" cy="5000645"/>
          </a:xfrm>
        </p:spPr>
        <p:txBody>
          <a:bodyPr>
            <a:normAutofit lnSpcReduction="10000"/>
          </a:bodyPr>
          <a:lstStyle/>
          <a:p>
            <a:pPr algn="just" eaLnBrk="1" hangingPunct="1">
              <a:lnSpc>
                <a:spcPct val="160000"/>
              </a:lnSpc>
              <a:buClr>
                <a:schemeClr val="accent1">
                  <a:lumMod val="75000"/>
                </a:schemeClr>
              </a:buClr>
              <a:buNone/>
              <a:defRPr/>
            </a:pPr>
            <a:r>
              <a:rPr lang="zh-CN" altLang="en-US" sz="2600" dirty="0" smtClean="0">
                <a:solidFill>
                  <a:srgbClr val="0000FF"/>
                </a:solidFill>
                <a:latin typeface="方正大黑简体" pitchFamily="2" charset="-122"/>
                <a:ea typeface="方正大黑简体" pitchFamily="2" charset="-122"/>
              </a:rPr>
              <a:t>  </a:t>
            </a:r>
            <a:r>
              <a:rPr lang="zh-CN" altLang="en-US" sz="2800" b="1" dirty="0" smtClean="0">
                <a:latin typeface="方正大黑简体" pitchFamily="2" charset="-122"/>
                <a:ea typeface="方正大黑简体" pitchFamily="2" charset="-122"/>
              </a:rPr>
              <a:t>使用</a:t>
            </a:r>
            <a:r>
              <a:rPr lang="en-US" altLang="zh-CN" sz="2800" b="1" dirty="0">
                <a:latin typeface="方正大黑简体" pitchFamily="2" charset="-122"/>
                <a:ea typeface="方正大黑简体" pitchFamily="2" charset="-122"/>
              </a:rPr>
              <a:t>Okumura</a:t>
            </a:r>
            <a:r>
              <a:rPr lang="zh-CN" altLang="en-US" sz="2800" b="1" dirty="0">
                <a:latin typeface="方正大黑简体" pitchFamily="2" charset="-122"/>
                <a:ea typeface="方正大黑简体" pitchFamily="2" charset="-122"/>
              </a:rPr>
              <a:t>模型，需要查找其给出的各种曲线，不利于计算机进行预测。 </a:t>
            </a:r>
            <a:endParaRPr lang="en-US" altLang="zh-CN" sz="2800" b="1" dirty="0">
              <a:latin typeface="方正大黑简体" pitchFamily="2" charset="-122"/>
              <a:ea typeface="方正大黑简体" pitchFamily="2" charset="-122"/>
            </a:endParaRPr>
          </a:p>
          <a:p>
            <a:pPr algn="just" eaLnBrk="1" hangingPunct="1">
              <a:lnSpc>
                <a:spcPct val="160000"/>
              </a:lnSpc>
              <a:buClr>
                <a:srgbClr val="0000FF"/>
              </a:buClr>
              <a:buFont typeface="Wingdings" panose="05000000000000000000" pitchFamily="2" charset="2"/>
              <a:buChar char="p"/>
              <a:defRPr/>
            </a:pPr>
            <a:r>
              <a:rPr lang="en-US" altLang="zh-CN" sz="2800" b="1" dirty="0">
                <a:latin typeface="方正大黑简体" pitchFamily="2" charset="-122"/>
                <a:ea typeface="方正大黑简体" pitchFamily="2" charset="-122"/>
              </a:rPr>
              <a:t> </a:t>
            </a:r>
            <a:r>
              <a:rPr lang="en-US" altLang="zh-CN" sz="2800" b="1" dirty="0" err="1">
                <a:latin typeface="方正大黑简体" pitchFamily="2" charset="-122"/>
                <a:ea typeface="方正大黑简体" pitchFamily="2" charset="-122"/>
              </a:rPr>
              <a:t>Hata</a:t>
            </a:r>
            <a:r>
              <a:rPr lang="zh-CN" altLang="en-US" sz="2800" b="1" dirty="0">
                <a:latin typeface="方正大黑简体" pitchFamily="2" charset="-122"/>
                <a:ea typeface="方正大黑简体" pitchFamily="2" charset="-122"/>
              </a:rPr>
              <a:t>根据</a:t>
            </a:r>
            <a:r>
              <a:rPr lang="en-US" altLang="zh-CN" sz="2800" b="1" dirty="0">
                <a:latin typeface="方正大黑简体" pitchFamily="2" charset="-122"/>
                <a:ea typeface="方正大黑简体" pitchFamily="2" charset="-122"/>
              </a:rPr>
              <a:t>Okumura</a:t>
            </a:r>
            <a:r>
              <a:rPr lang="zh-CN" altLang="en-US" sz="2800" b="1" dirty="0">
                <a:latin typeface="方正大黑简体" pitchFamily="2" charset="-122"/>
                <a:ea typeface="方正大黑简体" pitchFamily="2" charset="-122"/>
              </a:rPr>
              <a:t>的基本中值场强预测曲线，通过曲线拟合，提出了</a:t>
            </a:r>
            <a:r>
              <a:rPr lang="zh-CN" altLang="en-US" sz="2800" b="1" dirty="0">
                <a:solidFill>
                  <a:srgbClr val="FF0000"/>
                </a:solidFill>
                <a:latin typeface="方正大黑简体" pitchFamily="2" charset="-122"/>
                <a:ea typeface="方正大黑简体" pitchFamily="2" charset="-122"/>
              </a:rPr>
              <a:t>传播损耗的经验公式</a:t>
            </a:r>
            <a:r>
              <a:rPr lang="zh-CN" altLang="en-US" sz="2800" b="1" dirty="0">
                <a:latin typeface="方正大黑简体" pitchFamily="2" charset="-122"/>
                <a:ea typeface="方正大黑简体" pitchFamily="2" charset="-122"/>
              </a:rPr>
              <a:t>，即</a:t>
            </a:r>
            <a:r>
              <a:rPr lang="en-US" altLang="zh-CN" sz="2800" b="1" dirty="0">
                <a:latin typeface="方正大黑简体" pitchFamily="2" charset="-122"/>
                <a:ea typeface="方正大黑简体" pitchFamily="2" charset="-122"/>
              </a:rPr>
              <a:t>Okumura-</a:t>
            </a:r>
            <a:r>
              <a:rPr lang="en-US" altLang="zh-CN" sz="2800" b="1" dirty="0" err="1">
                <a:latin typeface="方正大黑简体" pitchFamily="2" charset="-122"/>
                <a:ea typeface="方正大黑简体" pitchFamily="2" charset="-122"/>
              </a:rPr>
              <a:t>Hata</a:t>
            </a:r>
            <a:r>
              <a:rPr lang="zh-CN" altLang="en-US" sz="2800" b="1" dirty="0">
                <a:latin typeface="方正大黑简体" pitchFamily="2" charset="-122"/>
                <a:ea typeface="方正大黑简体" pitchFamily="2" charset="-122"/>
              </a:rPr>
              <a:t>模型，简称</a:t>
            </a:r>
            <a:r>
              <a:rPr lang="en-US" altLang="zh-CN" sz="2800" b="1" dirty="0" err="1">
                <a:latin typeface="方正大黑简体" pitchFamily="2" charset="-122"/>
                <a:ea typeface="方正大黑简体" pitchFamily="2" charset="-122"/>
              </a:rPr>
              <a:t>Hata</a:t>
            </a:r>
            <a:r>
              <a:rPr lang="zh-CN" altLang="en-US" sz="2800" b="1" dirty="0">
                <a:latin typeface="方正大黑简体" pitchFamily="2" charset="-122"/>
                <a:ea typeface="方正大黑简体" pitchFamily="2" charset="-122"/>
              </a:rPr>
              <a:t>模型。</a:t>
            </a:r>
            <a:endParaRPr lang="en-US" altLang="zh-CN" sz="2800" b="1" dirty="0">
              <a:latin typeface="方正大黑简体" pitchFamily="2" charset="-122"/>
              <a:ea typeface="方正大黑简体" pitchFamily="2" charset="-122"/>
            </a:endParaRPr>
          </a:p>
          <a:p>
            <a:pPr algn="just" eaLnBrk="1" hangingPunct="1">
              <a:lnSpc>
                <a:spcPct val="160000"/>
              </a:lnSpc>
              <a:buClr>
                <a:srgbClr val="0000FF"/>
              </a:buClr>
              <a:buFont typeface="Wingdings" panose="05000000000000000000" pitchFamily="2" charset="2"/>
              <a:buChar char="p"/>
              <a:defRPr/>
            </a:pPr>
            <a:r>
              <a:rPr lang="zh-CN" altLang="en-US" sz="2800" b="1" dirty="0">
                <a:latin typeface="方正大黑简体" pitchFamily="2" charset="-122"/>
                <a:ea typeface="方正大黑简体" pitchFamily="2" charset="-122"/>
              </a:rPr>
              <a:t> 以城市市区的传播损耗公式作为基准，其它地区采用校正公式进行修正。</a:t>
            </a:r>
            <a:endParaRPr lang="zh-CN" altLang="en-US" sz="2800" b="1" dirty="0">
              <a:latin typeface="方正大黑简体" pitchFamily="2" charset="-122"/>
              <a:ea typeface="方正大黑简体" pitchFamily="2"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3"/>
          <p:cNvSpPr>
            <a:spLocks noGrp="1" noChangeArrowheads="1"/>
          </p:cNvSpPr>
          <p:nvPr>
            <p:ph type="body" sz="half" idx="1"/>
          </p:nvPr>
        </p:nvSpPr>
        <p:spPr>
          <a:xfrm>
            <a:off x="685800" y="1214438"/>
            <a:ext cx="7631113" cy="4572000"/>
          </a:xfrm>
        </p:spPr>
        <p:txBody>
          <a:bodyPr/>
          <a:lstStyle/>
          <a:p>
            <a:pPr marL="535305" indent="-535305">
              <a:lnSpc>
                <a:spcPct val="150000"/>
              </a:lnSpc>
              <a:spcBef>
                <a:spcPts val="1200"/>
              </a:spcBef>
              <a:buClr>
                <a:schemeClr val="accent1">
                  <a:lumMod val="75000"/>
                </a:schemeClr>
              </a:buClr>
              <a:buNone/>
              <a:defRPr/>
            </a:pPr>
            <a:r>
              <a:rPr lang="en-US" altLang="zh-CN" sz="2800" dirty="0" smtClean="0">
                <a:solidFill>
                  <a:srgbClr val="000099"/>
                </a:solidFill>
                <a:latin typeface="方正大黑简体" pitchFamily="2" charset="-122"/>
                <a:ea typeface="方正大黑简体" pitchFamily="2" charset="-122"/>
              </a:rPr>
              <a:t>  </a:t>
            </a:r>
            <a:r>
              <a:rPr lang="en-US" altLang="zh-CN" sz="2800" b="1" dirty="0" err="1" smtClean="0">
                <a:latin typeface="方正大黑简体" pitchFamily="2" charset="-122"/>
                <a:ea typeface="方正大黑简体" pitchFamily="2" charset="-122"/>
              </a:rPr>
              <a:t>Hata</a:t>
            </a:r>
            <a:r>
              <a:rPr lang="en-US" altLang="zh-CN" sz="2800" b="1" dirty="0" smtClean="0">
                <a:latin typeface="方正大黑简体" pitchFamily="2" charset="-122"/>
                <a:ea typeface="方正大黑简体" pitchFamily="2" charset="-122"/>
              </a:rPr>
              <a:t> </a:t>
            </a:r>
            <a:r>
              <a:rPr lang="zh-CN" altLang="en-US" sz="2800" b="1" dirty="0">
                <a:latin typeface="方正大黑简体" pitchFamily="2" charset="-122"/>
                <a:ea typeface="方正大黑简体" pitchFamily="2" charset="-122"/>
              </a:rPr>
              <a:t>模型适用条件</a:t>
            </a:r>
            <a:endParaRPr lang="en-US" altLang="zh-CN" sz="2800" b="1" dirty="0">
              <a:latin typeface="方正大黑简体" pitchFamily="2" charset="-122"/>
              <a:ea typeface="方正大黑简体" pitchFamily="2" charset="-122"/>
            </a:endParaRPr>
          </a:p>
          <a:p>
            <a:pPr marL="935355" lvl="1" indent="-535305">
              <a:lnSpc>
                <a:spcPct val="150000"/>
              </a:lnSpc>
              <a:spcBef>
                <a:spcPts val="1200"/>
              </a:spcBef>
              <a:buClr>
                <a:srgbClr val="0000FF"/>
              </a:buClr>
              <a:buFont typeface="Wingdings" panose="05000000000000000000" pitchFamily="2" charset="2"/>
              <a:buChar char="p"/>
              <a:defRPr/>
            </a:pPr>
            <a:r>
              <a:rPr lang="zh-CN" altLang="en-US" sz="2400" b="1" dirty="0">
                <a:latin typeface="方正大黑简体" pitchFamily="2" charset="-122"/>
                <a:ea typeface="方正大黑简体" pitchFamily="2" charset="-122"/>
              </a:rPr>
              <a:t>工作频率范围：</a:t>
            </a:r>
            <a:r>
              <a:rPr lang="en-US" altLang="zh-CN" sz="2400" b="1" dirty="0">
                <a:latin typeface="方正大黑简体" pitchFamily="2" charset="-122"/>
                <a:ea typeface="方正大黑简体" pitchFamily="2" charset="-122"/>
              </a:rPr>
              <a:t>VHF</a:t>
            </a:r>
            <a:r>
              <a:rPr lang="zh-CN" altLang="en-US" sz="2400" b="1" dirty="0">
                <a:latin typeface="方正大黑简体" pitchFamily="2" charset="-122"/>
                <a:ea typeface="方正大黑简体" pitchFamily="2" charset="-122"/>
              </a:rPr>
              <a:t>、</a:t>
            </a:r>
            <a:r>
              <a:rPr lang="en-US" altLang="zh-CN" sz="2400" b="1" dirty="0">
                <a:latin typeface="方正大黑简体" pitchFamily="2" charset="-122"/>
                <a:ea typeface="方正大黑简体" pitchFamily="2" charset="-122"/>
              </a:rPr>
              <a:t>UHF</a:t>
            </a:r>
            <a:r>
              <a:rPr lang="zh-CN" altLang="en-US" sz="2400" b="1" dirty="0">
                <a:latin typeface="方正大黑简体" pitchFamily="2" charset="-122"/>
                <a:ea typeface="方正大黑简体" pitchFamily="2" charset="-122"/>
              </a:rPr>
              <a:t>频段；</a:t>
            </a:r>
            <a:endParaRPr lang="zh-CN" altLang="en-US" sz="2400" b="1" dirty="0">
              <a:latin typeface="方正大黑简体" pitchFamily="2" charset="-122"/>
              <a:ea typeface="方正大黑简体" pitchFamily="2" charset="-122"/>
            </a:endParaRPr>
          </a:p>
          <a:p>
            <a:pPr marL="935355" lvl="1" indent="-535305">
              <a:lnSpc>
                <a:spcPct val="150000"/>
              </a:lnSpc>
              <a:spcBef>
                <a:spcPts val="1200"/>
              </a:spcBef>
              <a:buClr>
                <a:srgbClr val="0000FF"/>
              </a:buClr>
              <a:buFont typeface="Wingdings" panose="05000000000000000000" pitchFamily="2" charset="2"/>
              <a:buChar char="p"/>
              <a:defRPr/>
            </a:pPr>
            <a:r>
              <a:rPr lang="zh-CN" altLang="en-US" sz="2400" b="1" dirty="0">
                <a:latin typeface="方正大黑简体" pitchFamily="2" charset="-122"/>
                <a:ea typeface="方正大黑简体" pitchFamily="2" charset="-122"/>
              </a:rPr>
              <a:t>基站天线有效高度：</a:t>
            </a:r>
            <a:r>
              <a:rPr lang="en-US" altLang="zh-CN" sz="2400" b="1" dirty="0">
                <a:latin typeface="方正大黑简体" pitchFamily="2" charset="-122"/>
                <a:ea typeface="方正大黑简体" pitchFamily="2" charset="-122"/>
              </a:rPr>
              <a:t>30</a:t>
            </a:r>
            <a:r>
              <a:rPr lang="zh-CN" altLang="en-US" sz="2400" b="1" dirty="0">
                <a:latin typeface="方正大黑简体" pitchFamily="2" charset="-122"/>
                <a:ea typeface="方正大黑简体" pitchFamily="2" charset="-122"/>
              </a:rPr>
              <a:t>～</a:t>
            </a:r>
            <a:r>
              <a:rPr lang="en-US" altLang="zh-CN" sz="2400" b="1" dirty="0">
                <a:latin typeface="方正大黑简体" pitchFamily="2" charset="-122"/>
                <a:ea typeface="方正大黑简体" pitchFamily="2" charset="-122"/>
              </a:rPr>
              <a:t>200m</a:t>
            </a:r>
            <a:r>
              <a:rPr lang="zh-CN" altLang="en-US" sz="2400" b="1" dirty="0">
                <a:latin typeface="方正大黑简体" pitchFamily="2" charset="-122"/>
                <a:ea typeface="方正大黑简体" pitchFamily="2" charset="-122"/>
              </a:rPr>
              <a:t>；</a:t>
            </a:r>
            <a:endParaRPr lang="zh-CN" altLang="en-US" sz="2400" b="1" dirty="0">
              <a:latin typeface="方正大黑简体" pitchFamily="2" charset="-122"/>
              <a:ea typeface="方正大黑简体" pitchFamily="2" charset="-122"/>
            </a:endParaRPr>
          </a:p>
          <a:p>
            <a:pPr marL="935355" lvl="1" indent="-535305">
              <a:lnSpc>
                <a:spcPct val="150000"/>
              </a:lnSpc>
              <a:spcBef>
                <a:spcPts val="1200"/>
              </a:spcBef>
              <a:buClr>
                <a:srgbClr val="0000FF"/>
              </a:buClr>
              <a:buFont typeface="Wingdings" panose="05000000000000000000" pitchFamily="2" charset="2"/>
              <a:buChar char="p"/>
              <a:defRPr/>
            </a:pPr>
            <a:r>
              <a:rPr lang="zh-CN" altLang="en-US" sz="2400" b="1" dirty="0">
                <a:latin typeface="方正大黑简体" pitchFamily="2" charset="-122"/>
                <a:ea typeface="方正大黑简体" pitchFamily="2" charset="-122"/>
              </a:rPr>
              <a:t>移动台天线高度：</a:t>
            </a:r>
            <a:r>
              <a:rPr lang="en-US" altLang="zh-CN" sz="2400" b="1" dirty="0">
                <a:latin typeface="方正大黑简体" pitchFamily="2" charset="-122"/>
                <a:ea typeface="方正大黑简体" pitchFamily="2" charset="-122"/>
              </a:rPr>
              <a:t>1</a:t>
            </a:r>
            <a:r>
              <a:rPr lang="zh-CN" altLang="en-US" sz="2400" b="1" dirty="0">
                <a:latin typeface="方正大黑简体" pitchFamily="2" charset="-122"/>
                <a:ea typeface="方正大黑简体" pitchFamily="2" charset="-122"/>
              </a:rPr>
              <a:t>～</a:t>
            </a:r>
            <a:r>
              <a:rPr lang="en-US" altLang="zh-CN" sz="2400" b="1" dirty="0">
                <a:latin typeface="方正大黑简体" pitchFamily="2" charset="-122"/>
                <a:ea typeface="方正大黑简体" pitchFamily="2" charset="-122"/>
              </a:rPr>
              <a:t>10m</a:t>
            </a:r>
            <a:r>
              <a:rPr lang="zh-CN" altLang="en-US" sz="2400" b="1" dirty="0">
                <a:latin typeface="方正大黑简体" pitchFamily="2" charset="-122"/>
                <a:ea typeface="方正大黑简体" pitchFamily="2" charset="-122"/>
              </a:rPr>
              <a:t>；</a:t>
            </a:r>
            <a:endParaRPr lang="zh-CN" altLang="en-US" sz="2400" b="1" dirty="0">
              <a:latin typeface="方正大黑简体" pitchFamily="2" charset="-122"/>
              <a:ea typeface="方正大黑简体" pitchFamily="2" charset="-122"/>
            </a:endParaRPr>
          </a:p>
          <a:p>
            <a:pPr marL="935355" lvl="1" indent="-535305">
              <a:lnSpc>
                <a:spcPct val="150000"/>
              </a:lnSpc>
              <a:spcBef>
                <a:spcPts val="1200"/>
              </a:spcBef>
              <a:buClr>
                <a:srgbClr val="0000FF"/>
              </a:buClr>
              <a:buFont typeface="Wingdings" panose="05000000000000000000" pitchFamily="2" charset="2"/>
              <a:buChar char="p"/>
              <a:defRPr/>
            </a:pPr>
            <a:r>
              <a:rPr lang="zh-CN" altLang="en-US" sz="2400" b="1" dirty="0">
                <a:latin typeface="方正大黑简体" pitchFamily="2" charset="-122"/>
                <a:ea typeface="方正大黑简体" pitchFamily="2" charset="-122"/>
              </a:rPr>
              <a:t>通信距离：</a:t>
            </a:r>
            <a:r>
              <a:rPr lang="en-US" altLang="zh-CN" sz="2400" b="1" dirty="0">
                <a:latin typeface="方正大黑简体" pitchFamily="2" charset="-122"/>
                <a:ea typeface="方正大黑简体" pitchFamily="2" charset="-122"/>
              </a:rPr>
              <a:t>1</a:t>
            </a:r>
            <a:r>
              <a:rPr lang="zh-CN" altLang="en-US" sz="2400" b="1" dirty="0">
                <a:latin typeface="方正大黑简体" pitchFamily="2" charset="-122"/>
                <a:ea typeface="方正大黑简体" pitchFamily="2" charset="-122"/>
              </a:rPr>
              <a:t>～</a:t>
            </a:r>
            <a:r>
              <a:rPr lang="en-US" altLang="zh-CN" sz="2400" b="1" dirty="0">
                <a:latin typeface="方正大黑简体" pitchFamily="2" charset="-122"/>
                <a:ea typeface="方正大黑简体" pitchFamily="2" charset="-122"/>
              </a:rPr>
              <a:t>20km</a:t>
            </a:r>
            <a:r>
              <a:rPr lang="zh-CN" altLang="en-US" sz="2400" b="1" dirty="0">
                <a:latin typeface="方正大黑简体" pitchFamily="2" charset="-122"/>
                <a:ea typeface="方正大黑简体" pitchFamily="2" charset="-122"/>
              </a:rPr>
              <a:t>。</a:t>
            </a:r>
            <a:endParaRPr lang="zh-CN" altLang="en-US" sz="2400" b="1" dirty="0">
              <a:latin typeface="方正大黑简体" pitchFamily="2" charset="-122"/>
              <a:ea typeface="方正大黑简体" pitchFamily="2"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3"/>
          <p:cNvSpPr>
            <a:spLocks noGrp="1" noChangeArrowheads="1"/>
          </p:cNvSpPr>
          <p:nvPr>
            <p:ph type="body" sz="half" idx="1"/>
          </p:nvPr>
        </p:nvSpPr>
        <p:spPr>
          <a:xfrm>
            <a:off x="685800" y="2000272"/>
            <a:ext cx="7773988" cy="4572000"/>
          </a:xfrm>
        </p:spPr>
        <p:txBody>
          <a:bodyPr/>
          <a:lstStyle/>
          <a:p>
            <a:pPr eaLnBrk="1" hangingPunct="1">
              <a:lnSpc>
                <a:spcPct val="150000"/>
              </a:lnSpc>
              <a:buClr>
                <a:srgbClr val="0000FF"/>
              </a:buClr>
              <a:buFont typeface="Wingdings" panose="05000000000000000000" pitchFamily="2" charset="2"/>
              <a:buChar char="p"/>
              <a:defRPr/>
            </a:pPr>
            <a:r>
              <a:rPr lang="zh-CN" altLang="en-US" sz="2400" dirty="0">
                <a:solidFill>
                  <a:srgbClr val="0000FF"/>
                </a:solidFill>
                <a:latin typeface="方正大黑简体" pitchFamily="2" charset="-122"/>
                <a:ea typeface="方正大黑简体" pitchFamily="2" charset="-122"/>
              </a:rPr>
              <a:t> </a:t>
            </a:r>
            <a:r>
              <a:rPr lang="zh-CN" altLang="en-US" sz="2400" dirty="0">
                <a:latin typeface="方正大黑简体" pitchFamily="2" charset="-122"/>
                <a:ea typeface="方正大黑简体" pitchFamily="2" charset="-122"/>
              </a:rPr>
              <a:t>中值路径损耗的经验公式</a:t>
            </a:r>
            <a:endParaRPr lang="zh-CN" altLang="en-US" sz="2400" dirty="0">
              <a:latin typeface="方正大黑简体" pitchFamily="2" charset="-122"/>
              <a:ea typeface="方正大黑简体" pitchFamily="2" charset="-122"/>
            </a:endParaRPr>
          </a:p>
          <a:p>
            <a:pPr eaLnBrk="1" hangingPunct="1">
              <a:lnSpc>
                <a:spcPct val="150000"/>
              </a:lnSpc>
              <a:buFont typeface="Wingdings" panose="05000000000000000000" pitchFamily="2" charset="2"/>
              <a:buNone/>
              <a:defRPr/>
            </a:pPr>
            <a:endParaRPr lang="zh-CN" altLang="en-US" sz="2800" dirty="0">
              <a:solidFill>
                <a:schemeClr val="tx2"/>
              </a:solidFill>
              <a:latin typeface="方正大黑简体" pitchFamily="2" charset="-122"/>
              <a:ea typeface="方正大黑简体" pitchFamily="2" charset="-122"/>
            </a:endParaRPr>
          </a:p>
          <a:p>
            <a:pPr lvl="1" eaLnBrk="1" hangingPunct="1">
              <a:lnSpc>
                <a:spcPct val="150000"/>
              </a:lnSpc>
              <a:buClr>
                <a:srgbClr val="FF0000"/>
              </a:buClr>
              <a:buFont typeface="Wingdings" panose="05000000000000000000" pitchFamily="2" charset="2"/>
              <a:buChar char="ü"/>
              <a:defRPr/>
            </a:pPr>
            <a:r>
              <a:rPr lang="en-US" altLang="zh-CN" sz="2400" i="1" dirty="0">
                <a:solidFill>
                  <a:srgbClr val="0000FF"/>
                </a:solidFill>
                <a:latin typeface="方正大黑简体" pitchFamily="2" charset="-122"/>
                <a:ea typeface="方正大黑简体" pitchFamily="2" charset="-122"/>
              </a:rPr>
              <a:t>  </a:t>
            </a:r>
            <a:r>
              <a:rPr lang="en-US" altLang="zh-CN" sz="2400" b="1" i="1" dirty="0">
                <a:latin typeface="方正大黑简体" pitchFamily="2" charset="-122"/>
                <a:ea typeface="方正大黑简体" pitchFamily="2" charset="-122"/>
              </a:rPr>
              <a:t>a</a:t>
            </a:r>
            <a:r>
              <a:rPr lang="en-US" altLang="zh-CN" sz="2400" b="1" dirty="0">
                <a:latin typeface="方正大黑简体" pitchFamily="2" charset="-122"/>
                <a:ea typeface="方正大黑简体" pitchFamily="2" charset="-122"/>
              </a:rPr>
              <a:t>(</a:t>
            </a:r>
            <a:r>
              <a:rPr lang="en-US" altLang="zh-CN" sz="2400" b="1" i="1" dirty="0">
                <a:latin typeface="方正大黑简体" pitchFamily="2" charset="-122"/>
                <a:ea typeface="方正大黑简体" pitchFamily="2" charset="-122"/>
              </a:rPr>
              <a:t>h</a:t>
            </a:r>
            <a:r>
              <a:rPr lang="en-US" altLang="zh-CN" sz="2400" b="1" baseline="-25000" dirty="0">
                <a:latin typeface="方正大黑简体" pitchFamily="2" charset="-122"/>
                <a:ea typeface="方正大黑简体" pitchFamily="2" charset="-122"/>
              </a:rPr>
              <a:t>m</a:t>
            </a:r>
            <a:r>
              <a:rPr lang="en-US" altLang="zh-CN" sz="2400" b="1" dirty="0">
                <a:latin typeface="方正大黑简体" pitchFamily="2" charset="-122"/>
                <a:ea typeface="方正大黑简体" pitchFamily="2" charset="-122"/>
              </a:rPr>
              <a:t>) </a:t>
            </a:r>
            <a:r>
              <a:rPr lang="zh-CN" altLang="en-US" sz="2400" b="1" dirty="0">
                <a:latin typeface="方正大黑简体" pitchFamily="2" charset="-122"/>
                <a:ea typeface="方正大黑简体" pitchFamily="2" charset="-122"/>
              </a:rPr>
              <a:t>为移动台天线修正因子，以</a:t>
            </a:r>
            <a:r>
              <a:rPr lang="en-US" altLang="zh-CN" sz="2400" b="1" dirty="0">
                <a:latin typeface="方正大黑简体" pitchFamily="2" charset="-122"/>
                <a:ea typeface="方正大黑简体" pitchFamily="2" charset="-122"/>
              </a:rPr>
              <a:t>1.5m</a:t>
            </a:r>
            <a:r>
              <a:rPr lang="zh-CN" altLang="en-US" sz="2400" b="1" dirty="0">
                <a:latin typeface="方正大黑简体" pitchFamily="2" charset="-122"/>
                <a:ea typeface="方正大黑简体" pitchFamily="2" charset="-122"/>
              </a:rPr>
              <a:t>为基准</a:t>
            </a:r>
            <a:endParaRPr lang="en-US" altLang="zh-CN" sz="2400" b="1" dirty="0">
              <a:latin typeface="方正大黑简体" pitchFamily="2" charset="-122"/>
              <a:ea typeface="方正大黑简体" pitchFamily="2" charset="-122"/>
            </a:endParaRPr>
          </a:p>
          <a:p>
            <a:pPr lvl="1" eaLnBrk="1" hangingPunct="1">
              <a:lnSpc>
                <a:spcPct val="150000"/>
              </a:lnSpc>
              <a:buClr>
                <a:srgbClr val="FF0000"/>
              </a:buClr>
              <a:buFont typeface="Wingdings" panose="05000000000000000000" pitchFamily="2" charset="2"/>
              <a:buChar char="ü"/>
              <a:defRPr/>
            </a:pPr>
            <a:r>
              <a:rPr lang="en-US" altLang="zh-CN" sz="2400" b="1" dirty="0">
                <a:latin typeface="方正大黑简体" pitchFamily="2" charset="-122"/>
                <a:ea typeface="方正大黑简体" pitchFamily="2" charset="-122"/>
              </a:rPr>
              <a:t>  </a:t>
            </a:r>
            <a:r>
              <a:rPr lang="en-US" altLang="zh-CN" sz="2400" b="1" i="1" dirty="0">
                <a:latin typeface="方正大黑简体" pitchFamily="2" charset="-122"/>
                <a:ea typeface="方正大黑简体" pitchFamily="2" charset="-122"/>
              </a:rPr>
              <a:t>f  </a:t>
            </a:r>
            <a:r>
              <a:rPr lang="zh-CN" altLang="en-US" sz="2400" b="1" dirty="0">
                <a:latin typeface="方正大黑简体" pitchFamily="2" charset="-122"/>
                <a:ea typeface="方正大黑简体" pitchFamily="2" charset="-122"/>
              </a:rPr>
              <a:t>以 </a:t>
            </a:r>
            <a:r>
              <a:rPr lang="en-US" altLang="zh-CN" sz="2400" b="1" dirty="0">
                <a:latin typeface="方正大黑简体" pitchFamily="2" charset="-122"/>
                <a:ea typeface="方正大黑简体" pitchFamily="2" charset="-122"/>
              </a:rPr>
              <a:t>MHz </a:t>
            </a:r>
            <a:r>
              <a:rPr lang="zh-CN" altLang="en-US" sz="2400" b="1" dirty="0">
                <a:latin typeface="方正大黑简体" pitchFamily="2" charset="-122"/>
                <a:ea typeface="方正大黑简体" pitchFamily="2" charset="-122"/>
              </a:rPr>
              <a:t>为单位</a:t>
            </a:r>
            <a:endParaRPr lang="en-US" altLang="zh-CN" sz="2400" b="1" dirty="0">
              <a:latin typeface="方正大黑简体" pitchFamily="2" charset="-122"/>
              <a:ea typeface="方正大黑简体" pitchFamily="2" charset="-122"/>
            </a:endParaRPr>
          </a:p>
          <a:p>
            <a:pPr lvl="1" eaLnBrk="1" hangingPunct="1">
              <a:lnSpc>
                <a:spcPct val="150000"/>
              </a:lnSpc>
              <a:buClr>
                <a:srgbClr val="FF0000"/>
              </a:buClr>
              <a:buFont typeface="Wingdings" panose="05000000000000000000" pitchFamily="2" charset="2"/>
              <a:buChar char="ü"/>
              <a:defRPr/>
            </a:pPr>
            <a:r>
              <a:rPr lang="en-US" altLang="zh-CN" sz="2400" b="1" dirty="0">
                <a:latin typeface="方正大黑简体" pitchFamily="2" charset="-122"/>
                <a:ea typeface="方正大黑简体" pitchFamily="2" charset="-122"/>
              </a:rPr>
              <a:t>  </a:t>
            </a:r>
            <a:r>
              <a:rPr lang="en-US" altLang="zh-CN" sz="2400" b="1" i="1" dirty="0" err="1">
                <a:latin typeface="方正大黑简体" pitchFamily="2" charset="-122"/>
                <a:ea typeface="方正大黑简体" pitchFamily="2" charset="-122"/>
              </a:rPr>
              <a:t>h</a:t>
            </a:r>
            <a:r>
              <a:rPr lang="en-US" altLang="zh-CN" sz="2400" b="1" baseline="-25000" dirty="0" err="1">
                <a:latin typeface="方正大黑简体" pitchFamily="2" charset="-122"/>
                <a:ea typeface="方正大黑简体" pitchFamily="2" charset="-122"/>
              </a:rPr>
              <a:t>m</a:t>
            </a:r>
            <a:r>
              <a:rPr lang="en-US" altLang="zh-CN" sz="2400" b="1" i="1" baseline="-25000" dirty="0">
                <a:latin typeface="方正大黑简体" pitchFamily="2" charset="-122"/>
                <a:ea typeface="方正大黑简体" pitchFamily="2" charset="-122"/>
              </a:rPr>
              <a:t> </a:t>
            </a:r>
            <a:r>
              <a:rPr lang="zh-CN" altLang="en-US" sz="2400" b="1" dirty="0">
                <a:latin typeface="方正大黑简体" pitchFamily="2" charset="-122"/>
                <a:ea typeface="方正大黑简体" pitchFamily="2" charset="-122"/>
              </a:rPr>
              <a:t>以 </a:t>
            </a:r>
            <a:r>
              <a:rPr lang="en-US" altLang="zh-CN" sz="2400" b="1" dirty="0">
                <a:latin typeface="方正大黑简体" pitchFamily="2" charset="-122"/>
                <a:ea typeface="方正大黑简体" pitchFamily="2" charset="-122"/>
              </a:rPr>
              <a:t>m </a:t>
            </a:r>
            <a:r>
              <a:rPr lang="zh-CN" altLang="en-US" sz="2400" b="1" dirty="0">
                <a:latin typeface="方正大黑简体" pitchFamily="2" charset="-122"/>
                <a:ea typeface="方正大黑简体" pitchFamily="2" charset="-122"/>
              </a:rPr>
              <a:t>为单位</a:t>
            </a:r>
            <a:endParaRPr lang="en-US" altLang="zh-CN" sz="2400" b="1" dirty="0">
              <a:latin typeface="方正大黑简体" pitchFamily="2" charset="-122"/>
              <a:ea typeface="方正大黑简体" pitchFamily="2" charset="-122"/>
            </a:endParaRPr>
          </a:p>
          <a:p>
            <a:pPr lvl="1" eaLnBrk="1" hangingPunct="1">
              <a:lnSpc>
                <a:spcPct val="150000"/>
              </a:lnSpc>
              <a:buClr>
                <a:srgbClr val="FF0000"/>
              </a:buClr>
              <a:buFont typeface="Wingdings" panose="05000000000000000000" pitchFamily="2" charset="2"/>
              <a:buChar char="ü"/>
              <a:defRPr/>
            </a:pPr>
            <a:r>
              <a:rPr lang="en-US" altLang="zh-CN" sz="2400" b="1" dirty="0">
                <a:latin typeface="方正大黑简体" pitchFamily="2" charset="-122"/>
                <a:ea typeface="方正大黑简体" pitchFamily="2" charset="-122"/>
              </a:rPr>
              <a:t>  d </a:t>
            </a:r>
            <a:r>
              <a:rPr lang="zh-CN" altLang="en-US" sz="2400" b="1" dirty="0">
                <a:latin typeface="方正大黑简体" pitchFamily="2" charset="-122"/>
                <a:ea typeface="方正大黑简体" pitchFamily="2" charset="-122"/>
              </a:rPr>
              <a:t>以 </a:t>
            </a:r>
            <a:r>
              <a:rPr lang="en-US" altLang="zh-CN" sz="2400" b="1" dirty="0">
                <a:latin typeface="方正大黑简体" pitchFamily="2" charset="-122"/>
                <a:ea typeface="方正大黑简体" pitchFamily="2" charset="-122"/>
              </a:rPr>
              <a:t>km </a:t>
            </a:r>
            <a:r>
              <a:rPr lang="zh-CN" altLang="en-US" sz="2400" b="1" dirty="0">
                <a:latin typeface="方正大黑简体" pitchFamily="2" charset="-122"/>
                <a:ea typeface="方正大黑简体" pitchFamily="2" charset="-122"/>
              </a:rPr>
              <a:t>为单位</a:t>
            </a:r>
            <a:endParaRPr lang="zh-CN" altLang="en-US" sz="2400" b="1" dirty="0">
              <a:latin typeface="方正大黑简体" pitchFamily="2" charset="-122"/>
              <a:ea typeface="方正大黑简体" pitchFamily="2" charset="-122"/>
            </a:endParaRPr>
          </a:p>
        </p:txBody>
      </p:sp>
      <p:graphicFrame>
        <p:nvGraphicFramePr>
          <p:cNvPr id="609284" name="Object 4"/>
          <p:cNvGraphicFramePr>
            <a:graphicFrameLocks noGrp="1" noChangeAspect="1"/>
          </p:cNvGraphicFramePr>
          <p:nvPr>
            <p:ph sz="half" idx="2"/>
          </p:nvPr>
        </p:nvGraphicFramePr>
        <p:xfrm>
          <a:off x="323850" y="2803524"/>
          <a:ext cx="8677275" cy="482600"/>
        </p:xfrm>
        <a:graphic>
          <a:graphicData uri="http://schemas.openxmlformats.org/presentationml/2006/ole">
            <mc:AlternateContent xmlns:mc="http://schemas.openxmlformats.org/markup-compatibility/2006">
              <mc:Choice xmlns:v="urn:schemas-microsoft-com:vml" Requires="v">
                <p:oleObj spid="_x0000_s133134" name="Equation" r:id="rId1" imgW="109118400" imgH="6096000" progId="Equation.DSMT4">
                  <p:embed/>
                </p:oleObj>
              </mc:Choice>
              <mc:Fallback>
                <p:oleObj name="Equation" r:id="rId1" imgW="109118400" imgH="6096000" progId="Equation.DSMT4">
                  <p:embed/>
                  <p:pic>
                    <p:nvPicPr>
                      <p:cNvPr id="0" name="图片 133133"/>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803524"/>
                        <a:ext cx="8677275"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矩形 5"/>
          <p:cNvSpPr/>
          <p:nvPr/>
        </p:nvSpPr>
        <p:spPr>
          <a:xfrm>
            <a:off x="428596" y="1428736"/>
            <a:ext cx="4698722" cy="523220"/>
          </a:xfrm>
          <a:prstGeom prst="rect">
            <a:avLst/>
          </a:prstGeom>
        </p:spPr>
        <p:txBody>
          <a:bodyPr wrap="none">
            <a:spAutoFit/>
          </a:bodyPr>
          <a:lstStyle/>
          <a:p>
            <a:r>
              <a:rPr lang="en-US" altLang="zh-CN" sz="2800" dirty="0" smtClean="0">
                <a:solidFill>
                  <a:srgbClr val="000099"/>
                </a:solidFill>
                <a:latin typeface="方正兰亭粗黑简体" pitchFamily="2" charset="-122"/>
                <a:ea typeface="方正兰亭粗黑简体" pitchFamily="2" charset="-122"/>
              </a:rPr>
              <a:t>  </a:t>
            </a:r>
            <a:r>
              <a:rPr lang="en-US" altLang="zh-CN" sz="2800" dirty="0" err="1" smtClean="0">
                <a:solidFill>
                  <a:schemeClr val="tx1"/>
                </a:solidFill>
                <a:latin typeface="方正兰亭粗黑简体" pitchFamily="2" charset="-122"/>
                <a:ea typeface="方正兰亭粗黑简体" pitchFamily="2" charset="-122"/>
              </a:rPr>
              <a:t>Hata</a:t>
            </a:r>
            <a:r>
              <a:rPr lang="en-US" altLang="zh-CN" sz="2800" dirty="0" smtClean="0">
                <a:solidFill>
                  <a:schemeClr val="tx1"/>
                </a:solidFill>
                <a:latin typeface="方正兰亭粗黑简体" pitchFamily="2" charset="-122"/>
                <a:ea typeface="方正兰亭粗黑简体" pitchFamily="2" charset="-122"/>
              </a:rPr>
              <a:t> </a:t>
            </a:r>
            <a:r>
              <a:rPr lang="zh-CN" altLang="en-US" sz="2800" dirty="0">
                <a:solidFill>
                  <a:schemeClr val="tx1"/>
                </a:solidFill>
                <a:latin typeface="方正兰亭粗黑简体" pitchFamily="2" charset="-122"/>
                <a:ea typeface="方正兰亭粗黑简体" pitchFamily="2" charset="-122"/>
              </a:rPr>
              <a:t>模型的路径损耗计算</a:t>
            </a:r>
            <a:endParaRPr lang="zh-CN" altLang="en-US" sz="2800" dirty="0">
              <a:solidFill>
                <a:schemeClr val="tx1"/>
              </a:solidFill>
              <a:latin typeface="方正兰亭粗黑简体" pitchFamily="2" charset="-122"/>
              <a:ea typeface="方正兰亭粗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609284"/>
                                        </p:tgtEl>
                                        <p:attrNameLst>
                                          <p:attrName>style.visibility</p:attrName>
                                        </p:attrNameLst>
                                      </p:cBhvr>
                                      <p:to>
                                        <p:strVal val="visible"/>
                                      </p:to>
                                    </p:set>
                                    <p:animEffect transition="in" filter="slide(fromBottom)">
                                      <p:cBhvr>
                                        <p:cTn id="7" dur="500"/>
                                        <p:tgtEl>
                                          <p:spTgt spid="609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3"/>
          <p:cNvSpPr>
            <a:spLocks noGrp="1" noChangeArrowheads="1"/>
          </p:cNvSpPr>
          <p:nvPr>
            <p:ph type="body" sz="half" idx="1"/>
          </p:nvPr>
        </p:nvSpPr>
        <p:spPr>
          <a:xfrm>
            <a:off x="611560" y="1628800"/>
            <a:ext cx="7773988" cy="3262317"/>
          </a:xfrm>
        </p:spPr>
        <p:txBody>
          <a:bodyPr>
            <a:normAutofit/>
          </a:bodyPr>
          <a:lstStyle/>
          <a:p>
            <a:pPr eaLnBrk="1" hangingPunct="1">
              <a:lnSpc>
                <a:spcPct val="150000"/>
              </a:lnSpc>
              <a:spcBef>
                <a:spcPts val="0"/>
              </a:spcBef>
              <a:buClr>
                <a:srgbClr val="0000FF"/>
              </a:buClr>
              <a:buFont typeface="Wingdings" panose="05000000000000000000" pitchFamily="2" charset="2"/>
              <a:buChar char="p"/>
              <a:defRPr/>
            </a:pPr>
            <a:r>
              <a:rPr lang="zh-CN" altLang="en-US" sz="2400" dirty="0">
                <a:solidFill>
                  <a:srgbClr val="0000FF"/>
                </a:solidFill>
                <a:latin typeface="方正大黑简体" pitchFamily="2" charset="-122"/>
                <a:ea typeface="方正大黑简体" pitchFamily="2" charset="-122"/>
              </a:rPr>
              <a:t> </a:t>
            </a:r>
            <a:r>
              <a:rPr lang="zh-CN" altLang="en-US" sz="2400" b="1" dirty="0">
                <a:latin typeface="方正大黑简体" pitchFamily="2" charset="-122"/>
                <a:ea typeface="方正大黑简体" pitchFamily="2" charset="-122"/>
              </a:rPr>
              <a:t>移动台天线修正因子</a:t>
            </a:r>
            <a:r>
              <a:rPr lang="en-US" altLang="zh-CN" sz="2400" b="1" i="1" dirty="0">
                <a:latin typeface="方正大黑简体" pitchFamily="2" charset="-122"/>
                <a:ea typeface="方正大黑简体" pitchFamily="2" charset="-122"/>
              </a:rPr>
              <a:t>a</a:t>
            </a:r>
            <a:r>
              <a:rPr lang="en-US" altLang="zh-CN" sz="2400" b="1" dirty="0">
                <a:latin typeface="方正大黑简体" pitchFamily="2" charset="-122"/>
                <a:ea typeface="方正大黑简体" pitchFamily="2" charset="-122"/>
              </a:rPr>
              <a:t>(</a:t>
            </a:r>
            <a:r>
              <a:rPr lang="en-US" altLang="zh-CN" sz="2400" b="1" i="1" dirty="0">
                <a:latin typeface="方正大黑简体" pitchFamily="2" charset="-122"/>
                <a:ea typeface="方正大黑简体" pitchFamily="2" charset="-122"/>
              </a:rPr>
              <a:t>h</a:t>
            </a:r>
            <a:r>
              <a:rPr lang="en-US" altLang="zh-CN" sz="2400" b="1" baseline="-25000" dirty="0">
                <a:latin typeface="方正大黑简体" pitchFamily="2" charset="-122"/>
                <a:ea typeface="方正大黑简体" pitchFamily="2" charset="-122"/>
              </a:rPr>
              <a:t>m</a:t>
            </a:r>
            <a:r>
              <a:rPr lang="en-US" altLang="zh-CN" sz="2400" b="1" dirty="0">
                <a:latin typeface="方正大黑简体" pitchFamily="2" charset="-122"/>
                <a:ea typeface="方正大黑简体" pitchFamily="2" charset="-122"/>
              </a:rPr>
              <a:t>) </a:t>
            </a:r>
            <a:endParaRPr lang="zh-CN" altLang="en-US" sz="2400" b="1" dirty="0">
              <a:latin typeface="方正大黑简体" pitchFamily="2" charset="-122"/>
              <a:ea typeface="方正大黑简体" pitchFamily="2" charset="-122"/>
            </a:endParaRPr>
          </a:p>
          <a:p>
            <a:pPr lvl="1" eaLnBrk="1" hangingPunct="1">
              <a:lnSpc>
                <a:spcPct val="150000"/>
              </a:lnSpc>
              <a:spcBef>
                <a:spcPts val="0"/>
              </a:spcBef>
              <a:buClr>
                <a:srgbClr val="FF0000"/>
              </a:buClr>
              <a:buFont typeface="Wingdings" panose="05000000000000000000" pitchFamily="2" charset="2"/>
              <a:buChar char="ü"/>
              <a:defRPr/>
            </a:pPr>
            <a:r>
              <a:rPr lang="zh-CN" altLang="en-US" sz="2400" b="1" dirty="0">
                <a:latin typeface="方正大黑简体" pitchFamily="2" charset="-122"/>
                <a:ea typeface="方正大黑简体" pitchFamily="2" charset="-122"/>
              </a:rPr>
              <a:t> 中小城市修正因子　</a:t>
            </a:r>
            <a:endParaRPr lang="en-US" altLang="zh-CN" sz="2400" b="1" dirty="0">
              <a:latin typeface="方正大黑简体" pitchFamily="2" charset="-122"/>
              <a:ea typeface="方正大黑简体" pitchFamily="2" charset="-122"/>
            </a:endParaRPr>
          </a:p>
          <a:p>
            <a:pPr lvl="1" eaLnBrk="1" hangingPunct="1">
              <a:lnSpc>
                <a:spcPct val="150000"/>
              </a:lnSpc>
              <a:spcBef>
                <a:spcPts val="0"/>
              </a:spcBef>
              <a:buClr>
                <a:srgbClr val="FF0000"/>
              </a:buClr>
              <a:buFont typeface="Wingdings" panose="05000000000000000000" pitchFamily="2" charset="2"/>
              <a:buChar char="ü"/>
              <a:defRPr/>
            </a:pPr>
            <a:endParaRPr lang="en-US" altLang="zh-CN" sz="2400" b="1" dirty="0">
              <a:latin typeface="方正大黑简体" pitchFamily="2" charset="-122"/>
              <a:ea typeface="方正大黑简体" pitchFamily="2" charset="-122"/>
            </a:endParaRPr>
          </a:p>
          <a:p>
            <a:pPr lvl="1" eaLnBrk="1" hangingPunct="1">
              <a:lnSpc>
                <a:spcPct val="150000"/>
              </a:lnSpc>
              <a:spcBef>
                <a:spcPts val="0"/>
              </a:spcBef>
              <a:buClr>
                <a:srgbClr val="FF0000"/>
              </a:buClr>
              <a:buFont typeface="Wingdings" panose="05000000000000000000" pitchFamily="2" charset="2"/>
              <a:buChar char="ü"/>
              <a:defRPr/>
            </a:pPr>
            <a:r>
              <a:rPr lang="zh-CN" altLang="en-US" sz="2400" b="1" dirty="0">
                <a:latin typeface="方正大黑简体" pitchFamily="2" charset="-122"/>
                <a:ea typeface="方正大黑简体" pitchFamily="2" charset="-122"/>
              </a:rPr>
              <a:t> 大城市修正因子（建筑物平均高度超过</a:t>
            </a:r>
            <a:r>
              <a:rPr lang="en-US" altLang="zh-CN" sz="2400" b="1" dirty="0">
                <a:latin typeface="方正大黑简体" pitchFamily="2" charset="-122"/>
                <a:ea typeface="方正大黑简体" pitchFamily="2" charset="-122"/>
              </a:rPr>
              <a:t>15 m</a:t>
            </a:r>
            <a:r>
              <a:rPr lang="zh-CN" altLang="en-US" sz="2400" b="1" dirty="0">
                <a:latin typeface="方正大黑简体" pitchFamily="2" charset="-122"/>
                <a:ea typeface="方正大黑简体" pitchFamily="2" charset="-122"/>
              </a:rPr>
              <a:t>）</a:t>
            </a:r>
            <a:endParaRPr lang="en-US" altLang="zh-CN" sz="2400" b="1" dirty="0">
              <a:latin typeface="方正大黑简体" pitchFamily="2" charset="-122"/>
              <a:ea typeface="方正大黑简体" pitchFamily="2" charset="-122"/>
            </a:endParaRPr>
          </a:p>
          <a:p>
            <a:pPr lvl="1" eaLnBrk="1" hangingPunct="1">
              <a:lnSpc>
                <a:spcPct val="130000"/>
              </a:lnSpc>
              <a:buFont typeface="Wingdings" panose="05000000000000000000" pitchFamily="2" charset="2"/>
              <a:buNone/>
              <a:defRPr/>
            </a:pPr>
            <a:r>
              <a:rPr lang="en-US" altLang="zh-CN" sz="2600" b="1" dirty="0">
                <a:latin typeface="方正大黑简体" pitchFamily="2" charset="-122"/>
                <a:ea typeface="方正大黑简体" pitchFamily="2" charset="-122"/>
              </a:rPr>
              <a:t>    </a:t>
            </a:r>
            <a:endParaRPr lang="zh-CN" altLang="en-US" sz="2600" b="1" dirty="0">
              <a:latin typeface="方正大黑简体" pitchFamily="2" charset="-122"/>
              <a:ea typeface="方正大黑简体" pitchFamily="2" charset="-122"/>
            </a:endParaRPr>
          </a:p>
        </p:txBody>
      </p:sp>
      <p:graphicFrame>
        <p:nvGraphicFramePr>
          <p:cNvPr id="2" name="Object 4"/>
          <p:cNvGraphicFramePr>
            <a:graphicFrameLocks noChangeAspect="1"/>
          </p:cNvGraphicFramePr>
          <p:nvPr/>
        </p:nvGraphicFramePr>
        <p:xfrm>
          <a:off x="1547664" y="2852936"/>
          <a:ext cx="6059487" cy="434975"/>
        </p:xfrm>
        <a:graphic>
          <a:graphicData uri="http://schemas.openxmlformats.org/presentationml/2006/ole">
            <mc:AlternateContent xmlns:mc="http://schemas.openxmlformats.org/markup-compatibility/2006">
              <mc:Choice xmlns:v="urn:schemas-microsoft-com:vml" Requires="v">
                <p:oleObj spid="_x0000_s134206" name="Equation" r:id="rId1" imgW="76200000" imgH="5486400" progId="Equation.DSMT4">
                  <p:embed/>
                </p:oleObj>
              </mc:Choice>
              <mc:Fallback>
                <p:oleObj name="Equation" r:id="rId1" imgW="76200000" imgH="5486400" progId="Equation.DSMT4">
                  <p:embed/>
                  <p:pic>
                    <p:nvPicPr>
                      <p:cNvPr id="0" name="图片 1342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852936"/>
                        <a:ext cx="6059487"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组合 11"/>
          <p:cNvGrpSpPr/>
          <p:nvPr/>
        </p:nvGrpSpPr>
        <p:grpSpPr bwMode="auto">
          <a:xfrm>
            <a:off x="1619672" y="4077072"/>
            <a:ext cx="5143500" cy="1030287"/>
            <a:chOff x="1571604" y="4000504"/>
            <a:chExt cx="5143508" cy="1030284"/>
          </a:xfrm>
        </p:grpSpPr>
        <p:graphicFrame>
          <p:nvGraphicFramePr>
            <p:cNvPr id="5" name="Object 5"/>
            <p:cNvGraphicFramePr>
              <a:graphicFrameLocks noChangeAspect="1"/>
            </p:cNvGraphicFramePr>
            <p:nvPr/>
          </p:nvGraphicFramePr>
          <p:xfrm>
            <a:off x="2714612" y="4572000"/>
            <a:ext cx="4000500" cy="458788"/>
          </p:xfrm>
          <a:graphic>
            <a:graphicData uri="http://schemas.openxmlformats.org/presentationml/2006/ole">
              <mc:AlternateContent xmlns:mc="http://schemas.openxmlformats.org/markup-compatibility/2006">
                <mc:Choice xmlns:v="urn:schemas-microsoft-com:vml" Requires="v">
                  <p:oleObj spid="_x0000_s134207" name="Equation" r:id="rId3" imgW="50292000" imgH="5791200" progId="Equation.DSMT4">
                    <p:embed/>
                  </p:oleObj>
                </mc:Choice>
                <mc:Fallback>
                  <p:oleObj name="Equation" r:id="rId3" imgW="50292000" imgH="5791200" progId="Equation.DSMT4">
                    <p:embed/>
                    <p:pic>
                      <p:nvPicPr>
                        <p:cNvPr id="0" name="图片 1342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4612" y="4572000"/>
                          <a:ext cx="4000500" cy="458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6"/>
            <p:cNvGraphicFramePr>
              <a:graphicFrameLocks noChangeAspect="1"/>
            </p:cNvGraphicFramePr>
            <p:nvPr/>
          </p:nvGraphicFramePr>
          <p:xfrm>
            <a:off x="1571604" y="4000504"/>
            <a:ext cx="2859087" cy="387350"/>
          </p:xfrm>
          <a:graphic>
            <a:graphicData uri="http://schemas.openxmlformats.org/presentationml/2006/ole">
              <mc:AlternateContent xmlns:mc="http://schemas.openxmlformats.org/markup-compatibility/2006">
                <mc:Choice xmlns:v="urn:schemas-microsoft-com:vml" Requires="v">
                  <p:oleObj spid="_x0000_s134208" name="Equation" r:id="rId5" imgW="35966400" imgH="4876800" progId="Equation.DSMT4">
                    <p:embed/>
                  </p:oleObj>
                </mc:Choice>
                <mc:Fallback>
                  <p:oleObj name="Equation" r:id="rId5" imgW="35966400" imgH="4876800" progId="Equation.DSMT4">
                    <p:embed/>
                    <p:pic>
                      <p:nvPicPr>
                        <p:cNvPr id="0" name="图片 13420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1604" y="4000504"/>
                          <a:ext cx="2859087"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组合 12"/>
          <p:cNvGrpSpPr/>
          <p:nvPr/>
        </p:nvGrpSpPr>
        <p:grpSpPr bwMode="auto">
          <a:xfrm>
            <a:off x="1619672" y="5301208"/>
            <a:ext cx="5432425" cy="1030288"/>
            <a:chOff x="1357313" y="5214938"/>
            <a:chExt cx="5432434" cy="1030287"/>
          </a:xfrm>
        </p:grpSpPr>
        <p:graphicFrame>
          <p:nvGraphicFramePr>
            <p:cNvPr id="609284" name="Object 6"/>
            <p:cNvGraphicFramePr>
              <a:graphicFrameLocks noChangeAspect="1"/>
            </p:cNvGraphicFramePr>
            <p:nvPr/>
          </p:nvGraphicFramePr>
          <p:xfrm>
            <a:off x="2571759" y="5786438"/>
            <a:ext cx="4217988" cy="458787"/>
          </p:xfrm>
          <a:graphic>
            <a:graphicData uri="http://schemas.openxmlformats.org/presentationml/2006/ole">
              <mc:AlternateContent xmlns:mc="http://schemas.openxmlformats.org/markup-compatibility/2006">
                <mc:Choice xmlns:v="urn:schemas-microsoft-com:vml" Requires="v">
                  <p:oleObj spid="_x0000_s134209" name="Equation" r:id="rId7" imgW="53035200" imgH="5791200" progId="Equation.DSMT4">
                    <p:embed/>
                  </p:oleObj>
                </mc:Choice>
                <mc:Fallback>
                  <p:oleObj name="Equation" r:id="rId7" imgW="53035200" imgH="5791200" progId="Equation.DSMT4">
                    <p:embed/>
                    <p:pic>
                      <p:nvPicPr>
                        <p:cNvPr id="0" name="图片 13420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1759" y="5786438"/>
                          <a:ext cx="4217988" cy="458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7"/>
            <p:cNvGraphicFramePr>
              <a:graphicFrameLocks noChangeAspect="1"/>
            </p:cNvGraphicFramePr>
            <p:nvPr/>
          </p:nvGraphicFramePr>
          <p:xfrm>
            <a:off x="1357313" y="5214938"/>
            <a:ext cx="3003550" cy="387350"/>
          </p:xfrm>
          <a:graphic>
            <a:graphicData uri="http://schemas.openxmlformats.org/presentationml/2006/ole">
              <mc:AlternateContent xmlns:mc="http://schemas.openxmlformats.org/markup-compatibility/2006">
                <mc:Choice xmlns:v="urn:schemas-microsoft-com:vml" Requires="v">
                  <p:oleObj spid="_x0000_s134210" name="Equation" r:id="rId9" imgW="37795200" imgH="4876800" progId="Equation.DSMT4">
                    <p:embed/>
                  </p:oleObj>
                </mc:Choice>
                <mc:Fallback>
                  <p:oleObj name="Equation" r:id="rId9" imgW="37795200" imgH="4876800" progId="Equation.DSMT4">
                    <p:embed/>
                    <p:pic>
                      <p:nvPicPr>
                        <p:cNvPr id="0" name="图片 13420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57313" y="5214938"/>
                          <a:ext cx="3003550"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3" name="矩形 12"/>
          <p:cNvSpPr/>
          <p:nvPr/>
        </p:nvSpPr>
        <p:spPr>
          <a:xfrm>
            <a:off x="539552" y="548680"/>
            <a:ext cx="4336444" cy="523220"/>
          </a:xfrm>
          <a:prstGeom prst="rect">
            <a:avLst/>
          </a:prstGeom>
        </p:spPr>
        <p:txBody>
          <a:bodyPr wrap="none">
            <a:spAutoFit/>
          </a:bodyPr>
          <a:lstStyle/>
          <a:p>
            <a:r>
              <a:rPr lang="en-US" altLang="zh-CN" sz="2800" dirty="0" err="1" smtClean="0">
                <a:solidFill>
                  <a:schemeClr val="tx1"/>
                </a:solidFill>
                <a:latin typeface="方正兰亭粗黑简体" pitchFamily="2" charset="-122"/>
                <a:ea typeface="方正兰亭粗黑简体" pitchFamily="2" charset="-122"/>
              </a:rPr>
              <a:t>Hata</a:t>
            </a:r>
            <a:r>
              <a:rPr lang="en-US" altLang="zh-CN" sz="2800" dirty="0" smtClean="0">
                <a:solidFill>
                  <a:schemeClr val="tx1"/>
                </a:solidFill>
                <a:latin typeface="方正兰亭粗黑简体" pitchFamily="2" charset="-122"/>
                <a:ea typeface="方正兰亭粗黑简体" pitchFamily="2" charset="-122"/>
              </a:rPr>
              <a:t> </a:t>
            </a:r>
            <a:r>
              <a:rPr lang="zh-CN" altLang="en-US" sz="2800" dirty="0">
                <a:solidFill>
                  <a:schemeClr val="tx1"/>
                </a:solidFill>
                <a:latin typeface="方正兰亭粗黑简体" pitchFamily="2" charset="-122"/>
                <a:ea typeface="方正兰亭粗黑简体" pitchFamily="2" charset="-122"/>
              </a:rPr>
              <a:t>模型的路径损耗计算</a:t>
            </a:r>
            <a:endParaRPr lang="zh-CN" altLang="en-US" sz="2800" dirty="0">
              <a:solidFill>
                <a:schemeClr val="tx1"/>
              </a:solidFill>
              <a:latin typeface="方正兰亭粗黑简体" pitchFamily="2" charset="-122"/>
              <a:ea typeface="方正兰亭粗黑简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19461">
                                            <p:txEl>
                                              <p:pRg st="3" end="3"/>
                                            </p:txEl>
                                          </p:spTgt>
                                        </p:tgtEl>
                                        <p:attrNameLst>
                                          <p:attrName>style.visibility</p:attrName>
                                        </p:attrNameLst>
                                      </p:cBhvr>
                                      <p:to>
                                        <p:strVal val="visible"/>
                                      </p:to>
                                    </p:set>
                                    <p:anim calcmode="discrete" valueType="clr">
                                      <p:cBhvr override="childStyle">
                                        <p:cTn id="12" dur="80"/>
                                        <p:tgtEl>
                                          <p:spTgt spid="19461">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19461">
                                            <p:txEl>
                                              <p:pRg st="3" end="3"/>
                                            </p:txEl>
                                          </p:spTgt>
                                        </p:tgtEl>
                                        <p:attrNameLst>
                                          <p:attrName>fillcolor</p:attrName>
                                        </p:attrNameLst>
                                      </p:cBhvr>
                                      <p:tavLst>
                                        <p:tav tm="0">
                                          <p:val>
                                            <p:clrVal>
                                              <a:schemeClr val="accent2"/>
                                            </p:clrVal>
                                          </p:val>
                                        </p:tav>
                                        <p:tav tm="50000">
                                          <p:val>
                                            <p:clrVal>
                                              <a:schemeClr val="hlink"/>
                                            </p:clrVal>
                                          </p:val>
                                        </p:tav>
                                      </p:tavLst>
                                    </p:anim>
                                    <p:set>
                                      <p:cBhvr>
                                        <p:cTn id="14" dur="80"/>
                                        <p:tgtEl>
                                          <p:spTgt spid="19461">
                                            <p:txEl>
                                              <p:pRg st="3" end="3"/>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linds(horizont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linds(horizontal)">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3"/>
          <p:cNvSpPr>
            <a:spLocks noGrp="1" noChangeArrowheads="1"/>
          </p:cNvSpPr>
          <p:nvPr>
            <p:ph type="body" sz="half" idx="1"/>
          </p:nvPr>
        </p:nvSpPr>
        <p:spPr>
          <a:xfrm>
            <a:off x="611560" y="1628800"/>
            <a:ext cx="7773988" cy="3262317"/>
          </a:xfrm>
        </p:spPr>
        <p:txBody>
          <a:bodyPr>
            <a:normAutofit/>
          </a:bodyPr>
          <a:lstStyle/>
          <a:p>
            <a:pPr marL="0" indent="0" eaLnBrk="1" hangingPunct="1">
              <a:lnSpc>
                <a:spcPct val="150000"/>
              </a:lnSpc>
              <a:spcBef>
                <a:spcPts val="0"/>
              </a:spcBef>
              <a:buClr>
                <a:srgbClr val="0000FF"/>
              </a:buClr>
              <a:buNone/>
              <a:defRPr/>
            </a:pPr>
            <a:r>
              <a:rPr lang="en-US" altLang="zh-CN" sz="2400" b="1" dirty="0" smtClean="0"/>
              <a:t>       </a:t>
            </a:r>
            <a:r>
              <a:rPr lang="zh-CN" altLang="zh-CN" sz="2400" b="1" dirty="0" smtClean="0"/>
              <a:t>在</a:t>
            </a:r>
            <a:r>
              <a:rPr lang="zh-CN" altLang="zh-CN" sz="2400" b="1" dirty="0"/>
              <a:t>基站密集地区仍采用</a:t>
            </a:r>
            <a:r>
              <a:rPr lang="en-US" altLang="zh-CN" sz="2400" b="1" dirty="0"/>
              <a:t>Okumura-</a:t>
            </a:r>
            <a:r>
              <a:rPr lang="en-US" altLang="zh-CN" sz="2400" b="1" dirty="0" err="1"/>
              <a:t>Hata</a:t>
            </a:r>
            <a:r>
              <a:rPr lang="zh-CN" altLang="zh-CN" sz="2400" b="1" dirty="0"/>
              <a:t>模型，则会出现预测值比实际测量值明显偏高的情况。为了适应密集城区的传播损耗预测，欧洲研究委员会</a:t>
            </a:r>
            <a:r>
              <a:rPr lang="en-US" altLang="zh-CN" sz="2400" b="1" dirty="0"/>
              <a:t>COST-231</a:t>
            </a:r>
            <a:r>
              <a:rPr lang="zh-CN" altLang="zh-CN" sz="2400" b="1" dirty="0"/>
              <a:t>在</a:t>
            </a:r>
            <a:r>
              <a:rPr lang="en-US" altLang="zh-CN" sz="2400" b="1" dirty="0"/>
              <a:t>Okumura-</a:t>
            </a:r>
            <a:r>
              <a:rPr lang="en-US" altLang="zh-CN" sz="2400" b="1" dirty="0" err="1"/>
              <a:t>Hata</a:t>
            </a:r>
            <a:r>
              <a:rPr lang="en-US" altLang="zh-CN" sz="2400" b="1" dirty="0"/>
              <a:t> </a:t>
            </a:r>
            <a:r>
              <a:rPr lang="zh-CN" altLang="zh-CN" sz="2400" b="1" dirty="0"/>
              <a:t>的基础上提出了其扩展模型，即</a:t>
            </a:r>
            <a:r>
              <a:rPr lang="en-US" altLang="zh-CN" sz="2400" b="1" dirty="0"/>
              <a:t>COST-231 </a:t>
            </a:r>
            <a:r>
              <a:rPr lang="en-US" altLang="zh-CN" sz="2400" b="1" dirty="0" err="1"/>
              <a:t>Hata</a:t>
            </a:r>
            <a:r>
              <a:rPr lang="zh-CN" altLang="zh-CN" sz="2400" b="1" dirty="0"/>
              <a:t>模型。</a:t>
            </a:r>
            <a:r>
              <a:rPr lang="zh-CN" altLang="en-US" sz="2400" b="1" dirty="0" smtClean="0">
                <a:latin typeface="方正大黑简体" pitchFamily="2" charset="-122"/>
                <a:ea typeface="方正大黑简体" pitchFamily="2" charset="-122"/>
              </a:rPr>
              <a:t> </a:t>
            </a:r>
            <a:endParaRPr lang="zh-CN" altLang="en-US" sz="2600" b="1" dirty="0">
              <a:latin typeface="方正大黑简体" pitchFamily="2" charset="-122"/>
              <a:ea typeface="方正大黑简体" pitchFamily="2" charset="-122"/>
            </a:endParaRPr>
          </a:p>
        </p:txBody>
      </p:sp>
      <p:sp>
        <p:nvSpPr>
          <p:cNvPr id="13" name="矩形 12"/>
          <p:cNvSpPr/>
          <p:nvPr/>
        </p:nvSpPr>
        <p:spPr>
          <a:xfrm>
            <a:off x="539552" y="548680"/>
            <a:ext cx="4359911" cy="523220"/>
          </a:xfrm>
          <a:prstGeom prst="rect">
            <a:avLst/>
          </a:prstGeom>
        </p:spPr>
        <p:txBody>
          <a:bodyPr wrap="none">
            <a:spAutoFit/>
          </a:bodyPr>
          <a:lstStyle/>
          <a:p>
            <a:r>
              <a:rPr lang="en-US" altLang="zh-CN" sz="2800" dirty="0">
                <a:solidFill>
                  <a:schemeClr val="tx1"/>
                </a:solidFill>
              </a:rPr>
              <a:t>2.4.2 COST-231 </a:t>
            </a:r>
            <a:r>
              <a:rPr lang="en-US" altLang="zh-CN" sz="2800" dirty="0" err="1">
                <a:solidFill>
                  <a:schemeClr val="tx1"/>
                </a:solidFill>
              </a:rPr>
              <a:t>Hata</a:t>
            </a:r>
            <a:r>
              <a:rPr lang="zh-CN" altLang="zh-CN" sz="2800" dirty="0">
                <a:solidFill>
                  <a:schemeClr val="tx1"/>
                </a:solidFill>
              </a:rPr>
              <a:t>模型</a:t>
            </a:r>
            <a:endParaRPr lang="zh-CN" altLang="zh-CN" sz="2800" dirty="0">
              <a:solidFill>
                <a:schemeClr val="tx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15"/>
          <p:cNvGrpSpPr/>
          <p:nvPr/>
        </p:nvGrpSpPr>
        <p:grpSpPr bwMode="auto">
          <a:xfrm flipH="1">
            <a:off x="0" y="6197600"/>
            <a:ext cx="9144000" cy="660400"/>
            <a:chOff x="0" y="3944"/>
            <a:chExt cx="5760" cy="368"/>
          </a:xfrm>
        </p:grpSpPr>
        <p:sp>
          <p:nvSpPr>
            <p:cNvPr id="311315" name="Line 19"/>
            <p:cNvSpPr>
              <a:spLocks noChangeShapeType="1"/>
            </p:cNvSpPr>
            <p:nvPr/>
          </p:nvSpPr>
          <p:spPr bwMode="auto">
            <a:xfrm>
              <a:off x="5568" y="4120"/>
              <a:ext cx="0" cy="192"/>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4" name="Line 18"/>
            <p:cNvSpPr>
              <a:spLocks noChangeShapeType="1"/>
            </p:cNvSpPr>
            <p:nvPr/>
          </p:nvSpPr>
          <p:spPr bwMode="auto">
            <a:xfrm>
              <a:off x="5616" y="4088"/>
              <a:ext cx="144" cy="0"/>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3" name="Line 17"/>
            <p:cNvSpPr>
              <a:spLocks noChangeShapeType="1"/>
            </p:cNvSpPr>
            <p:nvPr/>
          </p:nvSpPr>
          <p:spPr bwMode="auto">
            <a:xfrm>
              <a:off x="0" y="4088"/>
              <a:ext cx="5520" cy="0"/>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12" name="Line 16"/>
            <p:cNvSpPr>
              <a:spLocks noChangeShapeType="1"/>
            </p:cNvSpPr>
            <p:nvPr/>
          </p:nvSpPr>
          <p:spPr bwMode="auto">
            <a:xfrm>
              <a:off x="5568" y="3944"/>
              <a:ext cx="0" cy="96"/>
            </a:xfrm>
            <a:prstGeom prst="line">
              <a:avLst/>
            </a:prstGeom>
            <a:noFill/>
            <a:ln w="6350">
              <a:solidFill>
                <a:srgbClr val="0033CC"/>
              </a:solidFill>
              <a:rou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11310" name="Rectangle 14"/>
          <p:cNvSpPr>
            <a:spLocks noChangeArrowheads="1"/>
          </p:cNvSpPr>
          <p:nvPr/>
        </p:nvSpPr>
        <p:spPr bwMode="gray">
          <a:xfrm>
            <a:off x="266700" y="676275"/>
            <a:ext cx="8240713" cy="28575"/>
          </a:xfrm>
          <a:prstGeom prst="rect">
            <a:avLst/>
          </a:prstGeom>
          <a:gradFill rotWithShape="0">
            <a:gsLst>
              <a:gs pos="0">
                <a:srgbClr val="F5F5F5"/>
              </a:gs>
              <a:gs pos="100000">
                <a:srgbClr val="3333FF"/>
              </a:gs>
            </a:gsLst>
            <a:lin ang="0" scaled="1"/>
          </a:gra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09" name="Rectangle 13"/>
          <p:cNvSpPr>
            <a:spLocks noChangeArrowheads="1"/>
          </p:cNvSpPr>
          <p:nvPr/>
        </p:nvSpPr>
        <p:spPr bwMode="gray">
          <a:xfrm>
            <a:off x="8594725" y="0"/>
            <a:ext cx="31750" cy="596900"/>
          </a:xfrm>
          <a:prstGeom prst="rect">
            <a:avLst/>
          </a:prstGeom>
          <a:solidFill>
            <a:srgbClr val="3333FF"/>
          </a:soli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08" name="Rectangle 12"/>
          <p:cNvSpPr>
            <a:spLocks noChangeArrowheads="1"/>
          </p:cNvSpPr>
          <p:nvPr/>
        </p:nvSpPr>
        <p:spPr bwMode="gray">
          <a:xfrm>
            <a:off x="8594725" y="804863"/>
            <a:ext cx="31750" cy="611187"/>
          </a:xfrm>
          <a:prstGeom prst="rect">
            <a:avLst/>
          </a:prstGeom>
          <a:solidFill>
            <a:srgbClr val="3333FF"/>
          </a:solidFill>
          <a:ln w="9525">
            <a:noFill/>
            <a:miter lim="800000"/>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1307" name="Rectangle 11"/>
          <p:cNvSpPr>
            <a:spLocks noChangeArrowheads="1"/>
          </p:cNvSpPr>
          <p:nvPr/>
        </p:nvSpPr>
        <p:spPr bwMode="gray">
          <a:xfrm rot="-5400000">
            <a:off x="8909050" y="469901"/>
            <a:ext cx="28575" cy="444500"/>
          </a:xfrm>
          <a:prstGeom prst="rect">
            <a:avLst/>
          </a:prstGeom>
          <a:solidFill>
            <a:srgbClr val="3333FF"/>
          </a:solidFill>
          <a:ln w="9525">
            <a:noFill/>
            <a:miter lim="800000"/>
          </a:ln>
          <a:effectLst/>
        </p:spPr>
        <p:txBody>
          <a:bodyPr vert="eaVert" wrap="none" anchor="ctr"/>
          <a:lstStyle/>
          <a:p>
            <a:pPr>
              <a:defRPr/>
            </a:pPr>
            <a:endParaRPr lang="zh-CN" altLang="en-US">
              <a:effectLst>
                <a:outerShdw blurRad="38100" dist="38100" dir="2700000" algn="tl">
                  <a:srgbClr val="000000">
                    <a:alpha val="43137"/>
                  </a:srgbClr>
                </a:outerShdw>
              </a:effectLst>
            </a:endParaRPr>
          </a:p>
        </p:txBody>
      </p:sp>
      <p:sp>
        <p:nvSpPr>
          <p:cNvPr id="4104" name="Rectangle 3"/>
          <p:cNvSpPr>
            <a:spLocks noChangeArrowheads="1"/>
          </p:cNvSpPr>
          <p:nvPr/>
        </p:nvSpPr>
        <p:spPr bwMode="auto">
          <a:xfrm>
            <a:off x="114300" y="706439"/>
            <a:ext cx="8706172" cy="356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auto">
              <a:spcAft>
                <a:spcPts val="0"/>
              </a:spcAft>
              <a:buFont typeface="Arial" panose="020B0604020202020204" pitchFamily="34" charset="0"/>
              <a:buNone/>
              <a:defRPr/>
            </a:pPr>
            <a:endParaRPr lang="zh-CN" altLang="en-US" sz="2400" dirty="0"/>
          </a:p>
        </p:txBody>
      </p:sp>
      <p:sp>
        <p:nvSpPr>
          <p:cNvPr id="311298" name="Text Box 2"/>
          <p:cNvSpPr txBox="1">
            <a:spLocks noChangeArrowheads="1"/>
          </p:cNvSpPr>
          <p:nvPr/>
        </p:nvSpPr>
        <p:spPr bwMode="auto">
          <a:xfrm>
            <a:off x="381000" y="167342"/>
            <a:ext cx="5184775" cy="523220"/>
          </a:xfrm>
          <a:prstGeom prst="rect">
            <a:avLst/>
          </a:prstGeom>
          <a:noFill/>
          <a:ln w="9525">
            <a:noFill/>
            <a:miter lim="800000"/>
          </a:ln>
          <a:effectLst/>
        </p:spPr>
        <p:txBody>
          <a:bodyPr>
            <a:spAutoFit/>
          </a:bodyPr>
          <a:lstStyle/>
          <a:p>
            <a:r>
              <a:rPr lang="en-US" altLang="zh-CN" sz="2800" dirty="0">
                <a:solidFill>
                  <a:schemeClr val="tx1"/>
                </a:solidFill>
              </a:rPr>
              <a:t>2.2.1 </a:t>
            </a:r>
            <a:r>
              <a:rPr lang="zh-CN" altLang="zh-CN" sz="2800" dirty="0">
                <a:solidFill>
                  <a:schemeClr val="tx1"/>
                </a:solidFill>
              </a:rPr>
              <a:t>直射波</a:t>
            </a:r>
            <a:endParaRPr lang="zh-CN" altLang="zh-CN" sz="2800" dirty="0">
              <a:solidFill>
                <a:schemeClr val="tx1"/>
              </a:solidFill>
            </a:endParaRPr>
          </a:p>
        </p:txBody>
      </p:sp>
      <p:sp>
        <p:nvSpPr>
          <p:cNvPr id="4107" name="Rectangle 23"/>
          <p:cNvSpPr>
            <a:spLocks noChangeArrowheads="1"/>
          </p:cNvSpPr>
          <p:nvPr/>
        </p:nvSpPr>
        <p:spPr bwMode="auto">
          <a:xfrm>
            <a:off x="7392988" y="6513513"/>
            <a:ext cx="1582737"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kumimoji="1" lang="en-US" altLang="zh-CN" sz="1600">
                <a:solidFill>
                  <a:srgbClr val="3333FF"/>
                </a:solidFill>
                <a:latin typeface="Times New Roman" panose="02020603050405020304" pitchFamily="18" charset="0"/>
                <a:ea typeface="ˎ̥"/>
                <a:cs typeface="ˎ̥"/>
              </a:rPr>
              <a:t>1-</a:t>
            </a:r>
            <a:fld id="{165A2C6D-77B8-458A-A8FB-84B1A491F4B2}" type="slidenum">
              <a:rPr kumimoji="1" lang="en-US" altLang="zh-CN" sz="1600">
                <a:solidFill>
                  <a:srgbClr val="3333FF"/>
                </a:solidFill>
                <a:latin typeface="Times New Roman" panose="02020603050405020304" pitchFamily="18" charset="0"/>
                <a:ea typeface="ˎ̥"/>
                <a:cs typeface="ˎ̥"/>
              </a:rPr>
            </a:fld>
            <a:r>
              <a:rPr kumimoji="1" lang="en-US" altLang="zh-CN" sz="1600">
                <a:solidFill>
                  <a:srgbClr val="3333FF"/>
                </a:solidFill>
                <a:latin typeface="Times New Roman" panose="02020603050405020304" pitchFamily="18" charset="0"/>
                <a:ea typeface="ˎ̥"/>
                <a:cs typeface="ˎ̥"/>
              </a:rPr>
              <a:t>/73</a:t>
            </a:r>
            <a:endParaRPr kumimoji="1" lang="en-US" altLang="zh-CN" sz="1600">
              <a:solidFill>
                <a:srgbClr val="3333FF"/>
              </a:solidFill>
              <a:latin typeface="Times New Roman" panose="02020603050405020304" pitchFamily="18" charset="0"/>
              <a:ea typeface="ˎ̥"/>
              <a:cs typeface="ˎ̥"/>
            </a:endParaRPr>
          </a:p>
        </p:txBody>
      </p:sp>
      <p:sp>
        <p:nvSpPr>
          <p:cNvPr id="2" name="矩形 1"/>
          <p:cNvSpPr/>
          <p:nvPr/>
        </p:nvSpPr>
        <p:spPr>
          <a:xfrm>
            <a:off x="251519" y="804863"/>
            <a:ext cx="8449567" cy="3449955"/>
          </a:xfrm>
          <a:prstGeom prst="rect">
            <a:avLst/>
          </a:prstGeom>
        </p:spPr>
        <p:txBody>
          <a:bodyPr wrap="square">
            <a:spAutoFit/>
          </a:bodyPr>
          <a:lstStyle/>
          <a:p>
            <a:pPr>
              <a:lnSpc>
                <a:spcPct val="130000"/>
              </a:lnSpc>
              <a:buFont typeface="Arial" panose="020B0604020202020204" pitchFamily="34" charset="0"/>
              <a:buNone/>
            </a:pPr>
            <a:r>
              <a:rPr lang="zh-CN" altLang="en-US" sz="2800" dirty="0" smtClean="0">
                <a:solidFill>
                  <a:schemeClr val="tx1"/>
                </a:solidFill>
              </a:rPr>
              <a:t>（</a:t>
            </a:r>
            <a:r>
              <a:rPr lang="en-US" altLang="zh-CN" sz="2800" dirty="0" smtClean="0">
                <a:solidFill>
                  <a:schemeClr val="tx1"/>
                </a:solidFill>
              </a:rPr>
              <a:t>2</a:t>
            </a:r>
            <a:r>
              <a:rPr lang="zh-CN" altLang="en-US" sz="2800" dirty="0" smtClean="0">
                <a:solidFill>
                  <a:schemeClr val="tx1"/>
                </a:solidFill>
              </a:rPr>
              <a:t>）模型适用范围</a:t>
            </a:r>
            <a:endParaRPr lang="en-US" altLang="zh-CN" sz="2800" dirty="0" smtClean="0">
              <a:solidFill>
                <a:schemeClr val="tx1"/>
              </a:solidFill>
            </a:endParaRPr>
          </a:p>
          <a:p>
            <a:pPr>
              <a:lnSpc>
                <a:spcPct val="130000"/>
              </a:lnSpc>
              <a:buFont typeface="Arial" panose="020B0604020202020204" pitchFamily="34" charset="0"/>
              <a:buNone/>
            </a:pPr>
            <a:r>
              <a:rPr lang="zh-CN" altLang="en-GB" sz="2800" dirty="0" smtClean="0">
                <a:solidFill>
                  <a:schemeClr val="tx1"/>
                </a:solidFill>
              </a:rPr>
              <a:t>    </a:t>
            </a:r>
            <a:r>
              <a:rPr lang="zh-CN" altLang="en-GB" sz="2800" dirty="0" smtClean="0">
                <a:solidFill>
                  <a:schemeClr val="tx1"/>
                </a:solidFill>
              </a:rPr>
              <a:t>      </a:t>
            </a:r>
            <a:r>
              <a:rPr lang="zh-CN" altLang="en-US" sz="2800" dirty="0" smtClean="0">
                <a:solidFill>
                  <a:schemeClr val="tx1"/>
                </a:solidFill>
              </a:rPr>
              <a:t>实际情况中，只要地面上空的大气层是各向同性的均匀媒质，其相对介电常数和相对磁导率为</a:t>
            </a:r>
            <a:r>
              <a:rPr lang="en-US" altLang="zh-CN" sz="2800" dirty="0" smtClean="0">
                <a:solidFill>
                  <a:schemeClr val="tx1"/>
                </a:solidFill>
              </a:rPr>
              <a:t>1</a:t>
            </a:r>
            <a:r>
              <a:rPr lang="zh-CN" altLang="en-US" sz="2800" dirty="0" smtClean="0">
                <a:solidFill>
                  <a:schemeClr val="tx1"/>
                </a:solidFill>
              </a:rPr>
              <a:t>，传播路径上没有障碍物的阻挡，到达接收天线的地面反射信号场强也可以忽略不计，这种情况下，电波可视作在自由空间传播。</a:t>
            </a:r>
            <a:endParaRPr lang="zh-CN" altLang="en-US" sz="2800" dirty="0">
              <a:solidFill>
                <a:schemeClr val="tx1"/>
              </a:solidFil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3"/>
          <p:cNvSpPr>
            <a:spLocks noGrp="1" noChangeArrowheads="1"/>
          </p:cNvSpPr>
          <p:nvPr>
            <p:ph type="body" sz="half" idx="1"/>
          </p:nvPr>
        </p:nvSpPr>
        <p:spPr>
          <a:xfrm>
            <a:off x="685800" y="1214438"/>
            <a:ext cx="7631113" cy="4572000"/>
          </a:xfrm>
        </p:spPr>
        <p:txBody>
          <a:bodyPr/>
          <a:lstStyle/>
          <a:p>
            <a:pPr marL="535305" indent="-535305">
              <a:lnSpc>
                <a:spcPct val="150000"/>
              </a:lnSpc>
              <a:spcBef>
                <a:spcPts val="1200"/>
              </a:spcBef>
              <a:buClr>
                <a:schemeClr val="accent1">
                  <a:lumMod val="75000"/>
                </a:schemeClr>
              </a:buClr>
              <a:buNone/>
              <a:defRPr/>
            </a:pPr>
            <a:r>
              <a:rPr lang="en-US" altLang="zh-CN" sz="2800" dirty="0" smtClean="0">
                <a:solidFill>
                  <a:srgbClr val="000099"/>
                </a:solidFill>
                <a:latin typeface="方正大黑简体" pitchFamily="2" charset="-122"/>
                <a:ea typeface="方正大黑简体" pitchFamily="2" charset="-122"/>
              </a:rPr>
              <a:t>  </a:t>
            </a:r>
            <a:r>
              <a:rPr lang="en-US" altLang="zh-CN" sz="2800" b="1" dirty="0">
                <a:latin typeface="方正大黑简体" pitchFamily="2" charset="-122"/>
                <a:ea typeface="方正大黑简体" pitchFamily="2" charset="-122"/>
              </a:rPr>
              <a:t>COST</a:t>
            </a:r>
            <a:r>
              <a:rPr lang="en-US" altLang="zh-CN" sz="2800" dirty="0" smtClean="0">
                <a:solidFill>
                  <a:srgbClr val="000099"/>
                </a:solidFill>
                <a:latin typeface="方正大黑简体" pitchFamily="2" charset="-122"/>
                <a:ea typeface="方正大黑简体" pitchFamily="2" charset="-122"/>
              </a:rPr>
              <a:t>-</a:t>
            </a:r>
            <a:r>
              <a:rPr lang="en-US" altLang="zh-CN" sz="2800" b="1" dirty="0" smtClean="0">
                <a:latin typeface="方正大黑简体" pitchFamily="2" charset="-122"/>
                <a:ea typeface="方正大黑简体" pitchFamily="2" charset="-122"/>
              </a:rPr>
              <a:t>Hata-231 </a:t>
            </a:r>
            <a:r>
              <a:rPr lang="zh-CN" altLang="en-US" sz="2800" b="1" dirty="0">
                <a:latin typeface="方正大黑简体" pitchFamily="2" charset="-122"/>
                <a:ea typeface="方正大黑简体" pitchFamily="2" charset="-122"/>
              </a:rPr>
              <a:t>模型适用条件</a:t>
            </a:r>
            <a:endParaRPr lang="en-US" altLang="zh-CN" sz="2800" b="1" dirty="0">
              <a:latin typeface="方正大黑简体" pitchFamily="2" charset="-122"/>
              <a:ea typeface="方正大黑简体" pitchFamily="2" charset="-122"/>
            </a:endParaRPr>
          </a:p>
          <a:p>
            <a:pPr marL="935355" lvl="1" indent="-535305">
              <a:lnSpc>
                <a:spcPct val="150000"/>
              </a:lnSpc>
              <a:spcBef>
                <a:spcPts val="1200"/>
              </a:spcBef>
              <a:buClr>
                <a:srgbClr val="0000FF"/>
              </a:buClr>
              <a:buFont typeface="Wingdings" panose="05000000000000000000" pitchFamily="2" charset="2"/>
              <a:buChar char="p"/>
              <a:defRPr/>
            </a:pPr>
            <a:r>
              <a:rPr lang="zh-CN" altLang="en-US" sz="2400" b="1" dirty="0">
                <a:latin typeface="方正大黑简体" pitchFamily="2" charset="-122"/>
                <a:ea typeface="方正大黑简体" pitchFamily="2" charset="-122"/>
              </a:rPr>
              <a:t>工作频率范围：</a:t>
            </a:r>
            <a:r>
              <a:rPr lang="en-US" altLang="zh-CN" sz="2400" b="1" dirty="0">
                <a:latin typeface="方正大黑简体" pitchFamily="2" charset="-122"/>
                <a:ea typeface="方正大黑简体" pitchFamily="2" charset="-122"/>
              </a:rPr>
              <a:t>VHF</a:t>
            </a:r>
            <a:r>
              <a:rPr lang="zh-CN" altLang="en-US" sz="2400" b="1" dirty="0">
                <a:latin typeface="方正大黑简体" pitchFamily="2" charset="-122"/>
                <a:ea typeface="方正大黑简体" pitchFamily="2" charset="-122"/>
              </a:rPr>
              <a:t>、</a:t>
            </a:r>
            <a:r>
              <a:rPr lang="en-US" altLang="zh-CN" sz="2400" b="1" dirty="0">
                <a:latin typeface="方正大黑简体" pitchFamily="2" charset="-122"/>
                <a:ea typeface="方正大黑简体" pitchFamily="2" charset="-122"/>
              </a:rPr>
              <a:t>UHF</a:t>
            </a:r>
            <a:r>
              <a:rPr lang="zh-CN" altLang="en-US" sz="2400" b="1" dirty="0">
                <a:latin typeface="方正大黑简体" pitchFamily="2" charset="-122"/>
                <a:ea typeface="方正大黑简体" pitchFamily="2" charset="-122"/>
              </a:rPr>
              <a:t>频段；</a:t>
            </a:r>
            <a:endParaRPr lang="zh-CN" altLang="en-US" sz="2400" b="1" dirty="0">
              <a:latin typeface="方正大黑简体" pitchFamily="2" charset="-122"/>
              <a:ea typeface="方正大黑简体" pitchFamily="2" charset="-122"/>
            </a:endParaRPr>
          </a:p>
          <a:p>
            <a:pPr marL="935355" lvl="1" indent="-535305">
              <a:lnSpc>
                <a:spcPct val="150000"/>
              </a:lnSpc>
              <a:spcBef>
                <a:spcPts val="1200"/>
              </a:spcBef>
              <a:buClr>
                <a:srgbClr val="0000FF"/>
              </a:buClr>
              <a:buFont typeface="Wingdings" panose="05000000000000000000" pitchFamily="2" charset="2"/>
              <a:buChar char="p"/>
              <a:defRPr/>
            </a:pPr>
            <a:r>
              <a:rPr lang="zh-CN" altLang="en-US" sz="2400" b="1" dirty="0">
                <a:latin typeface="方正大黑简体" pitchFamily="2" charset="-122"/>
                <a:ea typeface="方正大黑简体" pitchFamily="2" charset="-122"/>
              </a:rPr>
              <a:t>基站天线有效高度：</a:t>
            </a:r>
            <a:r>
              <a:rPr lang="en-US" altLang="zh-CN" sz="2400" b="1" dirty="0">
                <a:latin typeface="方正大黑简体" pitchFamily="2" charset="-122"/>
                <a:ea typeface="方正大黑简体" pitchFamily="2" charset="-122"/>
              </a:rPr>
              <a:t>30</a:t>
            </a:r>
            <a:r>
              <a:rPr lang="zh-CN" altLang="en-US" sz="2400" b="1" dirty="0">
                <a:latin typeface="方正大黑简体" pitchFamily="2" charset="-122"/>
                <a:ea typeface="方正大黑简体" pitchFamily="2" charset="-122"/>
              </a:rPr>
              <a:t>～</a:t>
            </a:r>
            <a:r>
              <a:rPr lang="en-US" altLang="zh-CN" sz="2400" b="1" dirty="0">
                <a:latin typeface="方正大黑简体" pitchFamily="2" charset="-122"/>
                <a:ea typeface="方正大黑简体" pitchFamily="2" charset="-122"/>
              </a:rPr>
              <a:t>200m</a:t>
            </a:r>
            <a:r>
              <a:rPr lang="zh-CN" altLang="en-US" sz="2400" b="1" dirty="0">
                <a:latin typeface="方正大黑简体" pitchFamily="2" charset="-122"/>
                <a:ea typeface="方正大黑简体" pitchFamily="2" charset="-122"/>
              </a:rPr>
              <a:t>；</a:t>
            </a:r>
            <a:endParaRPr lang="zh-CN" altLang="en-US" sz="2400" b="1" dirty="0">
              <a:latin typeface="方正大黑简体" pitchFamily="2" charset="-122"/>
              <a:ea typeface="方正大黑简体" pitchFamily="2" charset="-122"/>
            </a:endParaRPr>
          </a:p>
          <a:p>
            <a:pPr marL="935355" lvl="1" indent="-535305">
              <a:lnSpc>
                <a:spcPct val="150000"/>
              </a:lnSpc>
              <a:spcBef>
                <a:spcPts val="1200"/>
              </a:spcBef>
              <a:buClr>
                <a:srgbClr val="0000FF"/>
              </a:buClr>
              <a:buFont typeface="Wingdings" panose="05000000000000000000" pitchFamily="2" charset="2"/>
              <a:buChar char="p"/>
              <a:defRPr/>
            </a:pPr>
            <a:r>
              <a:rPr lang="zh-CN" altLang="en-US" sz="2400" b="1" dirty="0">
                <a:latin typeface="方正大黑简体" pitchFamily="2" charset="-122"/>
                <a:ea typeface="方正大黑简体" pitchFamily="2" charset="-122"/>
              </a:rPr>
              <a:t>移动台天线高度：</a:t>
            </a:r>
            <a:r>
              <a:rPr lang="en-US" altLang="zh-CN" sz="2400" b="1" dirty="0">
                <a:latin typeface="方正大黑简体" pitchFamily="2" charset="-122"/>
                <a:ea typeface="方正大黑简体" pitchFamily="2" charset="-122"/>
              </a:rPr>
              <a:t>1</a:t>
            </a:r>
            <a:r>
              <a:rPr lang="zh-CN" altLang="en-US" sz="2400" b="1" dirty="0">
                <a:latin typeface="方正大黑简体" pitchFamily="2" charset="-122"/>
                <a:ea typeface="方正大黑简体" pitchFamily="2" charset="-122"/>
              </a:rPr>
              <a:t>～</a:t>
            </a:r>
            <a:r>
              <a:rPr lang="en-US" altLang="zh-CN" sz="2400" b="1" dirty="0">
                <a:latin typeface="方正大黑简体" pitchFamily="2" charset="-122"/>
                <a:ea typeface="方正大黑简体" pitchFamily="2" charset="-122"/>
              </a:rPr>
              <a:t>10m</a:t>
            </a:r>
            <a:r>
              <a:rPr lang="zh-CN" altLang="en-US" sz="2400" b="1" dirty="0">
                <a:latin typeface="方正大黑简体" pitchFamily="2" charset="-122"/>
                <a:ea typeface="方正大黑简体" pitchFamily="2" charset="-122"/>
              </a:rPr>
              <a:t>；</a:t>
            </a:r>
            <a:endParaRPr lang="zh-CN" altLang="en-US" sz="2400" b="1" dirty="0">
              <a:latin typeface="方正大黑简体" pitchFamily="2" charset="-122"/>
              <a:ea typeface="方正大黑简体" pitchFamily="2" charset="-122"/>
            </a:endParaRPr>
          </a:p>
          <a:p>
            <a:pPr marL="935355" lvl="1" indent="-535305">
              <a:lnSpc>
                <a:spcPct val="150000"/>
              </a:lnSpc>
              <a:spcBef>
                <a:spcPts val="1200"/>
              </a:spcBef>
              <a:buClr>
                <a:srgbClr val="0000FF"/>
              </a:buClr>
              <a:buFont typeface="Wingdings" panose="05000000000000000000" pitchFamily="2" charset="2"/>
              <a:buChar char="p"/>
              <a:defRPr/>
            </a:pPr>
            <a:r>
              <a:rPr lang="zh-CN" altLang="en-US" sz="2400" b="1" dirty="0">
                <a:latin typeface="方正大黑简体" pitchFamily="2" charset="-122"/>
                <a:ea typeface="方正大黑简体" pitchFamily="2" charset="-122"/>
              </a:rPr>
              <a:t>通信距离：</a:t>
            </a:r>
            <a:r>
              <a:rPr lang="en-US" altLang="zh-CN" sz="2400" b="1" dirty="0">
                <a:latin typeface="方正大黑简体" pitchFamily="2" charset="-122"/>
                <a:ea typeface="方正大黑简体" pitchFamily="2" charset="-122"/>
              </a:rPr>
              <a:t>1</a:t>
            </a:r>
            <a:r>
              <a:rPr lang="zh-CN" altLang="en-US" sz="2400" b="1" dirty="0">
                <a:latin typeface="方正大黑简体" pitchFamily="2" charset="-122"/>
                <a:ea typeface="方正大黑简体" pitchFamily="2" charset="-122"/>
              </a:rPr>
              <a:t>～</a:t>
            </a:r>
            <a:r>
              <a:rPr lang="en-US" altLang="zh-CN" sz="2400" b="1" dirty="0">
                <a:latin typeface="方正大黑简体" pitchFamily="2" charset="-122"/>
                <a:ea typeface="方正大黑简体" pitchFamily="2" charset="-122"/>
              </a:rPr>
              <a:t>20km</a:t>
            </a:r>
            <a:r>
              <a:rPr lang="zh-CN" altLang="en-US" sz="2400" b="1" dirty="0">
                <a:latin typeface="方正大黑简体" pitchFamily="2" charset="-122"/>
                <a:ea typeface="方正大黑简体" pitchFamily="2" charset="-122"/>
              </a:rPr>
              <a:t>。</a:t>
            </a:r>
            <a:endParaRPr lang="zh-CN" altLang="en-US" sz="2400" b="1" dirty="0">
              <a:latin typeface="方正大黑简体" pitchFamily="2" charset="-122"/>
              <a:ea typeface="方正大黑简体" pitchFamily="2"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4516" name="Rectangle 3"/>
              <p:cNvSpPr>
                <a:spLocks noGrp="1" noChangeArrowheads="1"/>
              </p:cNvSpPr>
              <p:nvPr>
                <p:ph type="body" sz="half" idx="1"/>
              </p:nvPr>
            </p:nvSpPr>
            <p:spPr>
              <a:xfrm>
                <a:off x="35560" y="548640"/>
                <a:ext cx="8900160" cy="4572000"/>
              </a:xfrm>
            </p:spPr>
            <p:txBody>
              <a:bodyPr/>
              <a:lstStyle/>
              <a:p>
                <a:pPr marL="0" indent="0">
                  <a:lnSpc>
                    <a:spcPct val="150000"/>
                  </a:lnSpc>
                  <a:buNone/>
                </a:pPr>
                <a:r>
                  <a:rPr lang="en-US" altLang="zh-CN" sz="2400" b="1" dirty="0" smtClean="0"/>
                  <a:t>COST-231 </a:t>
                </a:r>
                <a:r>
                  <a:rPr lang="en-US" altLang="zh-CN" sz="2400" b="1" dirty="0" err="1"/>
                  <a:t>Hata</a:t>
                </a:r>
                <a:r>
                  <a:rPr lang="zh-CN" altLang="zh-CN" sz="2400" b="1" dirty="0"/>
                  <a:t>模型公式</a:t>
                </a:r>
                <a:r>
                  <a:rPr lang="zh-CN" altLang="zh-CN" sz="2400" b="1" dirty="0" smtClean="0"/>
                  <a:t>为</a:t>
                </a:r>
                <a:endParaRPr lang="en-US" altLang="zh-CN" sz="2400" b="1" dirty="0" smtClean="0"/>
              </a:p>
              <a:p>
                <a:pPr marL="0" indent="0">
                  <a:lnSpc>
                    <a:spcPct val="150000"/>
                  </a:lnSpc>
                  <a:buNone/>
                </a:pPr>
                <a:r>
                  <a:rPr lang="en-US" altLang="zh-CN" sz="2400" b="1" dirty="0" smtClean="0"/>
                  <a:t>        </a:t>
                </a:r>
                <a:r>
                  <a:rPr lang="en-US" altLang="zh-CN" sz="2400" b="1" i="1" dirty="0" smtClean="0"/>
                  <a:t> </a:t>
                </a:r>
                <a14:m>
                  <m:oMath xmlns:m="http://schemas.openxmlformats.org/officeDocument/2006/math">
                    <m:sSub>
                      <m:sSubPr>
                        <m:ctrlPr>
                          <a:rPr lang="zh-CN" altLang="zh-CN" sz="2400" b="1" i="1">
                            <a:latin typeface="Cambria Math" panose="02040503050406030204"/>
                          </a:rPr>
                        </m:ctrlPr>
                      </m:sSubPr>
                      <m:e>
                        <m:r>
                          <a:rPr lang="en-US" altLang="zh-CN" sz="2400" b="1" i="1">
                            <a:latin typeface="Cambria Math" panose="02040503050406030204"/>
                          </a:rPr>
                          <m:t>𝑳</m:t>
                        </m:r>
                      </m:e>
                      <m:sub>
                        <m:r>
                          <a:rPr lang="en-US" altLang="zh-CN" sz="2400" b="1" i="1">
                            <a:latin typeface="Cambria Math" panose="02040503050406030204"/>
                          </a:rPr>
                          <m:t>𝑴</m:t>
                        </m:r>
                      </m:sub>
                    </m:sSub>
                    <m:r>
                      <a:rPr lang="en-US" altLang="zh-CN" sz="2400" b="1" i="1">
                        <a:latin typeface="Cambria Math" panose="02040503050406030204"/>
                      </a:rPr>
                      <m:t>=</m:t>
                    </m:r>
                    <m:r>
                      <a:rPr lang="en-US" altLang="zh-CN" sz="2400" b="1" i="1">
                        <a:latin typeface="Cambria Math" panose="02040503050406030204"/>
                      </a:rPr>
                      <m:t>𝟒𝟔</m:t>
                    </m:r>
                    <m:r>
                      <a:rPr lang="en-US" altLang="zh-CN" sz="2400" b="1" i="1">
                        <a:latin typeface="Cambria Math" panose="02040503050406030204"/>
                      </a:rPr>
                      <m:t>.</m:t>
                    </m:r>
                    <m:r>
                      <a:rPr lang="en-US" altLang="zh-CN" sz="2400" b="1" i="1">
                        <a:latin typeface="Cambria Math" panose="02040503050406030204"/>
                      </a:rPr>
                      <m:t>𝟑</m:t>
                    </m:r>
                    <m:r>
                      <a:rPr lang="en-US" altLang="zh-CN" sz="2400" b="1" i="1">
                        <a:latin typeface="Cambria Math" panose="02040503050406030204"/>
                      </a:rPr>
                      <m:t>+</m:t>
                    </m:r>
                    <m:r>
                      <a:rPr lang="en-US" altLang="zh-CN" sz="2400" b="1" i="1">
                        <a:latin typeface="Cambria Math" panose="02040503050406030204"/>
                      </a:rPr>
                      <m:t>𝟑𝟑</m:t>
                    </m:r>
                    <m:r>
                      <a:rPr lang="en-US" altLang="zh-CN" sz="2400" b="1" i="1">
                        <a:latin typeface="Cambria Math" panose="02040503050406030204"/>
                      </a:rPr>
                      <m:t>.</m:t>
                    </m:r>
                    <m:r>
                      <a:rPr lang="en-US" altLang="zh-CN" sz="2400" b="1" i="1">
                        <a:latin typeface="Cambria Math" panose="02040503050406030204"/>
                      </a:rPr>
                      <m:t>𝟗</m:t>
                    </m:r>
                    <m:r>
                      <a:rPr lang="en-US" altLang="zh-CN" sz="2400" b="1" i="1">
                        <a:latin typeface="Cambria Math" panose="02040503050406030204"/>
                      </a:rPr>
                      <m:t>×</m:t>
                    </m:r>
                    <m:func>
                      <m:funcPr>
                        <m:ctrlPr>
                          <a:rPr lang="zh-CN" altLang="zh-CN" sz="2400" b="1" i="1">
                            <a:latin typeface="Cambria Math" panose="02040503050406030204"/>
                          </a:rPr>
                        </m:ctrlPr>
                      </m:funcPr>
                      <m:fName>
                        <m:r>
                          <a:rPr lang="en-US" altLang="zh-CN" sz="2400" b="1" i="1">
                            <a:latin typeface="Cambria Math" panose="02040503050406030204"/>
                          </a:rPr>
                          <m:t>𝒍𝒈</m:t>
                        </m:r>
                      </m:fName>
                      <m:e>
                        <m:r>
                          <a:rPr lang="en-US" altLang="zh-CN" sz="2400" b="1" i="1">
                            <a:latin typeface="Cambria Math" panose="02040503050406030204"/>
                          </a:rPr>
                          <m:t>𝒇</m:t>
                        </m:r>
                      </m:e>
                    </m:func>
                    <m:r>
                      <a:rPr lang="en-US" altLang="zh-CN" sz="2400" b="1" i="1">
                        <a:latin typeface="Cambria Math" panose="02040503050406030204"/>
                      </a:rPr>
                      <m:t>−</m:t>
                    </m:r>
                    <m:r>
                      <a:rPr lang="en-US" altLang="zh-CN" sz="2400" b="1" i="1">
                        <a:latin typeface="Cambria Math" panose="02040503050406030204"/>
                      </a:rPr>
                      <m:t>𝟏𝟑</m:t>
                    </m:r>
                    <m:r>
                      <a:rPr lang="en-US" altLang="zh-CN" sz="2400" b="1" i="1">
                        <a:latin typeface="Cambria Math" panose="02040503050406030204"/>
                      </a:rPr>
                      <m:t>.</m:t>
                    </m:r>
                    <m:r>
                      <a:rPr lang="en-US" altLang="zh-CN" sz="2400" b="1" i="1">
                        <a:latin typeface="Cambria Math" panose="02040503050406030204"/>
                      </a:rPr>
                      <m:t>𝟖𝟐</m:t>
                    </m:r>
                    <m:r>
                      <a:rPr lang="en-US" altLang="zh-CN" sz="2400" b="1" i="1">
                        <a:latin typeface="Cambria Math" panose="02040503050406030204"/>
                      </a:rPr>
                      <m:t>×</m:t>
                    </m:r>
                    <m:func>
                      <m:funcPr>
                        <m:ctrlPr>
                          <a:rPr lang="zh-CN" altLang="zh-CN" sz="2400" b="1" i="1">
                            <a:latin typeface="Cambria Math" panose="02040503050406030204"/>
                          </a:rPr>
                        </m:ctrlPr>
                      </m:funcPr>
                      <m:fName>
                        <m:r>
                          <a:rPr lang="en-US" altLang="zh-CN" sz="2400" b="1" i="1">
                            <a:latin typeface="Cambria Math" panose="02040503050406030204"/>
                          </a:rPr>
                          <m:t>𝒍𝒈</m:t>
                        </m:r>
                      </m:fName>
                      <m:e>
                        <m:d>
                          <m:dPr>
                            <m:ctrlPr>
                              <a:rPr lang="zh-CN" altLang="zh-CN" sz="2400" b="1" i="1">
                                <a:latin typeface="Cambria Math" panose="02040503050406030204"/>
                              </a:rPr>
                            </m:ctrlPr>
                          </m:dPr>
                          <m:e>
                            <m:sSub>
                              <m:sSubPr>
                                <m:ctrlPr>
                                  <a:rPr lang="zh-CN" altLang="zh-CN" sz="2400" b="1" i="1">
                                    <a:latin typeface="Cambria Math" panose="02040503050406030204"/>
                                  </a:rPr>
                                </m:ctrlPr>
                              </m:sSubPr>
                              <m:e>
                                <m:r>
                                  <a:rPr lang="en-US" altLang="zh-CN" sz="2400" b="1" i="1">
                                    <a:latin typeface="Cambria Math" panose="02040503050406030204"/>
                                  </a:rPr>
                                  <m:t>𝒉</m:t>
                                </m:r>
                              </m:e>
                              <m:sub>
                                <m:r>
                                  <a:rPr lang="en-US" altLang="zh-CN" sz="2400" b="1" i="1">
                                    <a:latin typeface="Cambria Math" panose="02040503050406030204"/>
                                  </a:rPr>
                                  <m:t>𝒃</m:t>
                                </m:r>
                              </m:sub>
                            </m:sSub>
                          </m:e>
                        </m:d>
                      </m:e>
                    </m:func>
                    <m:r>
                      <a:rPr lang="en-US" altLang="zh-CN" sz="2400" b="1" i="1">
                        <a:latin typeface="Cambria Math" panose="02040503050406030204"/>
                      </a:rPr>
                      <m:t>+</m:t>
                    </m:r>
                    <m:d>
                      <m:dPr>
                        <m:ctrlPr>
                          <a:rPr lang="zh-CN" altLang="zh-CN" sz="2400" b="1" i="1">
                            <a:latin typeface="Cambria Math" panose="02040503050406030204"/>
                          </a:rPr>
                        </m:ctrlPr>
                      </m:dPr>
                      <m:e>
                        <m:r>
                          <a:rPr lang="en-US" altLang="zh-CN" sz="2400" b="1" i="1">
                            <a:latin typeface="Cambria Math" panose="02040503050406030204"/>
                          </a:rPr>
                          <m:t>𝟒𝟒</m:t>
                        </m:r>
                        <m:r>
                          <a:rPr lang="en-US" altLang="zh-CN" sz="2400" b="1" i="1">
                            <a:latin typeface="Cambria Math" panose="02040503050406030204"/>
                          </a:rPr>
                          <m:t>.</m:t>
                        </m:r>
                        <m:r>
                          <a:rPr lang="en-US" altLang="zh-CN" sz="2400" b="1" i="1">
                            <a:latin typeface="Cambria Math" panose="02040503050406030204"/>
                          </a:rPr>
                          <m:t>𝟗</m:t>
                        </m:r>
                        <m:r>
                          <a:rPr lang="en-US" altLang="zh-CN" sz="2400" b="1" i="1">
                            <a:latin typeface="Cambria Math" panose="02040503050406030204"/>
                          </a:rPr>
                          <m:t>−</m:t>
                        </m:r>
                        <m:r>
                          <a:rPr lang="en-US" altLang="zh-CN" sz="2400" b="1" i="1">
                            <a:latin typeface="Cambria Math" panose="02040503050406030204"/>
                          </a:rPr>
                          <m:t>𝟔</m:t>
                        </m:r>
                        <m:r>
                          <a:rPr lang="en-US" altLang="zh-CN" sz="2400" b="1" i="1">
                            <a:latin typeface="Cambria Math" panose="02040503050406030204"/>
                          </a:rPr>
                          <m:t>.</m:t>
                        </m:r>
                        <m:r>
                          <a:rPr lang="en-US" altLang="zh-CN" sz="2400" b="1" i="1">
                            <a:latin typeface="Cambria Math" panose="02040503050406030204"/>
                          </a:rPr>
                          <m:t>𝟓𝟓</m:t>
                        </m:r>
                        <m:r>
                          <a:rPr lang="en-US" altLang="zh-CN" sz="2400" b="1" i="1">
                            <a:latin typeface="Cambria Math" panose="02040503050406030204"/>
                          </a:rPr>
                          <m:t>×</m:t>
                        </m:r>
                        <m:func>
                          <m:funcPr>
                            <m:ctrlPr>
                              <a:rPr lang="zh-CN" altLang="zh-CN" sz="2400" b="1" i="1">
                                <a:latin typeface="Cambria Math" panose="02040503050406030204"/>
                              </a:rPr>
                            </m:ctrlPr>
                          </m:funcPr>
                          <m:fName>
                            <m:r>
                              <a:rPr lang="en-US" altLang="zh-CN" sz="2400" b="1" i="1">
                                <a:latin typeface="Cambria Math" panose="02040503050406030204"/>
                              </a:rPr>
                              <m:t>𝒍𝒈</m:t>
                            </m:r>
                          </m:fName>
                          <m:e>
                            <m:d>
                              <m:dPr>
                                <m:ctrlPr>
                                  <a:rPr lang="zh-CN" altLang="zh-CN" sz="2400" b="1" i="1">
                                    <a:latin typeface="Cambria Math" panose="02040503050406030204"/>
                                  </a:rPr>
                                </m:ctrlPr>
                              </m:dPr>
                              <m:e>
                                <m:sSub>
                                  <m:sSubPr>
                                    <m:ctrlPr>
                                      <a:rPr lang="zh-CN" altLang="zh-CN" sz="2400" b="1" i="1">
                                        <a:latin typeface="Cambria Math" panose="02040503050406030204"/>
                                      </a:rPr>
                                    </m:ctrlPr>
                                  </m:sSubPr>
                                  <m:e>
                                    <m:r>
                                      <a:rPr lang="en-US" altLang="zh-CN" sz="2400" b="1" i="1">
                                        <a:latin typeface="Cambria Math" panose="02040503050406030204"/>
                                      </a:rPr>
                                      <m:t>𝒉</m:t>
                                    </m:r>
                                  </m:e>
                                  <m:sub>
                                    <m:r>
                                      <a:rPr lang="en-US" altLang="zh-CN" sz="2400" b="1" i="1">
                                        <a:latin typeface="Cambria Math" panose="02040503050406030204"/>
                                      </a:rPr>
                                      <m:t>𝒃</m:t>
                                    </m:r>
                                  </m:sub>
                                </m:sSub>
                              </m:e>
                            </m:d>
                          </m:e>
                        </m:func>
                      </m:e>
                    </m:d>
                  </m:oMath>
                </a14:m>
                <a:endParaRPr lang="zh-CN" altLang="zh-CN" sz="2400" b="1" dirty="0"/>
              </a:p>
              <a:p>
                <a:pPr marL="0" indent="0">
                  <a:lnSpc>
                    <a:spcPct val="150000"/>
                  </a:lnSpc>
                  <a:buNone/>
                </a:pPr>
                <a:r>
                  <a:rPr lang="en-US" altLang="zh-CN" sz="2400" b="1" i="1" dirty="0"/>
                  <a:t>                   </a:t>
                </a:r>
                <a14:m>
                  <m:oMath xmlns:m="http://schemas.openxmlformats.org/officeDocument/2006/math">
                    <m:r>
                      <a:rPr lang="en-US" altLang="zh-CN" sz="2400" b="1" i="1">
                        <a:latin typeface="Cambria Math" panose="02040503050406030204"/>
                      </a:rPr>
                      <m:t>×</m:t>
                    </m:r>
                    <m:func>
                      <m:funcPr>
                        <m:ctrlPr>
                          <a:rPr lang="zh-CN" altLang="zh-CN" sz="2400" b="1" i="1">
                            <a:latin typeface="Cambria Math" panose="02040503050406030204"/>
                          </a:rPr>
                        </m:ctrlPr>
                      </m:funcPr>
                      <m:fName>
                        <m:r>
                          <a:rPr lang="en-US" altLang="zh-CN" sz="2400" b="1" i="1">
                            <a:latin typeface="Cambria Math" panose="02040503050406030204"/>
                          </a:rPr>
                          <m:t>𝒍𝒈</m:t>
                        </m:r>
                      </m:fName>
                      <m:e>
                        <m:r>
                          <a:rPr lang="en-US" altLang="zh-CN" sz="2400" b="1" i="1">
                            <a:latin typeface="Cambria Math" panose="02040503050406030204"/>
                          </a:rPr>
                          <m:t>𝒅</m:t>
                        </m:r>
                      </m:e>
                    </m:func>
                    <m:r>
                      <a:rPr lang="en-US" altLang="zh-CN" sz="2400" b="1" i="1">
                        <a:latin typeface="Cambria Math" panose="02040503050406030204"/>
                      </a:rPr>
                      <m:t>− </m:t>
                    </m:r>
                    <m:r>
                      <a:rPr lang="en-US" altLang="zh-CN" sz="2400" b="1" i="1">
                        <a:latin typeface="Cambria Math" panose="02040503050406030204"/>
                      </a:rPr>
                      <m:t>𝒂</m:t>
                    </m:r>
                    <m:d>
                      <m:dPr>
                        <m:ctrlPr>
                          <a:rPr lang="zh-CN" altLang="zh-CN" sz="2400" b="1" i="1">
                            <a:latin typeface="Cambria Math" panose="02040503050406030204"/>
                          </a:rPr>
                        </m:ctrlPr>
                      </m:dPr>
                      <m:e>
                        <m:sSub>
                          <m:sSubPr>
                            <m:ctrlPr>
                              <a:rPr lang="zh-CN" altLang="zh-CN" sz="2400" b="1" i="1">
                                <a:latin typeface="Cambria Math" panose="02040503050406030204"/>
                              </a:rPr>
                            </m:ctrlPr>
                          </m:sSubPr>
                          <m:e>
                            <m:r>
                              <a:rPr lang="en-US" altLang="zh-CN" sz="2400" b="1" i="1">
                                <a:latin typeface="Cambria Math" panose="02040503050406030204"/>
                              </a:rPr>
                              <m:t>𝒉</m:t>
                            </m:r>
                          </m:e>
                          <m:sub>
                            <m:r>
                              <a:rPr lang="en-US" altLang="zh-CN" sz="2400" b="1" i="1">
                                <a:latin typeface="Cambria Math" panose="02040503050406030204"/>
                              </a:rPr>
                              <m:t>𝒎</m:t>
                            </m:r>
                          </m:sub>
                        </m:sSub>
                      </m:e>
                    </m:d>
                    <m:r>
                      <a:rPr lang="en-US" altLang="zh-CN" sz="2400" b="1" i="1">
                        <a:latin typeface="Cambria Math" panose="02040503050406030204"/>
                      </a:rPr>
                      <m:t>+</m:t>
                    </m:r>
                    <m:sSub>
                      <m:sSubPr>
                        <m:ctrlPr>
                          <a:rPr lang="zh-CN" altLang="zh-CN" sz="2400" b="1" i="1">
                            <a:latin typeface="Cambria Math" panose="02040503050406030204"/>
                          </a:rPr>
                        </m:ctrlPr>
                      </m:sSubPr>
                      <m:e>
                        <m:r>
                          <a:rPr lang="en-US" altLang="zh-CN" sz="2400" b="1" i="1">
                            <a:latin typeface="Cambria Math" panose="02040503050406030204"/>
                          </a:rPr>
                          <m:t>𝑪</m:t>
                        </m:r>
                      </m:e>
                      <m:sub>
                        <m:r>
                          <a:rPr lang="en-US" altLang="zh-CN" sz="2400" b="1" i="1">
                            <a:latin typeface="Cambria Math" panose="02040503050406030204"/>
                          </a:rPr>
                          <m:t>𝑴</m:t>
                        </m:r>
                      </m:sub>
                    </m:sSub>
                  </m:oMath>
                </a14:m>
                <a:r>
                  <a:rPr lang="en-US" altLang="zh-CN" sz="2400" b="1" i="1" dirty="0"/>
                  <a:t> </a:t>
                </a:r>
                <a:r>
                  <a:rPr lang="en-US" altLang="zh-CN" sz="2400" b="1" dirty="0"/>
                  <a:t>                                </a:t>
                </a:r>
                <a:r>
                  <a:rPr lang="zh-CN" altLang="zh-CN" sz="2400" b="1" dirty="0"/>
                  <a:t>（</a:t>
                </a:r>
                <a:r>
                  <a:rPr lang="en-US" altLang="zh-CN" sz="2400" b="1" dirty="0"/>
                  <a:t>2-39</a:t>
                </a:r>
                <a:r>
                  <a:rPr lang="zh-CN" altLang="zh-CN" sz="2400" b="1" dirty="0"/>
                  <a:t>）</a:t>
                </a:r>
                <a:endParaRPr lang="zh-CN" altLang="zh-CN" sz="2400" b="1" dirty="0"/>
              </a:p>
              <a:p>
                <a:pPr marL="0" indent="0">
                  <a:lnSpc>
                    <a:spcPct val="150000"/>
                  </a:lnSpc>
                  <a:buNone/>
                </a:pPr>
                <a14:m>
                  <m:oMath xmlns:m="http://schemas.openxmlformats.org/officeDocument/2006/math">
                    <m:r>
                      <a:rPr lang="en-US" altLang="zh-CN" sz="2400" b="1" i="1">
                        <a:latin typeface="Cambria Math" panose="02040503050406030204"/>
                      </a:rPr>
                      <m:t>𝒂</m:t>
                    </m:r>
                    <m:d>
                      <m:dPr>
                        <m:ctrlPr>
                          <a:rPr lang="zh-CN" altLang="zh-CN" sz="2400" b="1" i="1">
                            <a:latin typeface="Cambria Math" panose="02040503050406030204"/>
                          </a:rPr>
                        </m:ctrlPr>
                      </m:dPr>
                      <m:e>
                        <m:sSub>
                          <m:sSubPr>
                            <m:ctrlPr>
                              <a:rPr lang="zh-CN" altLang="zh-CN" sz="2400" b="1" i="1">
                                <a:latin typeface="Cambria Math" panose="02040503050406030204"/>
                              </a:rPr>
                            </m:ctrlPr>
                          </m:sSubPr>
                          <m:e>
                            <m:r>
                              <a:rPr lang="en-US" altLang="zh-CN" sz="2400" b="1" i="1">
                                <a:latin typeface="Cambria Math" panose="02040503050406030204"/>
                              </a:rPr>
                              <m:t>𝒉</m:t>
                            </m:r>
                          </m:e>
                          <m:sub>
                            <m:r>
                              <a:rPr lang="en-US" altLang="zh-CN" sz="2400" b="1" i="1">
                                <a:latin typeface="Cambria Math" panose="02040503050406030204"/>
                              </a:rPr>
                              <m:t>𝒎</m:t>
                            </m:r>
                          </m:sub>
                        </m:sSub>
                      </m:e>
                    </m:d>
                  </m:oMath>
                </a14:m>
                <a:r>
                  <a:rPr lang="zh-CN" altLang="zh-CN" sz="2400" b="1" dirty="0"/>
                  <a:t>由式（</a:t>
                </a:r>
                <a:r>
                  <a:rPr lang="en-US" altLang="zh-CN" sz="2400" b="1" dirty="0"/>
                  <a:t>2-34</a:t>
                </a:r>
                <a:r>
                  <a:rPr lang="zh-CN" altLang="zh-CN" sz="2400" b="1" dirty="0"/>
                  <a:t>）、（</a:t>
                </a:r>
                <a:r>
                  <a:rPr lang="en-US" altLang="zh-CN" sz="2400" b="1" dirty="0"/>
                  <a:t>2-35</a:t>
                </a:r>
                <a:r>
                  <a:rPr lang="zh-CN" altLang="zh-CN" sz="2400" b="1" dirty="0"/>
                  <a:t>）、（</a:t>
                </a:r>
                <a:r>
                  <a:rPr lang="en-US" altLang="zh-CN" sz="2400" b="1" dirty="0"/>
                  <a:t>2-36</a:t>
                </a:r>
                <a:r>
                  <a:rPr lang="zh-CN" altLang="zh-CN" sz="2400" b="1" dirty="0"/>
                  <a:t>）来计算，频率</a:t>
                </a:r>
                <a:r>
                  <a:rPr lang="en-US" altLang="zh-CN" sz="2400" b="1" i="1" dirty="0"/>
                  <a:t>f</a:t>
                </a:r>
                <a:r>
                  <a:rPr lang="zh-CN" altLang="zh-CN" sz="2400" b="1" dirty="0"/>
                  <a:t>的单位为</a:t>
                </a:r>
                <a:r>
                  <a:rPr lang="en-US" altLang="zh-CN" sz="2400" b="1" dirty="0"/>
                  <a:t>MHz</a:t>
                </a:r>
                <a:r>
                  <a:rPr lang="zh-CN" altLang="zh-CN" sz="2400" b="1" dirty="0"/>
                  <a:t>，距离</a:t>
                </a:r>
                <a:r>
                  <a:rPr lang="en-US" altLang="zh-CN" sz="2400" b="1" i="1" dirty="0"/>
                  <a:t>d</a:t>
                </a:r>
                <a:r>
                  <a:rPr lang="zh-CN" altLang="zh-CN" sz="2400" b="1" dirty="0"/>
                  <a:t>以</a:t>
                </a:r>
                <a:r>
                  <a:rPr lang="en-US" altLang="zh-CN" sz="2400" b="1" dirty="0"/>
                  <a:t>km</a:t>
                </a:r>
                <a:r>
                  <a:rPr lang="zh-CN" altLang="zh-CN" sz="2400" b="1" dirty="0"/>
                  <a:t>为单位，</a:t>
                </a:r>
                <a14:m>
                  <m:oMath xmlns:m="http://schemas.openxmlformats.org/officeDocument/2006/math">
                    <m:sSub>
                      <m:sSubPr>
                        <m:ctrlPr>
                          <a:rPr lang="zh-CN" altLang="zh-CN" sz="2400" b="1" i="1">
                            <a:latin typeface="Cambria Math" panose="02040503050406030204"/>
                          </a:rPr>
                        </m:ctrlPr>
                      </m:sSubPr>
                      <m:e>
                        <m:r>
                          <a:rPr lang="en-US" altLang="zh-CN" sz="2400" b="1" i="1">
                            <a:latin typeface="Cambria Math" panose="02040503050406030204"/>
                          </a:rPr>
                          <m:t>𝑪</m:t>
                        </m:r>
                      </m:e>
                      <m:sub>
                        <m:r>
                          <a:rPr lang="en-US" altLang="zh-CN" sz="2400" b="1" i="1">
                            <a:latin typeface="Cambria Math" panose="02040503050406030204"/>
                          </a:rPr>
                          <m:t>𝑴</m:t>
                        </m:r>
                      </m:sub>
                    </m:sSub>
                  </m:oMath>
                </a14:m>
                <a:r>
                  <a:rPr lang="zh-CN" altLang="zh-CN" sz="2400" b="1" dirty="0"/>
                  <a:t>为大城市中心校正因子，大城市的</a:t>
                </a:r>
                <a14:m>
                  <m:oMath xmlns:m="http://schemas.openxmlformats.org/officeDocument/2006/math">
                    <m:sSub>
                      <m:sSubPr>
                        <m:ctrlPr>
                          <a:rPr lang="zh-CN" altLang="zh-CN" sz="2400" b="1" i="1">
                            <a:latin typeface="Cambria Math" panose="02040503050406030204"/>
                          </a:rPr>
                        </m:ctrlPr>
                      </m:sSubPr>
                      <m:e>
                        <m:r>
                          <a:rPr lang="en-US" altLang="zh-CN" sz="2400" b="1" i="1">
                            <a:latin typeface="Cambria Math" panose="02040503050406030204"/>
                          </a:rPr>
                          <m:t>𝑪</m:t>
                        </m:r>
                      </m:e>
                      <m:sub>
                        <m:r>
                          <a:rPr lang="en-US" altLang="zh-CN" sz="2400" b="1" i="1">
                            <a:latin typeface="Cambria Math" panose="02040503050406030204"/>
                          </a:rPr>
                          <m:t>𝑴</m:t>
                        </m:r>
                      </m:sub>
                    </m:sSub>
                  </m:oMath>
                </a14:m>
                <a:r>
                  <a:rPr lang="zh-CN" altLang="zh-CN" sz="2400" b="1" dirty="0"/>
                  <a:t>为</a:t>
                </a:r>
                <a:r>
                  <a:rPr lang="en-US" altLang="zh-CN" sz="2400" b="1" dirty="0"/>
                  <a:t>3dB</a:t>
                </a:r>
                <a:r>
                  <a:rPr lang="zh-CN" altLang="zh-CN" sz="2400" b="1" dirty="0"/>
                  <a:t>，中小城市和郊区中心区的</a:t>
                </a:r>
                <a14:m>
                  <m:oMath xmlns:m="http://schemas.openxmlformats.org/officeDocument/2006/math">
                    <m:sSub>
                      <m:sSubPr>
                        <m:ctrlPr>
                          <a:rPr lang="zh-CN" altLang="zh-CN" sz="2400" b="1" i="1">
                            <a:latin typeface="Cambria Math" panose="02040503050406030204"/>
                          </a:rPr>
                        </m:ctrlPr>
                      </m:sSubPr>
                      <m:e>
                        <m:r>
                          <a:rPr lang="en-US" altLang="zh-CN" sz="2400" b="1" i="1">
                            <a:latin typeface="Cambria Math" panose="02040503050406030204"/>
                          </a:rPr>
                          <m:t>𝑪</m:t>
                        </m:r>
                      </m:e>
                      <m:sub>
                        <m:r>
                          <a:rPr lang="en-US" altLang="zh-CN" sz="2400" b="1" i="1">
                            <a:latin typeface="Cambria Math" panose="02040503050406030204"/>
                          </a:rPr>
                          <m:t>𝑴</m:t>
                        </m:r>
                      </m:sub>
                    </m:sSub>
                  </m:oMath>
                </a14:m>
                <a:r>
                  <a:rPr lang="zh-CN" altLang="zh-CN" sz="2400" b="1" dirty="0"/>
                  <a:t>为</a:t>
                </a:r>
                <a:r>
                  <a:rPr lang="en-US" altLang="zh-CN" sz="2400" b="1" dirty="0"/>
                  <a:t>0dB</a:t>
                </a:r>
                <a:r>
                  <a:rPr lang="zh-CN" altLang="zh-CN" sz="2400" b="1" dirty="0"/>
                  <a:t>。</a:t>
                </a:r>
                <a:endParaRPr lang="zh-CN" altLang="en-US" sz="2400" b="1" dirty="0">
                  <a:latin typeface="方正大黑简体" pitchFamily="2" charset="-122"/>
                  <a:ea typeface="方正大黑简体" pitchFamily="2" charset="-122"/>
                </a:endParaRPr>
              </a:p>
            </p:txBody>
          </p:sp>
        </mc:Choice>
        <mc:Fallback>
          <p:sp>
            <p:nvSpPr>
              <p:cNvPr id="64516" name="Rectangle 3"/>
              <p:cNvSpPr>
                <a:spLocks noRot="1" noChangeAspect="1" noMove="1" noResize="1" noEditPoints="1" noAdjustHandles="1" noChangeArrowheads="1" noChangeShapeType="1" noTextEdit="1"/>
              </p:cNvSpPr>
              <p:nvPr>
                <p:ph type="body" sz="half" idx="1"/>
              </p:nvPr>
            </p:nvSpPr>
            <p:spPr>
              <a:xfrm>
                <a:off x="35560" y="548640"/>
                <a:ext cx="8900160" cy="4572000"/>
              </a:xfrm>
              <a:blipFill rotWithShape="1">
                <a:blip r:embed="rId1"/>
                <a:stretch>
                  <a:fillRect/>
                </a:stretch>
              </a:blipFill>
            </p:spPr>
            <p:txBody>
              <a:bodyPr/>
              <a:lstStyle/>
              <a:p>
                <a:r>
                  <a:rPr lang="zh-CN" altLang="en-US">
                    <a:noFill/>
                  </a:rPr>
                  <a:t> </a:t>
                </a:r>
              </a:p>
            </p:txBody>
          </p:sp>
        </mc:Fallback>
      </mc:AlternateContent>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2800" b="1" dirty="0"/>
              <a:t>2.4.3 Keenan-Motley</a:t>
            </a:r>
            <a:r>
              <a:rPr lang="zh-CN" altLang="zh-CN" sz="2800" b="1" dirty="0"/>
              <a:t>传播</a:t>
            </a:r>
            <a:r>
              <a:rPr lang="zh-CN" altLang="zh-CN" sz="2800" b="1" dirty="0" smtClean="0"/>
              <a:t>模型</a:t>
            </a:r>
            <a:endParaRPr lang="zh-CN" altLang="en-US" sz="2800" b="1"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1268760"/>
                <a:ext cx="8507288" cy="4525963"/>
              </a:xfrm>
            </p:spPr>
            <p:txBody>
              <a:bodyPr/>
              <a:lstStyle/>
              <a:p>
                <a:pPr marL="0" indent="0">
                  <a:buNone/>
                </a:pPr>
                <a:r>
                  <a:rPr lang="en-US" altLang="zh-CN" sz="2400" b="1" dirty="0"/>
                  <a:t>Keenan-Motley</a:t>
                </a:r>
                <a:r>
                  <a:rPr lang="zh-CN" altLang="zh-CN" sz="2400" b="1" dirty="0"/>
                  <a:t>传播模型应用于室内环境视距（</a:t>
                </a:r>
                <a:r>
                  <a:rPr lang="en-US" altLang="zh-CN" sz="2400" b="1" dirty="0"/>
                  <a:t>LOS</a:t>
                </a:r>
                <a:r>
                  <a:rPr lang="zh-CN" altLang="zh-CN" sz="2400" b="1" dirty="0"/>
                  <a:t>）传播，模型公式为</a:t>
                </a:r>
                <a:endParaRPr lang="zh-CN" altLang="zh-CN" sz="2400" b="1" dirty="0"/>
              </a:p>
              <a:p>
                <a:pPr marL="0" indent="0">
                  <a:buNone/>
                </a:pPr>
                <a:r>
                  <a:rPr lang="en-US" altLang="zh-CN" sz="2400" b="1" dirty="0" smtClean="0"/>
                  <a:t>   </a:t>
                </a:r>
                <a14:m>
                  <m:oMath xmlns:m="http://schemas.openxmlformats.org/officeDocument/2006/math">
                    <m:sSub>
                      <m:sSubPr>
                        <m:ctrlPr>
                          <a:rPr lang="zh-CN" altLang="zh-CN" sz="2400" b="1" i="1">
                            <a:latin typeface="Cambria Math" panose="02040503050406030204"/>
                          </a:rPr>
                        </m:ctrlPr>
                      </m:sSubPr>
                      <m:e>
                        <m:r>
                          <a:rPr lang="en-US" altLang="zh-CN" sz="2400" b="1" i="1">
                            <a:latin typeface="Cambria Math" panose="02040503050406030204"/>
                          </a:rPr>
                          <m:t>𝑳</m:t>
                        </m:r>
                      </m:e>
                      <m:sub>
                        <m:r>
                          <a:rPr lang="en-US" altLang="zh-CN" sz="2400" b="1" i="1">
                            <a:latin typeface="Cambria Math" panose="02040503050406030204"/>
                          </a:rPr>
                          <m:t>𝑴</m:t>
                        </m:r>
                      </m:sub>
                    </m:sSub>
                    <m:r>
                      <a:rPr lang="en-US" altLang="zh-CN" sz="2400" b="1" i="1">
                        <a:latin typeface="Cambria Math" panose="02040503050406030204"/>
                      </a:rPr>
                      <m:t>=</m:t>
                    </m:r>
                    <m:r>
                      <a:rPr lang="en-US" altLang="zh-CN" sz="2400" b="1" i="1">
                        <a:latin typeface="Cambria Math" panose="02040503050406030204"/>
                      </a:rPr>
                      <m:t>𝟐𝟎</m:t>
                    </m:r>
                    <m:r>
                      <a:rPr lang="en-US" altLang="zh-CN" sz="2400" b="1" i="1">
                        <a:latin typeface="Cambria Math" panose="02040503050406030204"/>
                      </a:rPr>
                      <m:t>×</m:t>
                    </m:r>
                    <m:func>
                      <m:funcPr>
                        <m:ctrlPr>
                          <a:rPr lang="zh-CN" altLang="zh-CN" sz="2400" b="1" i="1">
                            <a:latin typeface="Cambria Math" panose="02040503050406030204"/>
                          </a:rPr>
                        </m:ctrlPr>
                      </m:funcPr>
                      <m:fName>
                        <m:r>
                          <a:rPr lang="en-US" altLang="zh-CN" sz="2400" b="1" i="1">
                            <a:latin typeface="Cambria Math" panose="02040503050406030204"/>
                          </a:rPr>
                          <m:t>𝒍𝒈</m:t>
                        </m:r>
                      </m:fName>
                      <m:e>
                        <m:r>
                          <a:rPr lang="en-US" altLang="zh-CN" sz="2400" b="1" i="1">
                            <a:latin typeface="Cambria Math" panose="02040503050406030204"/>
                          </a:rPr>
                          <m:t>𝒅</m:t>
                        </m:r>
                      </m:e>
                    </m:func>
                    <m:r>
                      <a:rPr lang="en-US" altLang="zh-CN" sz="2400" b="1" i="1">
                        <a:latin typeface="Cambria Math" panose="02040503050406030204"/>
                      </a:rPr>
                      <m:t>+</m:t>
                    </m:r>
                    <m:r>
                      <a:rPr lang="en-US" altLang="zh-CN" sz="2400" b="1" i="1">
                        <a:latin typeface="Cambria Math" panose="02040503050406030204"/>
                      </a:rPr>
                      <m:t>𝟐𝟎</m:t>
                    </m:r>
                    <m:r>
                      <a:rPr lang="en-US" altLang="zh-CN" sz="2400" b="1" i="1">
                        <a:latin typeface="Cambria Math" panose="02040503050406030204"/>
                      </a:rPr>
                      <m:t>×</m:t>
                    </m:r>
                    <m:func>
                      <m:funcPr>
                        <m:ctrlPr>
                          <a:rPr lang="zh-CN" altLang="zh-CN" sz="2400" b="1" i="1">
                            <a:latin typeface="Cambria Math" panose="02040503050406030204"/>
                          </a:rPr>
                        </m:ctrlPr>
                      </m:funcPr>
                      <m:fName>
                        <m:r>
                          <a:rPr lang="en-US" altLang="zh-CN" sz="2400" b="1" i="1">
                            <a:latin typeface="Cambria Math" panose="02040503050406030204"/>
                          </a:rPr>
                          <m:t>𝒍𝒈</m:t>
                        </m:r>
                      </m:fName>
                      <m:e>
                        <m:r>
                          <a:rPr lang="en-US" altLang="zh-CN" sz="2400" b="1" i="1">
                            <a:latin typeface="Cambria Math" panose="02040503050406030204"/>
                          </a:rPr>
                          <m:t>𝒇</m:t>
                        </m:r>
                      </m:e>
                    </m:func>
                    <m:r>
                      <a:rPr lang="en-US" altLang="zh-CN" sz="2400" b="1" i="1">
                        <a:latin typeface="Cambria Math" panose="02040503050406030204"/>
                      </a:rPr>
                      <m:t>−</m:t>
                    </m:r>
                    <m:r>
                      <a:rPr lang="en-US" altLang="zh-CN" sz="2400" b="1" i="1">
                        <a:latin typeface="Cambria Math" panose="02040503050406030204"/>
                      </a:rPr>
                      <m:t>𝟐𝟖</m:t>
                    </m:r>
                    <m:r>
                      <a:rPr lang="en-US" altLang="zh-CN" sz="2400" b="1" i="1">
                        <a:latin typeface="Cambria Math" panose="02040503050406030204"/>
                      </a:rPr>
                      <m:t>+</m:t>
                    </m:r>
                    <m:sSub>
                      <m:sSubPr>
                        <m:ctrlPr>
                          <a:rPr lang="zh-CN" altLang="zh-CN" sz="2400" b="1" i="1">
                            <a:latin typeface="Cambria Math" panose="02040503050406030204"/>
                          </a:rPr>
                        </m:ctrlPr>
                      </m:sSubPr>
                      <m:e>
                        <m:r>
                          <a:rPr lang="en-US" altLang="zh-CN" sz="2400" b="1" i="1">
                            <a:latin typeface="Cambria Math" panose="02040503050406030204"/>
                          </a:rPr>
                          <m:t>𝑿</m:t>
                        </m:r>
                      </m:e>
                      <m:sub>
                        <m:r>
                          <a:rPr lang="en-US" altLang="zh-CN" sz="2400" b="1" i="1">
                            <a:latin typeface="Cambria Math" panose="02040503050406030204"/>
                          </a:rPr>
                          <m:t>𝝈</m:t>
                        </m:r>
                      </m:sub>
                    </m:sSub>
                  </m:oMath>
                </a14:m>
                <a:r>
                  <a:rPr lang="en-US" altLang="zh-CN" sz="2400" b="1" dirty="0"/>
                  <a:t> </a:t>
                </a:r>
                <a:r>
                  <a:rPr lang="en-US" altLang="zh-CN" sz="2400" b="1" dirty="0" smtClean="0"/>
                  <a:t>  </a:t>
                </a:r>
                <a:r>
                  <a:rPr lang="zh-CN" altLang="zh-CN" sz="2400" b="1" dirty="0"/>
                  <a:t>（</a:t>
                </a:r>
                <a:r>
                  <a:rPr lang="en-US" altLang="zh-CN" sz="2400" b="1" dirty="0"/>
                  <a:t>2-40</a:t>
                </a:r>
                <a:r>
                  <a:rPr lang="zh-CN" altLang="zh-CN" sz="2400" b="1" dirty="0"/>
                  <a:t>）</a:t>
                </a:r>
                <a:endParaRPr lang="zh-CN" altLang="zh-CN" sz="2400" b="1" dirty="0"/>
              </a:p>
              <a:p>
                <a:pPr marL="0" indent="0">
                  <a:buNone/>
                </a:pPr>
                <a:r>
                  <a:rPr lang="zh-CN" altLang="zh-CN" sz="2400" b="1" dirty="0"/>
                  <a:t>非视距传播模型（</a:t>
                </a:r>
                <a:r>
                  <a:rPr lang="en-US" altLang="zh-CN" sz="2400" b="1" dirty="0"/>
                  <a:t>NLOS</a:t>
                </a:r>
                <a:r>
                  <a:rPr lang="zh-CN" altLang="zh-CN" sz="2400" b="1" dirty="0"/>
                  <a:t>）公式</a:t>
                </a:r>
                <a:endParaRPr lang="zh-CN" altLang="zh-CN" sz="2400" b="1" dirty="0"/>
              </a:p>
              <a:p>
                <a:pPr marL="0" indent="0">
                  <a:buNone/>
                </a:pPr>
                <a14:m>
                  <m:oMath xmlns:m="http://schemas.openxmlformats.org/officeDocument/2006/math">
                    <m:sSub>
                      <m:sSubPr>
                        <m:ctrlPr>
                          <a:rPr lang="zh-CN" altLang="zh-CN" sz="2400" b="1" i="1">
                            <a:latin typeface="Cambria Math" panose="02040503050406030204"/>
                          </a:rPr>
                        </m:ctrlPr>
                      </m:sSubPr>
                      <m:e>
                        <m:r>
                          <a:rPr lang="en-US" altLang="zh-CN" sz="2400" b="1" i="1">
                            <a:latin typeface="Cambria Math" panose="02040503050406030204"/>
                          </a:rPr>
                          <m:t>𝑳</m:t>
                        </m:r>
                      </m:e>
                      <m:sub>
                        <m:r>
                          <a:rPr lang="en-US" altLang="zh-CN" sz="2400" b="1" i="1">
                            <a:latin typeface="Cambria Math" panose="02040503050406030204"/>
                          </a:rPr>
                          <m:t>𝑴</m:t>
                        </m:r>
                      </m:sub>
                    </m:sSub>
                    <m:r>
                      <a:rPr lang="en-US" altLang="zh-CN" sz="2400" b="1" i="1">
                        <a:latin typeface="Cambria Math" panose="02040503050406030204"/>
                      </a:rPr>
                      <m:t>=</m:t>
                    </m:r>
                    <m:r>
                      <a:rPr lang="en-US" altLang="zh-CN" sz="2400" b="1" i="1">
                        <a:latin typeface="Cambria Math" panose="02040503050406030204"/>
                      </a:rPr>
                      <m:t>𝟐𝟎</m:t>
                    </m:r>
                    <m:r>
                      <a:rPr lang="en-US" altLang="zh-CN" sz="2400" b="1" i="1">
                        <a:latin typeface="Cambria Math" panose="02040503050406030204"/>
                      </a:rPr>
                      <m:t>×</m:t>
                    </m:r>
                    <m:func>
                      <m:funcPr>
                        <m:ctrlPr>
                          <a:rPr lang="zh-CN" altLang="zh-CN" sz="2400" b="1" i="1">
                            <a:latin typeface="Cambria Math" panose="02040503050406030204"/>
                          </a:rPr>
                        </m:ctrlPr>
                      </m:funcPr>
                      <m:fName>
                        <m:r>
                          <a:rPr lang="en-US" altLang="zh-CN" sz="2400" b="1" i="1">
                            <a:latin typeface="Cambria Math" panose="02040503050406030204"/>
                          </a:rPr>
                          <m:t>𝒍𝒈</m:t>
                        </m:r>
                      </m:fName>
                      <m:e>
                        <m:r>
                          <a:rPr lang="en-US" altLang="zh-CN" sz="2400" b="1" i="1">
                            <a:latin typeface="Cambria Math" panose="02040503050406030204"/>
                          </a:rPr>
                          <m:t>𝒅</m:t>
                        </m:r>
                      </m:e>
                    </m:func>
                    <m:r>
                      <a:rPr lang="en-US" altLang="zh-CN" sz="2400" b="1" i="1">
                        <a:latin typeface="Cambria Math" panose="02040503050406030204"/>
                      </a:rPr>
                      <m:t>+</m:t>
                    </m:r>
                    <m:r>
                      <a:rPr lang="en-US" altLang="zh-CN" sz="2400" b="1" i="1">
                        <a:latin typeface="Cambria Math" panose="02040503050406030204"/>
                      </a:rPr>
                      <m:t>𝟐𝟎</m:t>
                    </m:r>
                    <m:r>
                      <a:rPr lang="en-US" altLang="zh-CN" sz="2400" b="1" i="1">
                        <a:latin typeface="Cambria Math" panose="02040503050406030204"/>
                      </a:rPr>
                      <m:t>×</m:t>
                    </m:r>
                    <m:func>
                      <m:funcPr>
                        <m:ctrlPr>
                          <a:rPr lang="zh-CN" altLang="zh-CN" sz="2400" b="1" i="1">
                            <a:latin typeface="Cambria Math" panose="02040503050406030204"/>
                          </a:rPr>
                        </m:ctrlPr>
                      </m:funcPr>
                      <m:fName>
                        <m:r>
                          <a:rPr lang="en-US" altLang="zh-CN" sz="2400" b="1" i="1">
                            <a:latin typeface="Cambria Math" panose="02040503050406030204"/>
                          </a:rPr>
                          <m:t>𝒍𝒈</m:t>
                        </m:r>
                      </m:fName>
                      <m:e>
                        <m:r>
                          <a:rPr lang="en-US" altLang="zh-CN" sz="2400" b="1" i="1">
                            <a:latin typeface="Cambria Math" panose="02040503050406030204"/>
                          </a:rPr>
                          <m:t>𝒇</m:t>
                        </m:r>
                      </m:e>
                    </m:func>
                    <m:r>
                      <a:rPr lang="en-US" altLang="zh-CN" sz="2400" b="1" i="1">
                        <a:latin typeface="Cambria Math" panose="02040503050406030204"/>
                      </a:rPr>
                      <m:t>−</m:t>
                    </m:r>
                    <m:r>
                      <a:rPr lang="en-US" altLang="zh-CN" sz="2400" b="1" i="1">
                        <a:latin typeface="Cambria Math" panose="02040503050406030204"/>
                      </a:rPr>
                      <m:t>𝟐𝟖</m:t>
                    </m:r>
                    <m:r>
                      <a:rPr lang="en-US" altLang="zh-CN" sz="2400" b="1" i="1">
                        <a:latin typeface="Cambria Math" panose="02040503050406030204"/>
                      </a:rPr>
                      <m:t>+</m:t>
                    </m:r>
                    <m:sSub>
                      <m:sSubPr>
                        <m:ctrlPr>
                          <a:rPr lang="zh-CN" altLang="zh-CN" sz="2400" b="1" i="1">
                            <a:latin typeface="Cambria Math" panose="02040503050406030204"/>
                          </a:rPr>
                        </m:ctrlPr>
                      </m:sSubPr>
                      <m:e>
                        <m:r>
                          <a:rPr lang="en-US" altLang="zh-CN" sz="2400" b="1" i="1">
                            <a:latin typeface="Cambria Math" panose="02040503050406030204"/>
                          </a:rPr>
                          <m:t>𝑳</m:t>
                        </m:r>
                      </m:e>
                      <m:sub>
                        <m:r>
                          <a:rPr lang="en-US" altLang="zh-CN" sz="2400" b="1" i="1">
                            <a:latin typeface="Cambria Math" panose="02040503050406030204"/>
                          </a:rPr>
                          <m:t>𝒇</m:t>
                        </m:r>
                        <m:d>
                          <m:dPr>
                            <m:ctrlPr>
                              <a:rPr lang="zh-CN" altLang="zh-CN" sz="2400" b="1" i="1">
                                <a:latin typeface="Cambria Math" panose="02040503050406030204"/>
                              </a:rPr>
                            </m:ctrlPr>
                          </m:dPr>
                          <m:e>
                            <m:r>
                              <a:rPr lang="en-US" altLang="zh-CN" sz="2400" b="1" i="1">
                                <a:latin typeface="Cambria Math" panose="02040503050406030204"/>
                              </a:rPr>
                              <m:t>𝒏</m:t>
                            </m:r>
                          </m:e>
                        </m:d>
                      </m:sub>
                    </m:sSub>
                    <m:sSub>
                      <m:sSubPr>
                        <m:ctrlPr>
                          <a:rPr lang="zh-CN" altLang="zh-CN" sz="2400" b="1" i="1">
                            <a:latin typeface="Cambria Math" panose="02040503050406030204"/>
                          </a:rPr>
                        </m:ctrlPr>
                      </m:sSubPr>
                      <m:e>
                        <m:r>
                          <a:rPr lang="en-US" altLang="zh-CN" sz="2400" b="1" i="1">
                            <a:latin typeface="Cambria Math" panose="02040503050406030204"/>
                          </a:rPr>
                          <m:t>𝑿</m:t>
                        </m:r>
                      </m:e>
                      <m:sub>
                        <m:r>
                          <a:rPr lang="en-US" altLang="zh-CN" sz="2400" b="1" i="1">
                            <a:latin typeface="Cambria Math" panose="02040503050406030204"/>
                          </a:rPr>
                          <m:t>𝝈</m:t>
                        </m:r>
                      </m:sub>
                    </m:sSub>
                  </m:oMath>
                </a14:m>
                <a:r>
                  <a:rPr lang="en-US" altLang="zh-CN" sz="2400" b="1" dirty="0"/>
                  <a:t> </a:t>
                </a:r>
                <a:r>
                  <a:rPr lang="zh-CN" altLang="zh-CN" sz="2400" b="1" dirty="0" smtClean="0"/>
                  <a:t>（</a:t>
                </a:r>
                <a:r>
                  <a:rPr lang="en-US" altLang="zh-CN" sz="2400" b="1" dirty="0" smtClean="0"/>
                  <a:t>2-41</a:t>
                </a:r>
                <a:r>
                  <a:rPr lang="zh-CN" altLang="zh-CN" sz="2400" b="1" dirty="0"/>
                  <a:t>）</a:t>
                </a:r>
                <a:endParaRPr lang="zh-CN" altLang="zh-CN" sz="2400" b="1" dirty="0"/>
              </a:p>
              <a:p>
                <a:pPr marL="0" indent="0">
                  <a:buNone/>
                </a:pPr>
                <a:r>
                  <a:rPr lang="zh-CN" altLang="zh-CN" sz="2400" b="1" dirty="0"/>
                  <a:t>式</a:t>
                </a:r>
                <a:r>
                  <a:rPr lang="en-US" altLang="zh-CN" sz="2400" b="1" dirty="0"/>
                  <a:t>2-39</a:t>
                </a:r>
                <a:r>
                  <a:rPr lang="zh-CN" altLang="zh-CN" sz="2400" b="1" dirty="0"/>
                  <a:t>和</a:t>
                </a:r>
                <a:r>
                  <a:rPr lang="en-US" altLang="zh-CN" sz="2400" b="1" dirty="0"/>
                  <a:t>2-40</a:t>
                </a:r>
                <a:r>
                  <a:rPr lang="zh-CN" altLang="zh-CN" sz="2400" b="1" dirty="0"/>
                  <a:t>中，</a:t>
                </a:r>
                <a14:m>
                  <m:oMath xmlns:m="http://schemas.openxmlformats.org/officeDocument/2006/math">
                    <m:sSub>
                      <m:sSubPr>
                        <m:ctrlPr>
                          <a:rPr lang="zh-CN" altLang="zh-CN" sz="2400" b="1" i="1">
                            <a:latin typeface="Cambria Math" panose="02040503050406030204"/>
                          </a:rPr>
                        </m:ctrlPr>
                      </m:sSubPr>
                      <m:e>
                        <m:r>
                          <a:rPr lang="en-US" altLang="zh-CN" sz="2400" b="1" i="1">
                            <a:latin typeface="Cambria Math" panose="02040503050406030204"/>
                          </a:rPr>
                          <m:t>𝑿</m:t>
                        </m:r>
                      </m:e>
                      <m:sub>
                        <m:r>
                          <a:rPr lang="en-US" altLang="zh-CN" sz="2400" b="1" i="1">
                            <a:latin typeface="Cambria Math" panose="02040503050406030204"/>
                          </a:rPr>
                          <m:t>𝝈</m:t>
                        </m:r>
                      </m:sub>
                    </m:sSub>
                  </m:oMath>
                </a14:m>
                <a:r>
                  <a:rPr lang="zh-CN" altLang="zh-CN" sz="2400" b="1" dirty="0"/>
                  <a:t>为慢衰落余量，取值与覆盖概率和室内慢衰落标准差有关；频率</a:t>
                </a:r>
                <a:r>
                  <a:rPr lang="en-US" altLang="zh-CN" sz="2400" b="1" i="1" dirty="0"/>
                  <a:t>f</a:t>
                </a:r>
                <a:r>
                  <a:rPr lang="zh-CN" altLang="zh-CN" sz="2400" b="1" dirty="0"/>
                  <a:t>的单位为</a:t>
                </a:r>
                <a:r>
                  <a:rPr lang="en-US" altLang="zh-CN" sz="2400" b="1" dirty="0"/>
                  <a:t>MHz</a:t>
                </a:r>
                <a:r>
                  <a:rPr lang="zh-CN" altLang="zh-CN" sz="2400" b="1" dirty="0"/>
                  <a:t>，距离</a:t>
                </a:r>
                <a:r>
                  <a:rPr lang="en-US" altLang="zh-CN" sz="2400" b="1" i="1" dirty="0"/>
                  <a:t>d</a:t>
                </a:r>
                <a:r>
                  <a:rPr lang="zh-CN" altLang="zh-CN" sz="2400" b="1" dirty="0"/>
                  <a:t>以</a:t>
                </a:r>
                <a:r>
                  <a:rPr lang="en-US" altLang="zh-CN" sz="2400" b="1" dirty="0"/>
                  <a:t>km</a:t>
                </a:r>
                <a:r>
                  <a:rPr lang="zh-CN" altLang="zh-CN" sz="2400" b="1" dirty="0"/>
                  <a:t>为单位；</a:t>
                </a:r>
                <a14:m>
                  <m:oMath xmlns:m="http://schemas.openxmlformats.org/officeDocument/2006/math">
                    <m:sSub>
                      <m:sSubPr>
                        <m:ctrlPr>
                          <a:rPr lang="zh-CN" altLang="zh-CN" sz="2400" b="1" i="1">
                            <a:latin typeface="Cambria Math" panose="02040503050406030204"/>
                          </a:rPr>
                        </m:ctrlPr>
                      </m:sSubPr>
                      <m:e>
                        <m:r>
                          <a:rPr lang="en-US" altLang="zh-CN" sz="2400" b="1" i="1">
                            <a:latin typeface="Cambria Math" panose="02040503050406030204"/>
                          </a:rPr>
                          <m:t>𝑳</m:t>
                        </m:r>
                      </m:e>
                      <m:sub>
                        <m:r>
                          <a:rPr lang="en-US" altLang="zh-CN" sz="2400" b="1" i="1">
                            <a:latin typeface="Cambria Math" panose="02040503050406030204"/>
                          </a:rPr>
                          <m:t>𝒇</m:t>
                        </m:r>
                        <m:d>
                          <m:dPr>
                            <m:ctrlPr>
                              <a:rPr lang="zh-CN" altLang="zh-CN" sz="2400" b="1" i="1">
                                <a:latin typeface="Cambria Math" panose="02040503050406030204"/>
                              </a:rPr>
                            </m:ctrlPr>
                          </m:dPr>
                          <m:e>
                            <m:r>
                              <a:rPr lang="en-US" altLang="zh-CN" sz="2400" b="1" i="1">
                                <a:latin typeface="Cambria Math" panose="02040503050406030204"/>
                              </a:rPr>
                              <m:t>𝒏</m:t>
                            </m:r>
                          </m:e>
                        </m:d>
                      </m:sub>
                    </m:sSub>
                  </m:oMath>
                </a14:m>
                <a:r>
                  <a:rPr lang="zh-CN" altLang="zh-CN" sz="2400" b="1" dirty="0"/>
                  <a:t>为楼层穿透损耗因子</a:t>
                </a:r>
                <a:r>
                  <a:rPr lang="zh-CN" altLang="zh-CN" sz="2400" b="1" dirty="0" smtClean="0"/>
                  <a:t>。</a:t>
                </a:r>
                <a:endParaRPr lang="en-US" altLang="zh-CN" sz="2400" b="1" dirty="0" smtClean="0"/>
              </a:p>
              <a:p>
                <a:pPr marL="0" indent="0">
                  <a:buNone/>
                </a:pPr>
                <a:r>
                  <a:rPr lang="en-US" altLang="zh-CN" sz="2400" b="1" dirty="0" smtClean="0"/>
                  <a:t>                    </a:t>
                </a:r>
                <a14:m>
                  <m:oMath xmlns:m="http://schemas.openxmlformats.org/officeDocument/2006/math">
                    <m:sSub>
                      <m:sSubPr>
                        <m:ctrlPr>
                          <a:rPr lang="zh-CN" altLang="zh-CN" sz="2400" b="1" i="1">
                            <a:latin typeface="Cambria Math" panose="02040503050406030204"/>
                          </a:rPr>
                        </m:ctrlPr>
                      </m:sSubPr>
                      <m:e>
                        <m:r>
                          <a:rPr lang="en-US" altLang="zh-CN" sz="2400" b="1" i="1">
                            <a:latin typeface="Cambria Math" panose="02040503050406030204"/>
                          </a:rPr>
                          <m:t>𝑳</m:t>
                        </m:r>
                      </m:e>
                      <m:sub>
                        <m:r>
                          <a:rPr lang="en-US" altLang="zh-CN" sz="2400" b="1" i="1">
                            <a:latin typeface="Cambria Math" panose="02040503050406030204"/>
                          </a:rPr>
                          <m:t>𝒇</m:t>
                        </m:r>
                        <m:d>
                          <m:dPr>
                            <m:ctrlPr>
                              <a:rPr lang="zh-CN" altLang="zh-CN" sz="2400" b="1" i="1">
                                <a:latin typeface="Cambria Math" panose="02040503050406030204"/>
                              </a:rPr>
                            </m:ctrlPr>
                          </m:dPr>
                          <m:e>
                            <m:r>
                              <a:rPr lang="en-US" altLang="zh-CN" sz="2400" b="1" i="1">
                                <a:latin typeface="Cambria Math" panose="02040503050406030204"/>
                              </a:rPr>
                              <m:t>𝒏</m:t>
                            </m:r>
                          </m:e>
                        </m:d>
                      </m:sub>
                    </m:sSub>
                    <m:r>
                      <a:rPr lang="en-US" altLang="zh-CN" sz="2400" b="1" i="1">
                        <a:latin typeface="Cambria Math" panose="02040503050406030204"/>
                      </a:rPr>
                      <m:t>=</m:t>
                    </m:r>
                    <m:nary>
                      <m:naryPr>
                        <m:chr m:val="∑"/>
                        <m:limLoc m:val="subSup"/>
                        <m:ctrlPr>
                          <a:rPr lang="zh-CN" altLang="zh-CN" sz="2400" b="1" i="1">
                            <a:latin typeface="Cambria Math" panose="02040503050406030204"/>
                          </a:rPr>
                        </m:ctrlPr>
                      </m:naryPr>
                      <m:sub>
                        <m:r>
                          <a:rPr lang="en-US" altLang="zh-CN" sz="2400" b="1" i="1">
                            <a:latin typeface="Cambria Math" panose="02040503050406030204"/>
                          </a:rPr>
                          <m:t>𝒊</m:t>
                        </m:r>
                        <m:r>
                          <a:rPr lang="en-US" altLang="zh-CN" sz="2400" b="1" i="1">
                            <a:latin typeface="Cambria Math" panose="02040503050406030204"/>
                          </a:rPr>
                          <m:t>=</m:t>
                        </m:r>
                        <m:r>
                          <a:rPr lang="en-US" altLang="zh-CN" sz="2400" b="1" i="1">
                            <a:latin typeface="Cambria Math" panose="02040503050406030204"/>
                          </a:rPr>
                          <m:t>𝟎</m:t>
                        </m:r>
                      </m:sub>
                      <m:sup>
                        <m:r>
                          <a:rPr lang="en-US" altLang="zh-CN" sz="2400" b="1" i="1">
                            <a:latin typeface="Cambria Math" panose="02040503050406030204"/>
                          </a:rPr>
                          <m:t>𝒏</m:t>
                        </m:r>
                      </m:sup>
                      <m:e>
                        <m:d>
                          <m:dPr>
                            <m:ctrlPr>
                              <a:rPr lang="zh-CN" altLang="zh-CN" sz="2400" b="1" i="1">
                                <a:latin typeface="Cambria Math" panose="02040503050406030204"/>
                              </a:rPr>
                            </m:ctrlPr>
                          </m:dPr>
                          <m:e>
                            <m:sSub>
                              <m:sSubPr>
                                <m:ctrlPr>
                                  <a:rPr lang="zh-CN" altLang="zh-CN" sz="2400" b="1" i="1">
                                    <a:latin typeface="Cambria Math" panose="02040503050406030204"/>
                                  </a:rPr>
                                </m:ctrlPr>
                              </m:sSubPr>
                              <m:e>
                                <m:r>
                                  <a:rPr lang="en-US" altLang="zh-CN" sz="2400" b="1" i="1">
                                    <a:latin typeface="Cambria Math" panose="02040503050406030204"/>
                                  </a:rPr>
                                  <m:t>𝑷</m:t>
                                </m:r>
                              </m:e>
                              <m:sub>
                                <m:r>
                                  <a:rPr lang="en-US" altLang="zh-CN" sz="2400" b="1" i="1">
                                    <a:latin typeface="Cambria Math" panose="02040503050406030204"/>
                                  </a:rPr>
                                  <m:t>𝒊</m:t>
                                </m:r>
                              </m:sub>
                            </m:sSub>
                          </m:e>
                        </m:d>
                      </m:e>
                    </m:nary>
                  </m:oMath>
                </a14:m>
                <a:r>
                  <a:rPr lang="en-US" altLang="zh-CN" sz="2400" b="1" dirty="0"/>
                  <a:t>                            </a:t>
                </a:r>
                <a:r>
                  <a:rPr lang="zh-CN" altLang="zh-CN" sz="2400" b="1" dirty="0"/>
                  <a:t>（</a:t>
                </a:r>
                <a:r>
                  <a:rPr lang="en-US" altLang="zh-CN" sz="2400" b="1" dirty="0"/>
                  <a:t>2-42</a:t>
                </a:r>
                <a:r>
                  <a:rPr lang="zh-CN" altLang="zh-CN" sz="2400" b="1" dirty="0" smtClean="0"/>
                  <a:t>）式</a:t>
                </a:r>
                <a:r>
                  <a:rPr lang="en-US" altLang="zh-CN" sz="2400" b="1" dirty="0"/>
                  <a:t>2-42</a:t>
                </a:r>
                <a:r>
                  <a:rPr lang="zh-CN" altLang="zh-CN" sz="2400" b="1" dirty="0"/>
                  <a:t>中，</a:t>
                </a:r>
                <a14:m>
                  <m:oMath xmlns:m="http://schemas.openxmlformats.org/officeDocument/2006/math">
                    <m:sSub>
                      <m:sSubPr>
                        <m:ctrlPr>
                          <a:rPr lang="zh-CN" altLang="zh-CN" sz="2400" b="1" i="1">
                            <a:latin typeface="Cambria Math" panose="02040503050406030204"/>
                          </a:rPr>
                        </m:ctrlPr>
                      </m:sSubPr>
                      <m:e>
                        <m:r>
                          <a:rPr lang="en-US" altLang="zh-CN" sz="2400" b="1" i="1">
                            <a:latin typeface="Cambria Math" panose="02040503050406030204"/>
                          </a:rPr>
                          <m:t>𝑷</m:t>
                        </m:r>
                      </m:e>
                      <m:sub>
                        <m:r>
                          <a:rPr lang="en-US" altLang="zh-CN" sz="2400" b="1" i="1">
                            <a:latin typeface="Cambria Math" panose="02040503050406030204"/>
                          </a:rPr>
                          <m:t>𝒊</m:t>
                        </m:r>
                      </m:sub>
                    </m:sSub>
                  </m:oMath>
                </a14:m>
                <a:r>
                  <a:rPr lang="zh-CN" altLang="zh-CN" sz="2400" b="1" dirty="0"/>
                  <a:t>为第</a:t>
                </a:r>
                <a:r>
                  <a:rPr lang="en-US" altLang="zh-CN" sz="2400" b="1" i="1" dirty="0" err="1"/>
                  <a:t>i</a:t>
                </a:r>
                <a:r>
                  <a:rPr lang="zh-CN" altLang="zh-CN" sz="2400" b="1" dirty="0"/>
                  <a:t>面墙的穿透损耗；</a:t>
                </a:r>
                <a:r>
                  <a:rPr lang="en-US" altLang="zh-CN" sz="2400" b="1" i="1" dirty="0"/>
                  <a:t>n</a:t>
                </a:r>
                <a:r>
                  <a:rPr lang="zh-CN" altLang="zh-CN" sz="2400" b="1" dirty="0"/>
                  <a:t>表示隔墙的数量。</a:t>
                </a:r>
                <a:endParaRPr lang="zh-CN" altLang="en-US" sz="2400" b="1"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1268760"/>
                <a:ext cx="8507288" cy="4525963"/>
              </a:xfrm>
              <a:blipFill rotWithShape="1">
                <a:blip r:embed="rId1"/>
                <a:stretch>
                  <a:fillRect l="-1" t="-1" r="3" b="8"/>
                </a:stretch>
              </a:blipFill>
            </p:spPr>
            <p:txBody>
              <a:bodyPr/>
              <a:lstStyle/>
              <a:p>
                <a:r>
                  <a:rPr lang="zh-CN" altLang="en-US">
                    <a:noFill/>
                  </a:rPr>
                  <a:t> </a:t>
                </a:r>
              </a:p>
            </p:txBody>
          </p:sp>
        </mc:Fallback>
      </mc:AlternateContent>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634082"/>
          </a:xfrm>
        </p:spPr>
        <p:txBody>
          <a:bodyPr/>
          <a:lstStyle/>
          <a:p>
            <a:pPr algn="l"/>
            <a:r>
              <a:rPr lang="en-US" altLang="zh-CN" sz="2800" b="1" dirty="0"/>
              <a:t>2.4.4 SPM</a:t>
            </a:r>
            <a:r>
              <a:rPr lang="zh-CN" altLang="zh-CN" sz="2800" b="1" dirty="0"/>
              <a:t>传播</a:t>
            </a:r>
            <a:r>
              <a:rPr lang="zh-CN" altLang="zh-CN" sz="2800" b="1" dirty="0" smtClean="0"/>
              <a:t>模型</a:t>
            </a:r>
            <a:endParaRPr lang="zh-CN" altLang="en-US" sz="2800" b="1" dirty="0"/>
          </a:p>
        </p:txBody>
      </p:sp>
      <p:sp>
        <p:nvSpPr>
          <p:cNvPr id="3" name="内容占位符 2"/>
          <p:cNvSpPr>
            <a:spLocks noGrp="1"/>
          </p:cNvSpPr>
          <p:nvPr>
            <p:ph idx="1"/>
          </p:nvPr>
        </p:nvSpPr>
        <p:spPr/>
        <p:txBody>
          <a:bodyPr/>
          <a:lstStyle/>
          <a:p>
            <a:pPr marL="0" indent="0">
              <a:lnSpc>
                <a:spcPct val="150000"/>
              </a:lnSpc>
              <a:buNone/>
            </a:pPr>
            <a:r>
              <a:rPr lang="en-US" altLang="zh-CN" dirty="0" smtClean="0"/>
              <a:t>       </a:t>
            </a:r>
            <a:r>
              <a:rPr lang="zh-CN" altLang="zh-CN" sz="2800" b="1" dirty="0" smtClean="0"/>
              <a:t>在</a:t>
            </a:r>
            <a:r>
              <a:rPr lang="zh-CN" altLang="zh-CN" sz="2800" b="1" dirty="0"/>
              <a:t>实际应用中，考虑到现实环境中不同地形地物对电波传播的影响，为了更好地保证覆盖预测结果的正确性，在各种规划软件中，一般都使用</a:t>
            </a:r>
            <a:r>
              <a:rPr lang="en-US" altLang="zh-CN" sz="2800" b="1" dirty="0"/>
              <a:t>SPM</a:t>
            </a:r>
            <a:r>
              <a:rPr lang="zh-CN" altLang="zh-CN" sz="2800" b="1" dirty="0"/>
              <a:t>的传播模型，然后根据各个地区的不同情况，对模型参数进行校正后再使用。</a:t>
            </a:r>
            <a:endParaRPr lang="zh-CN" altLang="zh-CN" sz="2800" b="1" dirty="0"/>
          </a:p>
          <a:p>
            <a:pPr marL="0" indent="0">
              <a:buNone/>
            </a:pPr>
            <a:endParaRPr lang="zh-CN" alt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634082"/>
          </a:xfrm>
        </p:spPr>
        <p:txBody>
          <a:bodyPr/>
          <a:lstStyle/>
          <a:p>
            <a:pPr algn="l"/>
            <a:r>
              <a:rPr lang="en-US" altLang="zh-CN" sz="2800" b="1" dirty="0"/>
              <a:t>2.4.4 SPM</a:t>
            </a:r>
            <a:r>
              <a:rPr lang="zh-CN" altLang="zh-CN" sz="2800" b="1" dirty="0"/>
              <a:t>传播</a:t>
            </a:r>
            <a:r>
              <a:rPr lang="zh-CN" altLang="zh-CN" sz="2800" b="1" dirty="0" smtClean="0"/>
              <a:t>模型</a:t>
            </a:r>
            <a:endParaRPr lang="zh-CN" altLang="en-US" sz="2800" b="1"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22885" y="1268730"/>
                <a:ext cx="8994140" cy="4526280"/>
              </a:xfrm>
            </p:spPr>
            <p:txBody>
              <a:bodyPr/>
              <a:lstStyle/>
              <a:p>
                <a:pPr marL="0" indent="0">
                  <a:buNone/>
                </a:pPr>
                <a:r>
                  <a:rPr lang="en-US" altLang="zh-CN" sz="2800" b="1" dirty="0" smtClean="0"/>
                  <a:t>SPM</a:t>
                </a:r>
                <a:r>
                  <a:rPr lang="zh-CN" altLang="zh-CN" sz="2800" b="1" dirty="0"/>
                  <a:t>传播模型公式</a:t>
                </a:r>
                <a:endParaRPr lang="zh-CN" altLang="zh-CN" sz="2800" b="1" dirty="0"/>
              </a:p>
              <a:p>
                <a:pPr marL="0" indent="0">
                  <a:buNone/>
                </a:pPr>
                <a14:m>
                  <m:oMath xmlns:m="http://schemas.openxmlformats.org/officeDocument/2006/math">
                    <m:sSub>
                      <m:sSubPr>
                        <m:ctrlPr>
                          <a:rPr lang="zh-CN" altLang="zh-CN" i="1">
                            <a:latin typeface="Cambria Math" panose="02040503050406030204"/>
                          </a:rPr>
                        </m:ctrlPr>
                      </m:sSubPr>
                      <m:e>
                        <m:r>
                          <a:rPr lang="en-US" altLang="zh-CN" i="1">
                            <a:latin typeface="Cambria Math" panose="02040503050406030204"/>
                          </a:rPr>
                          <m:t>𝐿</m:t>
                        </m:r>
                      </m:e>
                      <m:sub>
                        <m:r>
                          <a:rPr lang="en-US" altLang="zh-CN" i="1">
                            <a:latin typeface="Cambria Math" panose="02040503050406030204"/>
                          </a:rPr>
                          <m:t>𝑀</m:t>
                        </m:r>
                      </m:sub>
                    </m:sSub>
                    <m:r>
                      <a:rPr lang="en-US" altLang="zh-CN" i="1">
                        <a:latin typeface="Cambria Math" panose="02040503050406030204"/>
                      </a:rPr>
                      <m:t>=</m:t>
                    </m:r>
                    <m:sSub>
                      <m:sSubPr>
                        <m:ctrlPr>
                          <a:rPr lang="zh-CN" altLang="zh-CN" i="1">
                            <a:latin typeface="Cambria Math" panose="02040503050406030204"/>
                          </a:rPr>
                        </m:ctrlPr>
                      </m:sSubPr>
                      <m:e>
                        <m:r>
                          <a:rPr lang="en-US" altLang="zh-CN" i="1">
                            <a:latin typeface="Cambria Math" panose="02040503050406030204"/>
                          </a:rPr>
                          <m:t>𝐾</m:t>
                        </m:r>
                      </m:e>
                      <m:sub>
                        <m:r>
                          <a:rPr lang="en-US" altLang="zh-CN" i="1">
                            <a:latin typeface="Cambria Math" panose="02040503050406030204"/>
                          </a:rPr>
                          <m:t>1</m:t>
                        </m:r>
                      </m:sub>
                    </m:sSub>
                    <m:r>
                      <a:rPr lang="en-US" altLang="zh-CN" i="1">
                        <a:latin typeface="Cambria Math" panose="02040503050406030204"/>
                      </a:rPr>
                      <m:t>+</m:t>
                    </m:r>
                    <m:sSub>
                      <m:sSubPr>
                        <m:ctrlPr>
                          <a:rPr lang="zh-CN" altLang="zh-CN" i="1">
                            <a:latin typeface="Cambria Math" panose="02040503050406030204"/>
                          </a:rPr>
                        </m:ctrlPr>
                      </m:sSubPr>
                      <m:e>
                        <m:r>
                          <a:rPr lang="en-US" altLang="zh-CN" i="1">
                            <a:latin typeface="Cambria Math" panose="02040503050406030204"/>
                          </a:rPr>
                          <m:t>𝐾</m:t>
                        </m:r>
                      </m:e>
                      <m:sub>
                        <m:r>
                          <a:rPr lang="en-US" altLang="zh-CN" i="1">
                            <a:latin typeface="Cambria Math" panose="02040503050406030204"/>
                          </a:rPr>
                          <m:t>2</m:t>
                        </m:r>
                      </m:sub>
                    </m:sSub>
                    <m:r>
                      <a:rPr lang="en-US" altLang="zh-CN" i="1">
                        <a:latin typeface="Cambria Math" panose="02040503050406030204"/>
                      </a:rPr>
                      <m:t>×</m:t>
                    </m:r>
                    <m:func>
                      <m:funcPr>
                        <m:ctrlPr>
                          <a:rPr lang="zh-CN" altLang="zh-CN" i="1">
                            <a:latin typeface="Cambria Math" panose="02040503050406030204"/>
                          </a:rPr>
                        </m:ctrlPr>
                      </m:funcPr>
                      <m:fName>
                        <m:r>
                          <a:rPr lang="en-US" altLang="zh-CN" i="1">
                            <a:latin typeface="Cambria Math" panose="02040503050406030204"/>
                          </a:rPr>
                          <m:t>𝑙𝑔</m:t>
                        </m:r>
                      </m:fName>
                      <m:e>
                        <m:r>
                          <a:rPr lang="en-US" altLang="zh-CN" i="1">
                            <a:latin typeface="Cambria Math" panose="02040503050406030204"/>
                          </a:rPr>
                          <m:t>𝑑</m:t>
                        </m:r>
                      </m:e>
                    </m:func>
                    <m:r>
                      <a:rPr lang="en-US" altLang="zh-CN" i="1">
                        <a:latin typeface="Cambria Math" panose="02040503050406030204"/>
                      </a:rPr>
                      <m:t>+</m:t>
                    </m:r>
                    <m:sSub>
                      <m:sSubPr>
                        <m:ctrlPr>
                          <a:rPr lang="zh-CN" altLang="zh-CN" i="1">
                            <a:latin typeface="Cambria Math" panose="02040503050406030204"/>
                          </a:rPr>
                        </m:ctrlPr>
                      </m:sSubPr>
                      <m:e>
                        <m:r>
                          <a:rPr lang="en-US" altLang="zh-CN" i="1">
                            <a:latin typeface="Cambria Math" panose="02040503050406030204"/>
                          </a:rPr>
                          <m:t>𝐾</m:t>
                        </m:r>
                      </m:e>
                      <m:sub>
                        <m:r>
                          <a:rPr lang="en-US" altLang="zh-CN" i="1">
                            <a:latin typeface="Cambria Math" panose="02040503050406030204"/>
                          </a:rPr>
                          <m:t>3</m:t>
                        </m:r>
                      </m:sub>
                    </m:sSub>
                    <m:r>
                      <a:rPr lang="en-US" altLang="zh-CN" i="1">
                        <a:latin typeface="Cambria Math" panose="02040503050406030204"/>
                      </a:rPr>
                      <m:t>×</m:t>
                    </m:r>
                    <m:func>
                      <m:funcPr>
                        <m:ctrlPr>
                          <a:rPr lang="zh-CN" altLang="zh-CN" i="1">
                            <a:latin typeface="Cambria Math" panose="02040503050406030204"/>
                          </a:rPr>
                        </m:ctrlPr>
                      </m:funcPr>
                      <m:fName>
                        <m:r>
                          <a:rPr lang="en-US" altLang="zh-CN" i="1">
                            <a:latin typeface="Cambria Math" panose="02040503050406030204"/>
                          </a:rPr>
                          <m:t>𝑙𝑔</m:t>
                        </m:r>
                      </m:fName>
                      <m:e>
                        <m:d>
                          <m:dPr>
                            <m:ctrlPr>
                              <a:rPr lang="zh-CN" altLang="zh-CN" i="1">
                                <a:latin typeface="Cambria Math" panose="02040503050406030204"/>
                              </a:rPr>
                            </m:ctrlPr>
                          </m:dPr>
                          <m:e>
                            <m:sSub>
                              <m:sSubPr>
                                <m:ctrlPr>
                                  <a:rPr lang="zh-CN" altLang="zh-CN" i="1">
                                    <a:latin typeface="Cambria Math" panose="02040503050406030204"/>
                                  </a:rPr>
                                </m:ctrlPr>
                              </m:sSubPr>
                              <m:e>
                                <m:r>
                                  <a:rPr lang="en-US" altLang="zh-CN" i="1">
                                    <a:latin typeface="Cambria Math" panose="02040503050406030204"/>
                                  </a:rPr>
                                  <m:t>𝐻</m:t>
                                </m:r>
                              </m:e>
                              <m:sub>
                                <m:r>
                                  <a:rPr lang="en-US" altLang="zh-CN" i="1">
                                    <a:latin typeface="Cambria Math" panose="02040503050406030204"/>
                                  </a:rPr>
                                  <m:t>𝑇𝑥𝑒𝑓𝑓</m:t>
                                </m:r>
                              </m:sub>
                            </m:sSub>
                          </m:e>
                        </m:d>
                      </m:e>
                    </m:func>
                    <m:r>
                      <a:rPr lang="en-US" altLang="zh-CN" i="1">
                        <a:latin typeface="Cambria Math" panose="02040503050406030204"/>
                      </a:rPr>
                      <m:t>+</m:t>
                    </m:r>
                    <m:sSub>
                      <m:sSubPr>
                        <m:ctrlPr>
                          <a:rPr lang="zh-CN" altLang="zh-CN" i="1">
                            <a:latin typeface="Cambria Math" panose="02040503050406030204"/>
                          </a:rPr>
                        </m:ctrlPr>
                      </m:sSubPr>
                      <m:e>
                        <m:r>
                          <a:rPr lang="en-US" altLang="zh-CN" i="1">
                            <a:latin typeface="Cambria Math" panose="02040503050406030204"/>
                          </a:rPr>
                          <m:t>𝐾</m:t>
                        </m:r>
                      </m:e>
                      <m:sub>
                        <m:r>
                          <a:rPr lang="en-US" altLang="zh-CN" i="1">
                            <a:latin typeface="Cambria Math" panose="02040503050406030204"/>
                          </a:rPr>
                          <m:t>4</m:t>
                        </m:r>
                      </m:sub>
                    </m:sSub>
                    <m:r>
                      <a:rPr lang="en-US" altLang="zh-CN" i="1">
                        <a:latin typeface="Cambria Math" panose="02040503050406030204"/>
                      </a:rPr>
                      <m:t>×</m:t>
                    </m:r>
                    <m:d>
                      <m:dPr>
                        <m:ctrlPr>
                          <a:rPr lang="zh-CN" altLang="zh-CN" i="1">
                            <a:latin typeface="Cambria Math" panose="02040503050406030204"/>
                          </a:rPr>
                        </m:ctrlPr>
                      </m:dPr>
                      <m:e>
                        <m:r>
                          <a:rPr lang="en-US" altLang="zh-CN" i="1">
                            <a:latin typeface="Cambria Math" panose="02040503050406030204"/>
                          </a:rPr>
                          <m:t>𝐷𝑖𝑓𝑓𝑟𝑎𝑐𝑡𝑖𝑜𝑛</m:t>
                        </m:r>
                        <m:r>
                          <a:rPr lang="en-US" altLang="zh-CN" i="1">
                            <a:latin typeface="Cambria Math" panose="02040503050406030204"/>
                          </a:rPr>
                          <m:t> </m:t>
                        </m:r>
                        <m:r>
                          <a:rPr lang="en-US" altLang="zh-CN" i="1">
                            <a:latin typeface="Cambria Math" panose="02040503050406030204"/>
                          </a:rPr>
                          <m:t>𝑙𝑜𝑠𝑠</m:t>
                        </m:r>
                      </m:e>
                    </m:d>
                    <m:r>
                      <a:rPr lang="en-US" altLang="zh-CN" i="1">
                        <a:latin typeface="Cambria Math" panose="02040503050406030204"/>
                      </a:rPr>
                      <m:t>+</m:t>
                    </m:r>
                    <m:sSub>
                      <m:sSubPr>
                        <m:ctrlPr>
                          <a:rPr lang="zh-CN" altLang="zh-CN" i="1">
                            <a:latin typeface="Cambria Math" panose="02040503050406030204"/>
                          </a:rPr>
                        </m:ctrlPr>
                      </m:sSubPr>
                      <m:e>
                        <m:r>
                          <a:rPr lang="en-US" altLang="zh-CN" i="1">
                            <a:latin typeface="Cambria Math" panose="02040503050406030204"/>
                          </a:rPr>
                          <m:t>𝐾</m:t>
                        </m:r>
                      </m:e>
                      <m:sub>
                        <m:r>
                          <a:rPr lang="en-US" altLang="zh-CN" i="1">
                            <a:latin typeface="Cambria Math" panose="02040503050406030204"/>
                          </a:rPr>
                          <m:t>5</m:t>
                        </m:r>
                      </m:sub>
                    </m:sSub>
                    <m:r>
                      <a:rPr lang="en-US" altLang="zh-CN" i="1">
                        <a:latin typeface="Cambria Math" panose="02040503050406030204"/>
                      </a:rPr>
                      <m:t>×</m:t>
                    </m:r>
                    <m:func>
                      <m:funcPr>
                        <m:ctrlPr>
                          <a:rPr lang="zh-CN" altLang="zh-CN" i="1">
                            <a:latin typeface="Cambria Math" panose="02040503050406030204"/>
                          </a:rPr>
                        </m:ctrlPr>
                      </m:funcPr>
                      <m:fName>
                        <m:r>
                          <a:rPr lang="en-US" altLang="zh-CN" i="1">
                            <a:latin typeface="Cambria Math" panose="02040503050406030204"/>
                          </a:rPr>
                          <m:t>𝑙𝑔</m:t>
                        </m:r>
                      </m:fName>
                      <m:e>
                        <m:r>
                          <a:rPr lang="en-US" altLang="zh-CN" i="1">
                            <a:latin typeface="Cambria Math" panose="02040503050406030204"/>
                          </a:rPr>
                          <m:t>𝑑</m:t>
                        </m:r>
                      </m:e>
                    </m:func>
                    <m:r>
                      <a:rPr lang="en-US" altLang="zh-CN" i="1">
                        <a:latin typeface="Cambria Math" panose="02040503050406030204"/>
                      </a:rPr>
                      <m:t>×</m:t>
                    </m:r>
                    <m:func>
                      <m:funcPr>
                        <m:ctrlPr>
                          <a:rPr lang="zh-CN" altLang="zh-CN" i="1">
                            <a:latin typeface="Cambria Math" panose="02040503050406030204"/>
                          </a:rPr>
                        </m:ctrlPr>
                      </m:funcPr>
                      <m:fName>
                        <m:r>
                          <a:rPr lang="en-US" altLang="zh-CN" i="1">
                            <a:latin typeface="Cambria Math" panose="02040503050406030204"/>
                          </a:rPr>
                          <m:t>                     </m:t>
                        </m:r>
                        <m:r>
                          <a:rPr lang="en-US" altLang="zh-CN" i="1">
                            <a:latin typeface="Cambria Math" panose="02040503050406030204"/>
                          </a:rPr>
                          <m:t>𝑙𝑔</m:t>
                        </m:r>
                      </m:fName>
                      <m:e>
                        <m:d>
                          <m:dPr>
                            <m:ctrlPr>
                              <a:rPr lang="zh-CN" altLang="zh-CN" i="1">
                                <a:latin typeface="Cambria Math" panose="02040503050406030204"/>
                              </a:rPr>
                            </m:ctrlPr>
                          </m:dPr>
                          <m:e>
                            <m:sSub>
                              <m:sSubPr>
                                <m:ctrlPr>
                                  <a:rPr lang="zh-CN" altLang="zh-CN" i="1">
                                    <a:latin typeface="Cambria Math" panose="02040503050406030204"/>
                                  </a:rPr>
                                </m:ctrlPr>
                              </m:sSubPr>
                              <m:e>
                                <m:r>
                                  <a:rPr lang="en-US" altLang="zh-CN" i="1">
                                    <a:latin typeface="Cambria Math" panose="02040503050406030204"/>
                                  </a:rPr>
                                  <m:t>𝐻</m:t>
                                </m:r>
                              </m:e>
                              <m:sub>
                                <m:r>
                                  <a:rPr lang="en-US" altLang="zh-CN" i="1">
                                    <a:latin typeface="Cambria Math" panose="02040503050406030204"/>
                                  </a:rPr>
                                  <m:t>𝑇𝑥𝑒𝑓𝑓</m:t>
                                </m:r>
                              </m:sub>
                            </m:sSub>
                          </m:e>
                        </m:d>
                      </m:e>
                    </m:func>
                    <m:r>
                      <a:rPr lang="en-US" altLang="zh-CN" i="1">
                        <a:latin typeface="Cambria Math" panose="02040503050406030204"/>
                      </a:rPr>
                      <m:t>+</m:t>
                    </m:r>
                    <m:sSub>
                      <m:sSubPr>
                        <m:ctrlPr>
                          <a:rPr lang="zh-CN" altLang="zh-CN" i="1">
                            <a:latin typeface="Cambria Math" panose="02040503050406030204"/>
                          </a:rPr>
                        </m:ctrlPr>
                      </m:sSubPr>
                      <m:e>
                        <m:r>
                          <a:rPr lang="en-US" altLang="zh-CN" i="1">
                            <a:latin typeface="Cambria Math" panose="02040503050406030204"/>
                          </a:rPr>
                          <m:t>𝐾</m:t>
                        </m:r>
                      </m:e>
                      <m:sub>
                        <m:r>
                          <a:rPr lang="en-US" altLang="zh-CN" i="1">
                            <a:latin typeface="Cambria Math" panose="02040503050406030204"/>
                          </a:rPr>
                          <m:t>6</m:t>
                        </m:r>
                      </m:sub>
                    </m:sSub>
                    <m:r>
                      <a:rPr lang="en-US" altLang="zh-CN" i="1">
                        <a:latin typeface="Cambria Math" panose="02040503050406030204"/>
                      </a:rPr>
                      <m:t>×</m:t>
                    </m:r>
                    <m:d>
                      <m:dPr>
                        <m:ctrlPr>
                          <a:rPr lang="zh-CN" altLang="zh-CN" i="1">
                            <a:latin typeface="Cambria Math" panose="02040503050406030204"/>
                          </a:rPr>
                        </m:ctrlPr>
                      </m:dPr>
                      <m:e>
                        <m:sSub>
                          <m:sSubPr>
                            <m:ctrlPr>
                              <a:rPr lang="zh-CN" altLang="zh-CN" i="1">
                                <a:latin typeface="Cambria Math" panose="02040503050406030204"/>
                              </a:rPr>
                            </m:ctrlPr>
                          </m:sSubPr>
                          <m:e>
                            <m:r>
                              <a:rPr lang="en-US" altLang="zh-CN" i="1">
                                <a:latin typeface="Cambria Math" panose="02040503050406030204"/>
                              </a:rPr>
                              <m:t>𝐻</m:t>
                            </m:r>
                          </m:e>
                          <m:sub>
                            <m:r>
                              <a:rPr lang="en-US" altLang="zh-CN" i="1">
                                <a:latin typeface="Cambria Math" panose="02040503050406030204"/>
                              </a:rPr>
                              <m:t>𝑅𝑥𝑒𝑓𝑓</m:t>
                            </m:r>
                          </m:sub>
                        </m:sSub>
                      </m:e>
                    </m:d>
                    <m:r>
                      <a:rPr lang="en-US" altLang="zh-CN" i="1">
                        <a:latin typeface="Cambria Math" panose="02040503050406030204"/>
                      </a:rPr>
                      <m:t>+</m:t>
                    </m:r>
                    <m:sSub>
                      <m:sSubPr>
                        <m:ctrlPr>
                          <a:rPr lang="zh-CN" altLang="zh-CN" i="1">
                            <a:latin typeface="Cambria Math" panose="02040503050406030204"/>
                          </a:rPr>
                        </m:ctrlPr>
                      </m:sSubPr>
                      <m:e>
                        <m:r>
                          <a:rPr lang="en-US" altLang="zh-CN" i="1">
                            <a:latin typeface="Cambria Math" panose="02040503050406030204"/>
                          </a:rPr>
                          <m:t>𝐾</m:t>
                        </m:r>
                      </m:e>
                      <m:sub>
                        <m:r>
                          <a:rPr lang="en-US" altLang="zh-CN" i="1">
                            <a:latin typeface="Cambria Math" panose="02040503050406030204"/>
                          </a:rPr>
                          <m:t>𝑐𝑙𝑢𝑡𝑡𝑒𝑟</m:t>
                        </m:r>
                      </m:sub>
                    </m:sSub>
                    <m:r>
                      <a:rPr lang="en-US" altLang="zh-CN" i="1">
                        <a:latin typeface="Cambria Math" panose="02040503050406030204"/>
                      </a:rPr>
                      <m:t>×</m:t>
                    </m:r>
                    <m:sSub>
                      <m:sSubPr>
                        <m:ctrlPr>
                          <a:rPr lang="zh-CN" altLang="zh-CN" i="1">
                            <a:latin typeface="Cambria Math" panose="02040503050406030204"/>
                          </a:rPr>
                        </m:ctrlPr>
                      </m:sSubPr>
                      <m:e>
                        <m:r>
                          <a:rPr lang="en-US" altLang="zh-CN" i="1">
                            <a:latin typeface="Cambria Math" panose="02040503050406030204"/>
                          </a:rPr>
                          <m:t>𝑓</m:t>
                        </m:r>
                      </m:e>
                      <m:sub>
                        <m:r>
                          <a:rPr lang="en-US" altLang="zh-CN" i="1">
                            <a:latin typeface="Cambria Math" panose="02040503050406030204"/>
                          </a:rPr>
                          <m:t>𝑐𝑙𝑢𝑡𝑡𝑒𝑟</m:t>
                        </m:r>
                      </m:sub>
                    </m:sSub>
                  </m:oMath>
                </a14:m>
                <a:r>
                  <a:rPr lang="en-US" altLang="zh-CN" dirty="0"/>
                  <a:t>                       </a:t>
                </a:r>
                <a:r>
                  <a:rPr lang="zh-CN" altLang="zh-CN" dirty="0"/>
                  <a:t>（</a:t>
                </a:r>
                <a:r>
                  <a:rPr lang="en-US" altLang="zh-CN" dirty="0"/>
                  <a:t>2-43</a:t>
                </a:r>
                <a:r>
                  <a:rPr lang="zh-CN" altLang="zh-CN" dirty="0"/>
                  <a:t>）</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222885" y="1268730"/>
                <a:ext cx="8994140" cy="4526280"/>
              </a:xfrm>
              <a:blipFill rotWithShape="1">
                <a:blip r:embed="rId1"/>
                <a:stretch>
                  <a:fillRect/>
                </a:stretch>
              </a:blipFill>
            </p:spPr>
            <p:txBody>
              <a:bodyPr/>
              <a:lstStyle/>
              <a:p>
                <a:r>
                  <a:rPr lang="zh-CN" altLang="en-US">
                    <a:noFill/>
                  </a:rPr>
                  <a:t> </a:t>
                </a:r>
              </a:p>
            </p:txBody>
          </p:sp>
        </mc:Fallback>
      </mc:AlternateContent>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260648"/>
                <a:ext cx="8229600" cy="6120680"/>
              </a:xfrm>
            </p:spPr>
            <p:txBody>
              <a:bodyPr/>
              <a:lstStyle/>
              <a:p>
                <a:r>
                  <a:rPr lang="zh-CN" altLang="zh-CN" sz="2400" b="1" dirty="0"/>
                  <a:t>式</a:t>
                </a:r>
                <a:r>
                  <a:rPr lang="en-US" altLang="zh-CN" sz="2400" b="1" dirty="0"/>
                  <a:t>2-43</a:t>
                </a:r>
                <a:r>
                  <a:rPr lang="zh-CN" altLang="zh-CN" sz="2400" b="1" dirty="0"/>
                  <a:t>中，</a:t>
                </a:r>
                <a14:m>
                  <m:oMath xmlns:m="http://schemas.openxmlformats.org/officeDocument/2006/math">
                    <m:sSub>
                      <m:sSubPr>
                        <m:ctrlPr>
                          <a:rPr lang="zh-CN" altLang="zh-CN" sz="2400" b="1" i="1">
                            <a:latin typeface="Cambria Math" panose="02040503050406030204"/>
                          </a:rPr>
                        </m:ctrlPr>
                      </m:sSubPr>
                      <m:e>
                        <m:r>
                          <a:rPr lang="en-US" altLang="zh-CN" sz="2400" b="1" i="1">
                            <a:latin typeface="Cambria Math" panose="02040503050406030204"/>
                          </a:rPr>
                          <m:t>𝑲</m:t>
                        </m:r>
                      </m:e>
                      <m:sub>
                        <m:r>
                          <a:rPr lang="en-US" altLang="zh-CN" sz="2400" b="1" i="1">
                            <a:latin typeface="Cambria Math" panose="02040503050406030204"/>
                          </a:rPr>
                          <m:t>𝟏</m:t>
                        </m:r>
                      </m:sub>
                    </m:sSub>
                  </m:oMath>
                </a14:m>
                <a:r>
                  <a:rPr lang="zh-CN" altLang="zh-CN" sz="2400" b="1" dirty="0"/>
                  <a:t>为频移常量，与频率有关的常数；</a:t>
                </a:r>
                <a:endParaRPr lang="zh-CN" altLang="zh-CN" sz="2400" b="1" dirty="0"/>
              </a:p>
              <a:p>
                <a:r>
                  <a:rPr lang="en-US" altLang="zh-CN" sz="2400" b="1" dirty="0" smtClean="0"/>
                  <a:t> </a:t>
                </a:r>
                <a:r>
                  <a:rPr lang="en-US" altLang="zh-CN" sz="2400" b="1" i="1" dirty="0"/>
                  <a:t>d</a:t>
                </a:r>
                <a:r>
                  <a:rPr lang="zh-CN" altLang="zh-CN" sz="2400" b="1" dirty="0"/>
                  <a:t>发射天线与接收天线之间的水平距离，单位为</a:t>
                </a:r>
                <a:r>
                  <a:rPr lang="en-US" altLang="zh-CN" sz="2400" b="1" dirty="0"/>
                  <a:t>km</a:t>
                </a:r>
                <a:r>
                  <a:rPr lang="zh-CN" altLang="zh-CN" sz="2400" b="1" dirty="0"/>
                  <a:t>；</a:t>
                </a:r>
                <a:endParaRPr lang="zh-CN" altLang="zh-CN" sz="2400" b="1" dirty="0"/>
              </a:p>
              <a:p>
                <a:r>
                  <a:rPr lang="en-US" altLang="zh-CN" sz="2400" b="1" dirty="0"/>
                  <a:t>          </a:t>
                </a:r>
                <a:r>
                  <a:rPr lang="en-US" altLang="zh-CN" sz="2400" b="1" i="1" dirty="0"/>
                  <a:t> </a:t>
                </a:r>
                <a14:m>
                  <m:oMath xmlns:m="http://schemas.openxmlformats.org/officeDocument/2006/math">
                    <m:sSub>
                      <m:sSubPr>
                        <m:ctrlPr>
                          <a:rPr lang="zh-CN" altLang="zh-CN" sz="2400" b="1" i="1">
                            <a:latin typeface="Cambria Math" panose="02040503050406030204"/>
                          </a:rPr>
                        </m:ctrlPr>
                      </m:sSubPr>
                      <m:e>
                        <m:r>
                          <a:rPr lang="en-US" altLang="zh-CN" sz="2400" b="1" i="1">
                            <a:latin typeface="Cambria Math" panose="02040503050406030204"/>
                          </a:rPr>
                          <m:t>𝑲</m:t>
                        </m:r>
                      </m:e>
                      <m:sub>
                        <m:r>
                          <a:rPr lang="en-US" altLang="zh-CN" sz="2400" b="1" i="1">
                            <a:latin typeface="Cambria Math" panose="02040503050406030204"/>
                          </a:rPr>
                          <m:t>𝟐</m:t>
                        </m:r>
                      </m:sub>
                    </m:sSub>
                  </m:oMath>
                </a14:m>
                <a:r>
                  <a:rPr lang="zh-CN" altLang="zh-CN" sz="2400" b="1" dirty="0"/>
                  <a:t>为距离衰减常数；</a:t>
                </a:r>
                <a:endParaRPr lang="zh-CN" altLang="zh-CN" sz="2400" b="1" dirty="0"/>
              </a:p>
              <a:p>
                <a:r>
                  <a:rPr lang="en-US" altLang="zh-CN" sz="2400" b="1" dirty="0"/>
                  <a:t>          </a:t>
                </a:r>
                <a:r>
                  <a:rPr lang="en-US" altLang="zh-CN" sz="2400" b="1" i="1" dirty="0"/>
                  <a:t> </a:t>
                </a:r>
                <a14:m>
                  <m:oMath xmlns:m="http://schemas.openxmlformats.org/officeDocument/2006/math">
                    <m:sSub>
                      <m:sSubPr>
                        <m:ctrlPr>
                          <a:rPr lang="zh-CN" altLang="zh-CN" sz="2400" b="1" i="1">
                            <a:latin typeface="Cambria Math" panose="02040503050406030204"/>
                          </a:rPr>
                        </m:ctrlPr>
                      </m:sSubPr>
                      <m:e>
                        <m:r>
                          <a:rPr lang="en-US" altLang="zh-CN" sz="2400" b="1" i="1">
                            <a:latin typeface="Cambria Math" panose="02040503050406030204"/>
                          </a:rPr>
                          <m:t>𝑲</m:t>
                        </m:r>
                      </m:e>
                      <m:sub>
                        <m:r>
                          <a:rPr lang="en-US" altLang="zh-CN" sz="2400" b="1" i="1">
                            <a:latin typeface="Cambria Math" panose="02040503050406030204"/>
                          </a:rPr>
                          <m:t>𝟑</m:t>
                        </m:r>
                      </m:sub>
                    </m:sSub>
                  </m:oMath>
                </a14:m>
                <a:r>
                  <a:rPr lang="zh-CN" altLang="zh-CN" sz="2400" b="1" dirty="0"/>
                  <a:t>为基站天线高度修正系数；</a:t>
                </a:r>
                <a:endParaRPr lang="zh-CN" altLang="zh-CN" sz="2400" b="1" dirty="0"/>
              </a:p>
              <a:p>
                <a:r>
                  <a:rPr lang="en-US" altLang="zh-CN" sz="2400" b="1" dirty="0"/>
                  <a:t>           </a:t>
                </a:r>
                <a14:m>
                  <m:oMath xmlns:m="http://schemas.openxmlformats.org/officeDocument/2006/math">
                    <m:sSub>
                      <m:sSubPr>
                        <m:ctrlPr>
                          <a:rPr lang="zh-CN" altLang="zh-CN" sz="2400" b="1" i="1">
                            <a:latin typeface="Cambria Math" panose="02040503050406030204"/>
                          </a:rPr>
                        </m:ctrlPr>
                      </m:sSubPr>
                      <m:e>
                        <m:r>
                          <a:rPr lang="en-US" altLang="zh-CN" sz="2400" b="1" i="1">
                            <a:latin typeface="Cambria Math" panose="02040503050406030204"/>
                          </a:rPr>
                          <m:t>𝑯</m:t>
                        </m:r>
                      </m:e>
                      <m:sub>
                        <m:r>
                          <a:rPr lang="en-US" altLang="zh-CN" sz="2400" b="1" i="1">
                            <a:latin typeface="Cambria Math" panose="02040503050406030204"/>
                          </a:rPr>
                          <m:t>𝑻𝒙𝒆𝒇𝒇</m:t>
                        </m:r>
                      </m:sub>
                    </m:sSub>
                  </m:oMath>
                </a14:m>
                <a:r>
                  <a:rPr lang="zh-CN" altLang="zh-CN" sz="2400" b="1" dirty="0"/>
                  <a:t>为发射天线的有效高度，单位</a:t>
                </a:r>
                <a:r>
                  <a:rPr lang="en-US" altLang="zh-CN" sz="2400" b="1" dirty="0"/>
                  <a:t>m</a:t>
                </a:r>
                <a:r>
                  <a:rPr lang="zh-CN" altLang="zh-CN" sz="2400" b="1" dirty="0"/>
                  <a:t>；</a:t>
                </a:r>
                <a:endParaRPr lang="zh-CN" altLang="zh-CN" sz="2400" b="1" dirty="0"/>
              </a:p>
              <a:p>
                <a:r>
                  <a:rPr lang="en-US" altLang="zh-CN" sz="2400" b="1" dirty="0"/>
                  <a:t>           </a:t>
                </a:r>
                <a14:m>
                  <m:oMath xmlns:m="http://schemas.openxmlformats.org/officeDocument/2006/math">
                    <m:sSub>
                      <m:sSubPr>
                        <m:ctrlPr>
                          <a:rPr lang="zh-CN" altLang="zh-CN" sz="2400" b="1" i="1">
                            <a:latin typeface="Cambria Math" panose="02040503050406030204"/>
                          </a:rPr>
                        </m:ctrlPr>
                      </m:sSubPr>
                      <m:e>
                        <m:r>
                          <a:rPr lang="en-US" altLang="zh-CN" sz="2400" b="1" i="1">
                            <a:latin typeface="Cambria Math" panose="02040503050406030204"/>
                          </a:rPr>
                          <m:t>𝑲</m:t>
                        </m:r>
                      </m:e>
                      <m:sub>
                        <m:r>
                          <a:rPr lang="en-US" altLang="zh-CN" sz="2400" b="1" i="1">
                            <a:latin typeface="Cambria Math" panose="02040503050406030204"/>
                          </a:rPr>
                          <m:t>𝟒</m:t>
                        </m:r>
                      </m:sub>
                    </m:sSub>
                  </m:oMath>
                </a14:m>
                <a:r>
                  <a:rPr lang="zh-CN" altLang="zh-CN" sz="2400" b="1" dirty="0"/>
                  <a:t>为绕射损耗的修正因子；</a:t>
                </a:r>
                <a:endParaRPr lang="zh-CN" altLang="zh-CN" sz="2400" b="1" dirty="0"/>
              </a:p>
              <a:p>
                <a:r>
                  <a:rPr lang="en-US" altLang="zh-CN" sz="2400" b="1" dirty="0"/>
                  <a:t>           </a:t>
                </a:r>
                <a14:m>
                  <m:oMath xmlns:m="http://schemas.openxmlformats.org/officeDocument/2006/math">
                    <m:r>
                      <a:rPr lang="en-US" altLang="zh-CN" sz="2400" b="1" i="1">
                        <a:latin typeface="Cambria Math" panose="02040503050406030204"/>
                      </a:rPr>
                      <m:t>𝑫𝒊𝒇𝒇𝒓𝒂𝒄𝒕𝒊𝒐𝒏</m:t>
                    </m:r>
                    <m:r>
                      <a:rPr lang="en-US" altLang="zh-CN" sz="2400" b="1" i="1">
                        <a:latin typeface="Cambria Math" panose="02040503050406030204"/>
                      </a:rPr>
                      <m:t> </m:t>
                    </m:r>
                    <m:r>
                      <a:rPr lang="en-US" altLang="zh-CN" sz="2400" b="1" i="1">
                        <a:latin typeface="Cambria Math" panose="02040503050406030204"/>
                      </a:rPr>
                      <m:t>𝒍𝒐𝒔𝒔</m:t>
                    </m:r>
                  </m:oMath>
                </a14:m>
                <a:r>
                  <a:rPr lang="zh-CN" altLang="zh-CN" sz="2400" b="1" i="1" dirty="0"/>
                  <a:t>为</a:t>
                </a:r>
                <a:r>
                  <a:rPr lang="zh-CN" altLang="zh-CN" sz="2400" b="1" dirty="0"/>
                  <a:t>传播路径上障碍物衍射损耗；</a:t>
                </a:r>
                <a:endParaRPr lang="zh-CN" altLang="zh-CN" sz="2400" b="1" dirty="0"/>
              </a:p>
              <a:p>
                <a:r>
                  <a:rPr lang="en-US" altLang="zh-CN" sz="2400" b="1" dirty="0"/>
                  <a:t>         </a:t>
                </a:r>
                <a14:m>
                  <m:oMath xmlns:m="http://schemas.openxmlformats.org/officeDocument/2006/math">
                    <m:r>
                      <a:rPr lang="en-US" altLang="zh-CN" sz="2400" b="1">
                        <a:latin typeface="Cambria Math" panose="02040503050406030204"/>
                      </a:rPr>
                      <m:t>   </m:t>
                    </m:r>
                    <m:r>
                      <a:rPr lang="en-US" altLang="zh-CN" sz="2400" b="1" i="1">
                        <a:latin typeface="Cambria Math" panose="02040503050406030204"/>
                      </a:rPr>
                      <m:t> </m:t>
                    </m:r>
                    <m:sSub>
                      <m:sSubPr>
                        <m:ctrlPr>
                          <a:rPr lang="zh-CN" altLang="zh-CN" sz="2400" b="1" i="1">
                            <a:latin typeface="Cambria Math" panose="02040503050406030204"/>
                          </a:rPr>
                        </m:ctrlPr>
                      </m:sSubPr>
                      <m:e>
                        <m:r>
                          <a:rPr lang="en-US" altLang="zh-CN" sz="2400" b="1" i="1">
                            <a:latin typeface="Cambria Math" panose="02040503050406030204"/>
                          </a:rPr>
                          <m:t>𝑲</m:t>
                        </m:r>
                      </m:e>
                      <m:sub>
                        <m:r>
                          <a:rPr lang="en-US" altLang="zh-CN" sz="2400" b="1" i="1">
                            <a:latin typeface="Cambria Math" panose="02040503050406030204"/>
                          </a:rPr>
                          <m:t>𝟓</m:t>
                        </m:r>
                      </m:sub>
                    </m:sSub>
                  </m:oMath>
                </a14:m>
                <a:r>
                  <a:rPr lang="zh-CN" altLang="zh-CN" sz="2400" b="1" dirty="0"/>
                  <a:t>为基站天线高度与距离修正系数；</a:t>
                </a:r>
                <a:endParaRPr lang="zh-CN" altLang="zh-CN" sz="2400" b="1" dirty="0"/>
              </a:p>
              <a:p>
                <a:r>
                  <a:rPr lang="en-US" altLang="zh-CN" sz="2400" b="1" dirty="0"/>
                  <a:t>          </a:t>
                </a:r>
                <a14:m>
                  <m:oMath xmlns:m="http://schemas.openxmlformats.org/officeDocument/2006/math">
                    <m:r>
                      <a:rPr lang="en-US" altLang="zh-CN" sz="2400" b="1">
                        <a:latin typeface="Cambria Math" panose="02040503050406030204"/>
                      </a:rPr>
                      <m:t>  </m:t>
                    </m:r>
                    <m:sSub>
                      <m:sSubPr>
                        <m:ctrlPr>
                          <a:rPr lang="zh-CN" altLang="zh-CN" sz="2400" b="1" i="1">
                            <a:latin typeface="Cambria Math" panose="02040503050406030204"/>
                          </a:rPr>
                        </m:ctrlPr>
                      </m:sSubPr>
                      <m:e>
                        <m:r>
                          <a:rPr lang="en-US" altLang="zh-CN" sz="2400" b="1" i="1">
                            <a:latin typeface="Cambria Math" panose="02040503050406030204"/>
                          </a:rPr>
                          <m:t>𝑲</m:t>
                        </m:r>
                      </m:e>
                      <m:sub>
                        <m:r>
                          <a:rPr lang="en-US" altLang="zh-CN" sz="2400" b="1" i="1">
                            <a:latin typeface="Cambria Math" panose="02040503050406030204"/>
                          </a:rPr>
                          <m:t>𝟔</m:t>
                        </m:r>
                      </m:sub>
                    </m:sSub>
                  </m:oMath>
                </a14:m>
                <a:r>
                  <a:rPr lang="zh-CN" altLang="zh-CN" sz="2400" b="1" dirty="0"/>
                  <a:t>为终端天线高度修正系数；</a:t>
                </a:r>
                <a:endParaRPr lang="zh-CN" altLang="zh-CN" sz="2400" b="1" dirty="0"/>
              </a:p>
              <a:p>
                <a:r>
                  <a:rPr lang="en-US" altLang="zh-CN" sz="2400" b="1" dirty="0"/>
                  <a:t>         </a:t>
                </a:r>
                <a14:m>
                  <m:oMath xmlns:m="http://schemas.openxmlformats.org/officeDocument/2006/math">
                    <m:r>
                      <a:rPr lang="en-US" altLang="zh-CN" sz="2400" b="1">
                        <a:latin typeface="Cambria Math" panose="02040503050406030204"/>
                      </a:rPr>
                      <m:t>    </m:t>
                    </m:r>
                    <m:sSub>
                      <m:sSubPr>
                        <m:ctrlPr>
                          <a:rPr lang="zh-CN" altLang="zh-CN" sz="2400" b="1" i="1">
                            <a:latin typeface="Cambria Math" panose="02040503050406030204"/>
                          </a:rPr>
                        </m:ctrlPr>
                      </m:sSubPr>
                      <m:e>
                        <m:r>
                          <a:rPr lang="en-US" altLang="zh-CN" sz="2400" b="1" i="1">
                            <a:latin typeface="Cambria Math" panose="02040503050406030204"/>
                          </a:rPr>
                          <m:t>𝑯</m:t>
                        </m:r>
                      </m:e>
                      <m:sub>
                        <m:r>
                          <a:rPr lang="en-US" altLang="zh-CN" sz="2400" b="1" i="1">
                            <a:latin typeface="Cambria Math" panose="02040503050406030204"/>
                          </a:rPr>
                          <m:t>𝑹𝒙𝒆𝒇𝒇</m:t>
                        </m:r>
                      </m:sub>
                    </m:sSub>
                  </m:oMath>
                </a14:m>
                <a:r>
                  <a:rPr lang="zh-CN" altLang="zh-CN" sz="2400" b="1" dirty="0"/>
                  <a:t>为发射天线的有效高度，单位</a:t>
                </a:r>
                <a:r>
                  <a:rPr lang="en-US" altLang="zh-CN" sz="2400" b="1" dirty="0"/>
                  <a:t>m</a:t>
                </a:r>
                <a:r>
                  <a:rPr lang="zh-CN" altLang="zh-CN" sz="2400" b="1" dirty="0"/>
                  <a:t>；</a:t>
                </a:r>
                <a:endParaRPr lang="zh-CN" altLang="zh-CN" sz="2400" b="1" dirty="0"/>
              </a:p>
              <a:p>
                <a:r>
                  <a:rPr lang="en-US" altLang="zh-CN" sz="2400" b="1" dirty="0"/>
                  <a:t>         </a:t>
                </a:r>
                <a14:m>
                  <m:oMath xmlns:m="http://schemas.openxmlformats.org/officeDocument/2006/math">
                    <m:r>
                      <a:rPr lang="en-US" altLang="zh-CN" sz="2400" b="1">
                        <a:latin typeface="Cambria Math" panose="02040503050406030204"/>
                      </a:rPr>
                      <m:t>    </m:t>
                    </m:r>
                    <m:sSub>
                      <m:sSubPr>
                        <m:ctrlPr>
                          <a:rPr lang="zh-CN" altLang="zh-CN" sz="2400" b="1" i="1">
                            <a:latin typeface="Cambria Math" panose="02040503050406030204"/>
                          </a:rPr>
                        </m:ctrlPr>
                      </m:sSubPr>
                      <m:e>
                        <m:r>
                          <a:rPr lang="en-US" altLang="zh-CN" sz="2400" b="1" i="1">
                            <a:latin typeface="Cambria Math" panose="02040503050406030204"/>
                          </a:rPr>
                          <m:t>𝑲</m:t>
                        </m:r>
                      </m:e>
                      <m:sub>
                        <m:r>
                          <a:rPr lang="en-US" altLang="zh-CN" sz="2400" b="1" i="1">
                            <a:latin typeface="Cambria Math" panose="02040503050406030204"/>
                          </a:rPr>
                          <m:t>𝒄𝒍𝒖𝒕𝒕𝒆𝒓</m:t>
                        </m:r>
                      </m:sub>
                    </m:sSub>
                  </m:oMath>
                </a14:m>
                <a:r>
                  <a:rPr lang="zh-CN" altLang="zh-CN" sz="2400" b="1" dirty="0"/>
                  <a:t>为地貌平均加权损耗的修正因子；</a:t>
                </a:r>
                <a:endParaRPr lang="zh-CN" altLang="zh-CN" sz="2400" b="1" dirty="0"/>
              </a:p>
              <a:p>
                <a:r>
                  <a:rPr lang="en-US" altLang="zh-CN" sz="2400" b="1" dirty="0"/>
                  <a:t>        </a:t>
                </a:r>
                <a:r>
                  <a:rPr lang="en-US" altLang="zh-CN" sz="2400" b="1" i="1" dirty="0"/>
                  <a:t> </a:t>
                </a:r>
                <a14:m>
                  <m:oMath xmlns:m="http://schemas.openxmlformats.org/officeDocument/2006/math">
                    <m:sSub>
                      <m:sSubPr>
                        <m:ctrlPr>
                          <a:rPr lang="zh-CN" altLang="zh-CN" sz="2400" b="1" i="1">
                            <a:latin typeface="Cambria Math" panose="02040503050406030204"/>
                          </a:rPr>
                        </m:ctrlPr>
                      </m:sSubPr>
                      <m:e>
                        <m:r>
                          <a:rPr lang="en-US" altLang="zh-CN" sz="2400" b="1" i="1">
                            <a:latin typeface="Cambria Math" panose="02040503050406030204"/>
                          </a:rPr>
                          <m:t>𝒇</m:t>
                        </m:r>
                      </m:e>
                      <m:sub>
                        <m:r>
                          <a:rPr lang="en-US" altLang="zh-CN" sz="2400" b="1" i="1">
                            <a:latin typeface="Cambria Math" panose="02040503050406030204"/>
                          </a:rPr>
                          <m:t>𝒄𝒍𝒖𝒕𝒕𝒆𝒓</m:t>
                        </m:r>
                      </m:sub>
                    </m:sSub>
                  </m:oMath>
                </a14:m>
                <a:r>
                  <a:rPr lang="zh-CN" altLang="zh-CN" sz="2400" b="1" dirty="0"/>
                  <a:t>为地貌类型加权平均损耗，单位为</a:t>
                </a:r>
                <a:r>
                  <a:rPr lang="en-US" altLang="zh-CN" sz="2400" b="1" dirty="0"/>
                  <a:t>dB</a:t>
                </a:r>
                <a:r>
                  <a:rPr lang="zh-CN" altLang="zh-CN" sz="2400" b="1" dirty="0"/>
                  <a:t>。</a:t>
                </a:r>
                <a:endParaRPr lang="zh-CN" altLang="en-US" sz="2400" b="1"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251520" y="260648"/>
                <a:ext cx="8229600" cy="6120680"/>
              </a:xfrm>
              <a:blipFill rotWithShape="1">
                <a:blip r:embed="rId1"/>
                <a:stretch>
                  <a:fillRect l="-1" t="-5" r="1" b="3"/>
                </a:stretch>
              </a:blipFill>
            </p:spPr>
            <p:txBody>
              <a:bodyPr/>
              <a:lstStyle/>
              <a:p>
                <a:r>
                  <a:rPr lang="zh-CN" altLang="en-US">
                    <a:noFill/>
                  </a:rPr>
                  <a:t> </a:t>
                </a:r>
              </a:p>
            </p:txBody>
          </p:sp>
        </mc:Fallback>
      </mc:AlternateContent>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78098"/>
          </a:xfrm>
        </p:spPr>
        <p:txBody>
          <a:bodyPr/>
          <a:lstStyle/>
          <a:p>
            <a:pPr algn="l"/>
            <a:r>
              <a:rPr lang="en-US" altLang="zh-CN" sz="2800" b="1" dirty="0"/>
              <a:t>2.4.5 0.5~100 GHz</a:t>
            </a:r>
            <a:r>
              <a:rPr lang="zh-CN" altLang="zh-CN" sz="2800" b="1" dirty="0"/>
              <a:t>的传播</a:t>
            </a:r>
            <a:r>
              <a:rPr lang="zh-CN" altLang="zh-CN" sz="2800" b="1" dirty="0" smtClean="0"/>
              <a:t>模型</a:t>
            </a:r>
            <a:endParaRPr lang="zh-CN" altLang="en-US" sz="2800" b="1" dirty="0"/>
          </a:p>
        </p:txBody>
      </p:sp>
      <p:sp>
        <p:nvSpPr>
          <p:cNvPr id="3" name="内容占位符 2"/>
          <p:cNvSpPr>
            <a:spLocks noGrp="1"/>
          </p:cNvSpPr>
          <p:nvPr>
            <p:ph idx="1"/>
          </p:nvPr>
        </p:nvSpPr>
        <p:spPr>
          <a:xfrm>
            <a:off x="395536" y="1052737"/>
            <a:ext cx="8229600" cy="2448272"/>
          </a:xfrm>
        </p:spPr>
        <p:txBody>
          <a:bodyPr/>
          <a:lstStyle/>
          <a:p>
            <a:pPr marL="0" indent="0">
              <a:lnSpc>
                <a:spcPct val="150000"/>
              </a:lnSpc>
              <a:buNone/>
            </a:pPr>
            <a:r>
              <a:rPr lang="en-US" altLang="zh-CN" sz="2800" b="1" dirty="0" smtClean="0"/>
              <a:t>     3GPP </a:t>
            </a:r>
            <a:r>
              <a:rPr lang="en-US" altLang="zh-CN" sz="2800" b="1" dirty="0"/>
              <a:t>TR 38.901</a:t>
            </a:r>
            <a:r>
              <a:rPr lang="zh-CN" altLang="zh-CN" sz="2800" b="1" dirty="0"/>
              <a:t>定义了基于多个场景适用于</a:t>
            </a:r>
            <a:r>
              <a:rPr lang="en-US" altLang="zh-CN" sz="2800" b="1" dirty="0"/>
              <a:t>5G NR 0.5~100 GHz</a:t>
            </a:r>
            <a:r>
              <a:rPr lang="zh-CN" altLang="zh-CN" sz="2800" b="1" dirty="0"/>
              <a:t>的传播模型，包含</a:t>
            </a:r>
            <a:r>
              <a:rPr lang="en-US" altLang="zh-CN" sz="2800" b="1" dirty="0" err="1"/>
              <a:t>UMa</a:t>
            </a:r>
            <a:r>
              <a:rPr lang="zh-CN" altLang="zh-CN" sz="2800" b="1" dirty="0"/>
              <a:t>、</a:t>
            </a:r>
            <a:r>
              <a:rPr lang="en-US" altLang="zh-CN" sz="2800" b="1" dirty="0" err="1"/>
              <a:t>UMi</a:t>
            </a:r>
            <a:r>
              <a:rPr lang="en-US" altLang="zh-CN" sz="2800" b="1" dirty="0"/>
              <a:t> </a:t>
            </a:r>
            <a:r>
              <a:rPr lang="zh-CN" altLang="zh-CN" sz="2800" b="1" dirty="0"/>
              <a:t>、</a:t>
            </a:r>
            <a:r>
              <a:rPr lang="en-US" altLang="zh-CN" sz="2800" b="1" dirty="0" err="1"/>
              <a:t>RMa</a:t>
            </a:r>
            <a:r>
              <a:rPr lang="zh-CN" altLang="zh-CN" sz="2800" b="1" dirty="0"/>
              <a:t>和</a:t>
            </a:r>
            <a:r>
              <a:rPr lang="en-US" altLang="zh-CN" sz="2800" b="1" dirty="0" err="1"/>
              <a:t>InH</a:t>
            </a:r>
            <a:r>
              <a:rPr lang="en-US" altLang="zh-CN" sz="2800" b="1" dirty="0"/>
              <a:t>-Office</a:t>
            </a:r>
            <a:r>
              <a:rPr lang="zh-CN" altLang="zh-CN" sz="2800" b="1" dirty="0"/>
              <a:t>等四类场景。</a:t>
            </a:r>
            <a:endParaRPr lang="zh-CN" altLang="en-US" sz="2800" b="1"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78098"/>
          </a:xfrm>
        </p:spPr>
        <p:txBody>
          <a:bodyPr/>
          <a:lstStyle/>
          <a:p>
            <a:pPr algn="l"/>
            <a:r>
              <a:rPr lang="en-US" altLang="zh-CN" sz="2800" b="1" dirty="0"/>
              <a:t>2.4.5 0.5~100 GHz</a:t>
            </a:r>
            <a:r>
              <a:rPr lang="zh-CN" altLang="zh-CN" sz="2800" b="1" dirty="0"/>
              <a:t>的传播</a:t>
            </a:r>
            <a:r>
              <a:rPr lang="zh-CN" altLang="zh-CN" sz="2800" b="1" dirty="0" smtClean="0"/>
              <a:t>模型</a:t>
            </a:r>
            <a:endParaRPr lang="zh-CN" altLang="en-US" sz="2800" b="1" dirty="0"/>
          </a:p>
        </p:txBody>
      </p:sp>
      <p:sp>
        <p:nvSpPr>
          <p:cNvPr id="3" name="内容占位符 2"/>
          <p:cNvSpPr>
            <a:spLocks noGrp="1"/>
          </p:cNvSpPr>
          <p:nvPr>
            <p:ph idx="1"/>
          </p:nvPr>
        </p:nvSpPr>
        <p:spPr>
          <a:xfrm>
            <a:off x="395536" y="1052736"/>
            <a:ext cx="8424936" cy="4248471"/>
          </a:xfrm>
        </p:spPr>
        <p:txBody>
          <a:bodyPr/>
          <a:lstStyle/>
          <a:p>
            <a:pPr marL="0" indent="0">
              <a:lnSpc>
                <a:spcPct val="150000"/>
              </a:lnSpc>
              <a:buNone/>
            </a:pPr>
            <a:r>
              <a:rPr lang="en-US" altLang="zh-CN" sz="2800" b="1" dirty="0" smtClean="0"/>
              <a:t> </a:t>
            </a:r>
            <a:r>
              <a:rPr lang="en-US" altLang="zh-CN" sz="2800" b="1" dirty="0"/>
              <a:t>1. </a:t>
            </a:r>
            <a:r>
              <a:rPr lang="en-US" altLang="zh-CN" sz="2800" b="1" dirty="0" err="1"/>
              <a:t>UMa</a:t>
            </a:r>
            <a:endParaRPr lang="zh-CN" altLang="zh-CN" sz="2800" b="1" dirty="0"/>
          </a:p>
          <a:p>
            <a:pPr marL="0" indent="0">
              <a:lnSpc>
                <a:spcPct val="150000"/>
              </a:lnSpc>
              <a:buNone/>
            </a:pPr>
            <a:r>
              <a:rPr lang="en-US" altLang="zh-CN" sz="2800" b="1" dirty="0" smtClean="0"/>
              <a:t>       </a:t>
            </a:r>
            <a:r>
              <a:rPr lang="en-US" altLang="zh-CN" sz="2800" b="1" dirty="0" err="1" smtClean="0"/>
              <a:t>UMa</a:t>
            </a:r>
            <a:r>
              <a:rPr lang="zh-CN" altLang="zh-CN" sz="2800" b="1" dirty="0"/>
              <a:t>（城区宏站）适用于建筑物分布比较密集的区域。该场景主要包括各省会城市的商业中心和密集写字楼区域。该类场景基站天线挂高要高于周围建筑物楼顶高度（如</a:t>
            </a:r>
            <a:r>
              <a:rPr lang="en-US" altLang="zh-CN" sz="2800" b="1" dirty="0"/>
              <a:t>25~30m</a:t>
            </a:r>
            <a:r>
              <a:rPr lang="zh-CN" altLang="zh-CN" sz="2800" b="1" dirty="0"/>
              <a:t>），用户在地平面高度（约</a:t>
            </a:r>
            <a:r>
              <a:rPr lang="en-US" altLang="zh-CN" sz="2800" b="1" dirty="0"/>
              <a:t>1.5m</a:t>
            </a:r>
            <a:r>
              <a:rPr lang="zh-CN" altLang="zh-CN" sz="2800" b="1" dirty="0"/>
              <a:t>），站间距不超过</a:t>
            </a:r>
            <a:r>
              <a:rPr lang="en-US" altLang="zh-CN" sz="2800" b="1" dirty="0"/>
              <a:t>500m</a:t>
            </a:r>
            <a:r>
              <a:rPr lang="zh-CN" altLang="zh-CN" sz="2800" b="1" dirty="0" smtClean="0"/>
              <a:t>。</a:t>
            </a:r>
            <a:endParaRPr lang="zh-CN" altLang="en-US" sz="2800" b="1"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78098"/>
          </a:xfrm>
        </p:spPr>
        <p:txBody>
          <a:bodyPr/>
          <a:lstStyle/>
          <a:p>
            <a:pPr algn="l"/>
            <a:r>
              <a:rPr lang="en-US" altLang="zh-CN" sz="2800" b="1" dirty="0"/>
              <a:t>2.4.5 0.5~100 GHz</a:t>
            </a:r>
            <a:r>
              <a:rPr lang="zh-CN" altLang="zh-CN" sz="2800" b="1" dirty="0"/>
              <a:t>的传播</a:t>
            </a:r>
            <a:r>
              <a:rPr lang="zh-CN" altLang="zh-CN" sz="2800" b="1" dirty="0" smtClean="0"/>
              <a:t>模型</a:t>
            </a:r>
            <a:endParaRPr lang="zh-CN" altLang="en-US" sz="2800" b="1" dirty="0"/>
          </a:p>
        </p:txBody>
      </p:sp>
      <p:sp>
        <p:nvSpPr>
          <p:cNvPr id="3" name="内容占位符 2"/>
          <p:cNvSpPr>
            <a:spLocks noGrp="1"/>
          </p:cNvSpPr>
          <p:nvPr>
            <p:ph idx="1"/>
          </p:nvPr>
        </p:nvSpPr>
        <p:spPr>
          <a:xfrm>
            <a:off x="395536" y="1052736"/>
            <a:ext cx="8424936" cy="4248471"/>
          </a:xfrm>
        </p:spPr>
        <p:txBody>
          <a:bodyPr/>
          <a:lstStyle/>
          <a:p>
            <a:pPr marL="0" indent="0">
              <a:lnSpc>
                <a:spcPct val="150000"/>
              </a:lnSpc>
              <a:buNone/>
            </a:pPr>
            <a:r>
              <a:rPr lang="en-US" altLang="zh-CN" sz="2800" b="1" dirty="0" smtClean="0"/>
              <a:t> </a:t>
            </a:r>
            <a:r>
              <a:rPr lang="en-US" altLang="zh-CN" sz="2800" b="1" dirty="0"/>
              <a:t>1. </a:t>
            </a:r>
            <a:r>
              <a:rPr lang="en-US" altLang="zh-CN" sz="2800" b="1" dirty="0" err="1"/>
              <a:t>UMa</a:t>
            </a:r>
            <a:endParaRPr lang="zh-CN" altLang="zh-CN" sz="2800" b="1" dirty="0"/>
          </a:p>
          <a:p>
            <a:pPr marL="0" indent="0">
              <a:lnSpc>
                <a:spcPct val="150000"/>
              </a:lnSpc>
              <a:buNone/>
            </a:pPr>
            <a:r>
              <a:rPr lang="en-US" altLang="zh-CN" sz="2800" b="1" dirty="0" smtClean="0"/>
              <a:t>       </a:t>
            </a:r>
            <a:endParaRPr lang="zh-CN" altLang="en-US" sz="2800" b="1" dirty="0"/>
          </a:p>
        </p:txBody>
      </p:sp>
      <p:pic>
        <p:nvPicPr>
          <p:cNvPr id="13517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9552" y="1700808"/>
            <a:ext cx="7848872" cy="4040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620688"/>
            <a:ext cx="8352928" cy="4525963"/>
          </a:xfrm>
        </p:spPr>
        <p:txBody>
          <a:bodyPr/>
          <a:lstStyle/>
          <a:p>
            <a:pPr marL="0" indent="0">
              <a:lnSpc>
                <a:spcPct val="150000"/>
              </a:lnSpc>
              <a:buNone/>
            </a:pPr>
            <a:r>
              <a:rPr lang="en-US" altLang="zh-CN" sz="2800" b="1" dirty="0"/>
              <a:t>2. </a:t>
            </a:r>
            <a:r>
              <a:rPr lang="en-US" altLang="zh-CN" sz="2800" b="1" dirty="0" err="1"/>
              <a:t>RMa</a:t>
            </a:r>
            <a:endParaRPr lang="zh-CN" altLang="zh-CN" sz="2800" b="1" dirty="0"/>
          </a:p>
          <a:p>
            <a:pPr marL="0" indent="0">
              <a:lnSpc>
                <a:spcPct val="150000"/>
              </a:lnSpc>
              <a:buNone/>
            </a:pPr>
            <a:r>
              <a:rPr lang="en-US" altLang="zh-CN" sz="2800" b="1" dirty="0" smtClean="0"/>
              <a:t>       </a:t>
            </a:r>
            <a:r>
              <a:rPr lang="en-US" altLang="zh-CN" sz="2800" b="1" dirty="0" err="1" smtClean="0"/>
              <a:t>RMa</a:t>
            </a:r>
            <a:r>
              <a:rPr lang="zh-CN" altLang="zh-CN" sz="2800" b="1" dirty="0"/>
              <a:t>（农村宏站）适用于建筑物分布非常稀疏的区域。该类场景主要包括我国大部分的农村区域和少数不发达的乡镇区域。该类场景基站天线挂高为</a:t>
            </a:r>
            <a:r>
              <a:rPr lang="en-US" altLang="zh-CN" sz="2800" b="1" dirty="0"/>
              <a:t>10~150m</a:t>
            </a:r>
            <a:r>
              <a:rPr lang="zh-CN" altLang="zh-CN" sz="2800" b="1" dirty="0"/>
              <a:t>，用户终端在地平面高度为</a:t>
            </a:r>
            <a:r>
              <a:rPr lang="en-US" altLang="zh-CN" sz="2800" b="1" dirty="0"/>
              <a:t>1~10m</a:t>
            </a:r>
            <a:r>
              <a:rPr lang="zh-CN" altLang="zh-CN" sz="2800" b="1" dirty="0"/>
              <a:t>，建筑物的平均高度为</a:t>
            </a:r>
            <a:r>
              <a:rPr lang="en-US" altLang="zh-CN" sz="2800" b="1" dirty="0"/>
              <a:t>5~50m</a:t>
            </a:r>
            <a:r>
              <a:rPr lang="zh-CN" altLang="zh-CN" sz="2800" b="1" dirty="0"/>
              <a:t>，街道平均宽度为</a:t>
            </a:r>
            <a:r>
              <a:rPr lang="en-US" altLang="zh-CN" sz="2800" b="1" dirty="0"/>
              <a:t>5~50m</a:t>
            </a:r>
            <a:r>
              <a:rPr lang="zh-CN" altLang="zh-CN" sz="2800" b="1" dirty="0"/>
              <a:t>。</a:t>
            </a:r>
            <a:endParaRPr lang="zh-CN" altLang="zh-CN" sz="2800" b="1" dirty="0"/>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commondata" val="eyJoZGlkIjoiZDg4OGFlMDI1NDBlNjRmZGE3ZDBiOWM0NWViMWY2ZWYifQ=="/>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000" b="1" i="0" u="none" strike="noStrike" cap="none" normalizeH="0" baseline="0" smtClean="0">
            <a:ln>
              <a:noFill/>
            </a:ln>
            <a:solidFill>
              <a:schemeClr val="accent2"/>
            </a:solidFill>
            <a:effectLst>
              <a:outerShdw blurRad="38100" dist="38100" dir="2700000" algn="tl">
                <a:srgbClr val="000000">
                  <a:alpha val="43137"/>
                </a:srgbClr>
              </a:outerShdw>
            </a:effectLst>
            <a:latin typeface="Arial" panose="020B0604020202020204" pitchFamily="34"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000" b="1" i="0" u="none" strike="noStrike" cap="none" normalizeH="0" baseline="0" smtClean="0">
            <a:ln>
              <a:noFill/>
            </a:ln>
            <a:solidFill>
              <a:schemeClr val="accent2"/>
            </a:solidFill>
            <a:effectLst>
              <a:outerShdw blurRad="38100" dist="38100" dir="2700000" algn="tl">
                <a:srgbClr val="000000">
                  <a:alpha val="43137"/>
                </a:srgbClr>
              </a:outerShdw>
            </a:effectLst>
            <a:latin typeface="Arial" panose="020B0604020202020204" pitchFamily="34" charset="0"/>
            <a:ea typeface="楷体_GB2312"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14577</Words>
  <Application>WPS 演示</Application>
  <PresentationFormat>全屏显示(4:3)</PresentationFormat>
  <Paragraphs>979</Paragraphs>
  <Slides>119</Slides>
  <Notes>40</Notes>
  <HiddenSlides>0</HiddenSlides>
  <MMClips>0</MMClips>
  <ScaleCrop>false</ScaleCrop>
  <HeadingPairs>
    <vt:vector size="8" baseType="variant">
      <vt:variant>
        <vt:lpstr>已用的字体</vt:lpstr>
      </vt:variant>
      <vt:variant>
        <vt:i4>27</vt:i4>
      </vt:variant>
      <vt:variant>
        <vt:lpstr>主题</vt:lpstr>
      </vt:variant>
      <vt:variant>
        <vt:i4>1</vt:i4>
      </vt:variant>
      <vt:variant>
        <vt:lpstr>嵌入 OLE 服务器</vt:lpstr>
      </vt:variant>
      <vt:variant>
        <vt:i4>57</vt:i4>
      </vt:variant>
      <vt:variant>
        <vt:lpstr>幻灯片标题</vt:lpstr>
      </vt:variant>
      <vt:variant>
        <vt:i4>119</vt:i4>
      </vt:variant>
    </vt:vector>
  </HeadingPairs>
  <TitlesOfParts>
    <vt:vector size="204" baseType="lpstr">
      <vt:lpstr>Arial</vt:lpstr>
      <vt:lpstr>宋体</vt:lpstr>
      <vt:lpstr>Wingdings</vt:lpstr>
      <vt:lpstr>楷体_GB2312</vt:lpstr>
      <vt:lpstr>新宋体</vt:lpstr>
      <vt:lpstr>Tahoma</vt:lpstr>
      <vt:lpstr>Times New Roman</vt:lpstr>
      <vt:lpstr>ˎ̥</vt:lpstr>
      <vt:lpstr>Segoe Print</vt:lpstr>
      <vt:lpstr>方正兰亭粗黑简体</vt:lpstr>
      <vt:lpstr>方正大黑简体</vt:lpstr>
      <vt:lpstr>微软雅黑</vt:lpstr>
      <vt:lpstr>Arial Unicode MS</vt:lpstr>
      <vt:lpstr>Calibri</vt:lpstr>
      <vt:lpstr>黑体</vt:lpstr>
      <vt:lpstr>Symbol</vt:lpstr>
      <vt:lpstr>Monotype Sorts</vt:lpstr>
      <vt:lpstr>仿宋_GB2312</vt:lpstr>
      <vt:lpstr>Wingdings</vt:lpstr>
      <vt:lpstr>Cambria Math</vt:lpstr>
      <vt:lpstr>Cambria Math</vt:lpstr>
      <vt:lpstr>Monotype Sorts</vt:lpstr>
      <vt:lpstr>Verdana</vt:lpstr>
      <vt:lpstr>MS Mincho</vt:lpstr>
      <vt:lpstr>Times New Roman</vt:lpstr>
      <vt:lpstr>Symbol</vt:lpstr>
      <vt:lpstr>仿宋</vt:lpstr>
      <vt:lpstr>默认设计模板</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四、大气中的电波传播</vt:lpstr>
      <vt:lpstr>四、大气中的电波传播</vt:lpstr>
      <vt:lpstr>四、大气中的电波传播</vt:lpstr>
      <vt:lpstr>四、大气中的电波传播</vt:lpstr>
      <vt:lpstr>四、大气中的电波传播</vt:lpstr>
      <vt:lpstr>四、大气中的电波传播</vt:lpstr>
      <vt:lpstr>五2.2.3 障碍物的影响与绕射损耗障碍物的影响与绕射损耗</vt:lpstr>
      <vt:lpstr>五、障碍物的影响与绕射损耗</vt:lpstr>
      <vt:lpstr>五、障碍物的影响与绕射损耗</vt:lpstr>
      <vt:lpstr>五、障碍物的影响与绕射损耗</vt:lpstr>
      <vt:lpstr>五、障碍物的影响与绕射损耗</vt:lpstr>
      <vt:lpstr>五、障碍物的影响与绕射损耗</vt:lpstr>
      <vt:lpstr>五、障碍物的影响与绕射损耗</vt:lpstr>
      <vt:lpstr>PowerPoint 演示文稿</vt:lpstr>
      <vt:lpstr>PowerPoint 演示文稿</vt:lpstr>
      <vt:lpstr>PowerPoint 演示文稿</vt:lpstr>
      <vt:lpstr>PowerPoint 演示文稿</vt:lpstr>
      <vt:lpstr>五、障碍物的影响与绕射损耗</vt:lpstr>
      <vt:lpstr>PowerPoint 演示文稿</vt:lpstr>
      <vt:lpstr>PowerPoint 演示文稿</vt:lpstr>
      <vt:lpstr>PowerPoint 演示文稿</vt:lpstr>
      <vt:lpstr>PowerPoint 演示文稿</vt:lpstr>
      <vt:lpstr>PowerPoint 演示文稿</vt:lpstr>
      <vt:lpstr>PowerPoint 演示文稿</vt:lpstr>
      <vt:lpstr>2.2.5 散射波</vt:lpstr>
      <vt:lpstr>七、散射波</vt:lpstr>
      <vt:lpstr>PowerPoint 演示文稿</vt:lpstr>
      <vt:lpstr>PowerPoint 演示文稿</vt:lpstr>
      <vt:lpstr>PowerPoint 演示文稿</vt:lpstr>
      <vt:lpstr>PowerPoint 演示文稿</vt:lpstr>
      <vt:lpstr>一、电波传播损耗特性</vt:lpstr>
      <vt:lpstr>PowerPoint 演示文稿</vt:lpstr>
      <vt:lpstr>PowerPoint 演示文稿</vt:lpstr>
      <vt:lpstr>PowerPoint 演示文稿</vt:lpstr>
      <vt:lpstr>二、移动环境的多径传播</vt:lpstr>
      <vt:lpstr>二、移动环境下的多径传播</vt:lpstr>
      <vt:lpstr>PowerPoint 演示文稿</vt:lpstr>
      <vt:lpstr>PowerPoint 演示文稿</vt:lpstr>
      <vt:lpstr>三、多普勒频移</vt:lpstr>
      <vt:lpstr>PowerPoint 演示文稿</vt:lpstr>
      <vt:lpstr>三、多普勒频移</vt:lpstr>
      <vt:lpstr>三、多普勒频移</vt:lpstr>
      <vt:lpstr>三、多普勒频移</vt:lpstr>
      <vt:lpstr>PowerPoint 演示文稿</vt:lpstr>
      <vt:lpstr>（3）时延扩展典型实测数据</vt:lpstr>
      <vt:lpstr>五、 时延扩展和相关带宽</vt:lpstr>
      <vt:lpstr>PowerPoint 演示文稿</vt:lpstr>
      <vt:lpstr>PowerPoint 演示文稿</vt:lpstr>
      <vt:lpstr>五、时延扩展和相关带宽</vt:lpstr>
      <vt:lpstr>PowerPoint 演示文稿</vt:lpstr>
      <vt:lpstr>PowerPoint 演示文稿</vt:lpstr>
      <vt:lpstr>六、 多普勒扩展和相关时间</vt:lpstr>
      <vt:lpstr>六、 多普勒扩展和相关时间</vt:lpstr>
      <vt:lpstr>六、 多普勒扩展和相关时间</vt:lpstr>
      <vt:lpstr>六、 多普勒扩展和相关时间</vt:lpstr>
      <vt:lpstr>六、 多普勒扩展和相关时间</vt:lpstr>
      <vt:lpstr>六、 多普勒扩展和相关时间</vt:lpstr>
      <vt:lpstr>六、 多普勒扩展和相关时间</vt:lpstr>
      <vt:lpstr>PowerPoint 演示文稿</vt:lpstr>
      <vt:lpstr>二、阴影衰落的基本特性</vt:lpstr>
      <vt:lpstr>二、阴影衰落的基本特性</vt:lpstr>
      <vt:lpstr>二、阴影衰落的基本特性</vt:lpstr>
      <vt:lpstr>移动通信在无线信道传输过程中面临的衰落和损耗分类</vt:lpstr>
      <vt:lpstr>2.4 电波传播损耗预测模型电波传播损耗预测方法</vt:lpstr>
      <vt:lpstr>二、电波传播损耗预测方法</vt:lpstr>
      <vt:lpstr>二、电波传播损耗预测方法</vt:lpstr>
      <vt:lpstr>PowerPoint 演示文稿</vt:lpstr>
      <vt:lpstr>二、电波传播损耗预测方法</vt:lpstr>
      <vt:lpstr>PowerPoint 演示文稿</vt:lpstr>
      <vt:lpstr>四、Okumura模型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2.4.3 Keenan-Motley传播模型</vt:lpstr>
      <vt:lpstr>2.4.4 SPM传播模型</vt:lpstr>
      <vt:lpstr>2.4.4 SPM传播模型</vt:lpstr>
      <vt:lpstr>PowerPoint 演示文稿</vt:lpstr>
      <vt:lpstr>2.4.5 0.5~100 GHz的传播模型</vt:lpstr>
      <vt:lpstr>2.4.5 0.5~100 GHz的传播模型</vt:lpstr>
      <vt:lpstr>2.4.5 0.5~100 GHz的传播模型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ThinkPad</dc:creator>
  <cp:lastModifiedBy>杨倩</cp:lastModifiedBy>
  <cp:revision>243</cp:revision>
  <dcterms:created xsi:type="dcterms:W3CDTF">2005-12-21T03:20:00Z</dcterms:created>
  <dcterms:modified xsi:type="dcterms:W3CDTF">2025-03-03T14:47:43Z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DF8824D224B04380B10EDFB2DB64D918_12</vt:lpwstr>
  </property>
  <property fmtid="{D5CDD505-2E9C-101B-9397-08002B2CF9AE}" pid="3" name="KSOProductBuildVer">
    <vt:lpwstr>2052-12.1.0.15712</vt:lpwstr>
  </property>
</Properties>
</file>